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4998699" r:id="rId2"/>
    <p:sldId id="14998703" r:id="rId3"/>
    <p:sldId id="14998819" r:id="rId4"/>
    <p:sldId id="14998704" r:id="rId5"/>
    <p:sldId id="14998820" r:id="rId6"/>
    <p:sldId id="14998821" r:id="rId7"/>
    <p:sldId id="14998822" r:id="rId8"/>
    <p:sldId id="14998705" r:id="rId9"/>
    <p:sldId id="14998832" r:id="rId10"/>
    <p:sldId id="14998716" r:id="rId11"/>
    <p:sldId id="14998824" r:id="rId12"/>
    <p:sldId id="14998717" r:id="rId13"/>
    <p:sldId id="14998826" r:id="rId14"/>
    <p:sldId id="14998718" r:id="rId15"/>
    <p:sldId id="14998827" r:id="rId16"/>
    <p:sldId id="14998719" r:id="rId17"/>
    <p:sldId id="14998828" r:id="rId18"/>
    <p:sldId id="14998720" r:id="rId19"/>
    <p:sldId id="14998829" r:id="rId20"/>
    <p:sldId id="14998721" r:id="rId21"/>
    <p:sldId id="14998830" r:id="rId22"/>
    <p:sldId id="14998722" r:id="rId23"/>
    <p:sldId id="14998831" r:id="rId24"/>
    <p:sldId id="14998706" r:id="rId25"/>
    <p:sldId id="14998833" r:id="rId26"/>
    <p:sldId id="14998727" r:id="rId27"/>
    <p:sldId id="14998835" r:id="rId28"/>
    <p:sldId id="14998728" r:id="rId29"/>
    <p:sldId id="14998847" r:id="rId30"/>
    <p:sldId id="14999090" r:id="rId31"/>
    <p:sldId id="14999093" r:id="rId32"/>
    <p:sldId id="14999092" r:id="rId33"/>
    <p:sldId id="14999091" r:id="rId34"/>
    <p:sldId id="14998729" r:id="rId35"/>
    <p:sldId id="14998836" r:id="rId36"/>
    <p:sldId id="14998848" r:id="rId37"/>
    <p:sldId id="14998849" r:id="rId38"/>
    <p:sldId id="14998850" r:id="rId39"/>
    <p:sldId id="14998851" r:id="rId40"/>
    <p:sldId id="14998852" r:id="rId41"/>
    <p:sldId id="14998853" r:id="rId42"/>
    <p:sldId id="14998854" r:id="rId43"/>
    <p:sldId id="14998730" r:id="rId44"/>
    <p:sldId id="14999094" r:id="rId45"/>
    <p:sldId id="14998707" r:id="rId46"/>
    <p:sldId id="14998862" r:id="rId47"/>
    <p:sldId id="14998735" r:id="rId48"/>
    <p:sldId id="14998863" r:id="rId49"/>
    <p:sldId id="14998736" r:id="rId50"/>
    <p:sldId id="14998864" r:id="rId51"/>
    <p:sldId id="14998737" r:id="rId52"/>
    <p:sldId id="14998865" r:id="rId53"/>
    <p:sldId id="14998934" r:id="rId54"/>
    <p:sldId id="14998738" r:id="rId55"/>
    <p:sldId id="14998866" r:id="rId56"/>
    <p:sldId id="14999052" r:id="rId57"/>
    <p:sldId id="14999053" r:id="rId58"/>
    <p:sldId id="14998739" r:id="rId59"/>
    <p:sldId id="14999055" r:id="rId60"/>
    <p:sldId id="14998867" r:id="rId61"/>
    <p:sldId id="14999056" r:id="rId62"/>
    <p:sldId id="14998740" r:id="rId63"/>
    <p:sldId id="14999057" r:id="rId64"/>
    <p:sldId id="14998951" r:id="rId65"/>
    <p:sldId id="14998741" r:id="rId66"/>
    <p:sldId id="14998869" r:id="rId67"/>
    <p:sldId id="14998742" r:id="rId68"/>
    <p:sldId id="14998870" r:id="rId69"/>
    <p:sldId id="14998955" r:id="rId70"/>
    <p:sldId id="14998743" r:id="rId71"/>
    <p:sldId id="14999058" r:id="rId72"/>
    <p:sldId id="14998956" r:id="rId73"/>
    <p:sldId id="14998958" r:id="rId74"/>
    <p:sldId id="14999059" r:id="rId75"/>
    <p:sldId id="14998960" r:id="rId76"/>
    <p:sldId id="14998744" r:id="rId77"/>
    <p:sldId id="14999060" r:id="rId78"/>
    <p:sldId id="14999061" r:id="rId79"/>
    <p:sldId id="14998745" r:id="rId80"/>
    <p:sldId id="14998873" r:id="rId81"/>
    <p:sldId id="14998746" r:id="rId82"/>
    <p:sldId id="14999062" r:id="rId83"/>
    <p:sldId id="14998962" r:id="rId84"/>
    <p:sldId id="14998747" r:id="rId85"/>
    <p:sldId id="14998963" r:id="rId86"/>
    <p:sldId id="14999063" r:id="rId87"/>
    <p:sldId id="14999064" r:id="rId88"/>
    <p:sldId id="14999065" r:id="rId89"/>
    <p:sldId id="14999066" r:id="rId90"/>
    <p:sldId id="14999067" r:id="rId91"/>
    <p:sldId id="14999068" r:id="rId92"/>
    <p:sldId id="14998748" r:id="rId93"/>
    <p:sldId id="14998876" r:id="rId94"/>
    <p:sldId id="14998975" r:id="rId95"/>
    <p:sldId id="14999069" r:id="rId96"/>
    <p:sldId id="14999070" r:id="rId97"/>
    <p:sldId id="14999071" r:id="rId98"/>
    <p:sldId id="14999072" r:id="rId99"/>
    <p:sldId id="14999073" r:id="rId100"/>
    <p:sldId id="14999075" r:id="rId101"/>
    <p:sldId id="14999074" r:id="rId102"/>
    <p:sldId id="14999076" r:id="rId103"/>
    <p:sldId id="14999077" r:id="rId104"/>
    <p:sldId id="14998749" r:id="rId105"/>
    <p:sldId id="14998877" r:id="rId106"/>
    <p:sldId id="14998750" r:id="rId107"/>
    <p:sldId id="14999078" r:id="rId108"/>
    <p:sldId id="14998878" r:id="rId109"/>
    <p:sldId id="14998751" r:id="rId110"/>
    <p:sldId id="14999080" r:id="rId111"/>
    <p:sldId id="14998752" r:id="rId112"/>
    <p:sldId id="14998880" r:id="rId113"/>
    <p:sldId id="14998753" r:id="rId114"/>
    <p:sldId id="14998881" r:id="rId115"/>
    <p:sldId id="14999081" r:id="rId116"/>
    <p:sldId id="14999082" r:id="rId117"/>
    <p:sldId id="14999083" r:id="rId118"/>
    <p:sldId id="14999085" r:id="rId119"/>
    <p:sldId id="14999086" r:id="rId120"/>
    <p:sldId id="14999087" r:id="rId121"/>
    <p:sldId id="14999088" r:id="rId122"/>
    <p:sldId id="14999089" r:id="rId123"/>
    <p:sldId id="14999084" r:id="rId124"/>
    <p:sldId id="14999006" r:id="rId125"/>
    <p:sldId id="14998708" r:id="rId126"/>
    <p:sldId id="14998933" r:id="rId127"/>
    <p:sldId id="14998758" r:id="rId128"/>
    <p:sldId id="14998932" r:id="rId129"/>
    <p:sldId id="14998759" r:id="rId130"/>
    <p:sldId id="14998931" r:id="rId131"/>
    <p:sldId id="14998760" r:id="rId132"/>
    <p:sldId id="14999007" r:id="rId133"/>
    <p:sldId id="14998930" r:id="rId134"/>
    <p:sldId id="14998761" r:id="rId135"/>
    <p:sldId id="14998929" r:id="rId136"/>
    <p:sldId id="14999095" r:id="rId137"/>
    <p:sldId id="14999096" r:id="rId138"/>
    <p:sldId id="14999097" r:id="rId139"/>
    <p:sldId id="14999098" r:id="rId140"/>
    <p:sldId id="14999099" r:id="rId141"/>
    <p:sldId id="14998762" r:id="rId142"/>
    <p:sldId id="14999018" r:id="rId143"/>
    <p:sldId id="14999100" r:id="rId144"/>
    <p:sldId id="14999101" r:id="rId145"/>
    <p:sldId id="14999102" r:id="rId146"/>
    <p:sldId id="14999103" r:id="rId147"/>
    <p:sldId id="14999104" r:id="rId148"/>
    <p:sldId id="14999105" r:id="rId149"/>
    <p:sldId id="14998763" r:id="rId150"/>
    <p:sldId id="14998927" r:id="rId151"/>
    <p:sldId id="14999106" r:id="rId152"/>
    <p:sldId id="14998764" r:id="rId153"/>
    <p:sldId id="14999023" r:id="rId154"/>
    <p:sldId id="14998765" r:id="rId155"/>
    <p:sldId id="14998925" r:id="rId156"/>
    <p:sldId id="14998766" r:id="rId157"/>
    <p:sldId id="14998924" r:id="rId158"/>
    <p:sldId id="14998767" r:id="rId159"/>
    <p:sldId id="14999107" r:id="rId160"/>
    <p:sldId id="14999025" r:id="rId161"/>
    <p:sldId id="14999108" r:id="rId162"/>
    <p:sldId id="14999027" r:id="rId163"/>
    <p:sldId id="14998768" r:id="rId164"/>
    <p:sldId id="14998922" r:id="rId165"/>
    <p:sldId id="14998769" r:id="rId166"/>
    <p:sldId id="14998921" r:id="rId167"/>
    <p:sldId id="14999109" r:id="rId168"/>
    <p:sldId id="14998770" r:id="rId169"/>
    <p:sldId id="14999110" r:id="rId170"/>
    <p:sldId id="14998920" r:id="rId171"/>
    <p:sldId id="14998771" r:id="rId172"/>
    <p:sldId id="14998919" r:id="rId173"/>
    <p:sldId id="14998709" r:id="rId174"/>
    <p:sldId id="14998918" r:id="rId175"/>
    <p:sldId id="14998776" r:id="rId176"/>
    <p:sldId id="14998917" r:id="rId177"/>
    <p:sldId id="14999111" r:id="rId178"/>
    <p:sldId id="14999031" r:id="rId179"/>
    <p:sldId id="14998777" r:id="rId180"/>
    <p:sldId id="14999112" r:id="rId181"/>
    <p:sldId id="14999113" r:id="rId182"/>
    <p:sldId id="14999114" r:id="rId183"/>
    <p:sldId id="14999115" r:id="rId184"/>
    <p:sldId id="14999116" r:id="rId185"/>
    <p:sldId id="14998778" r:id="rId186"/>
    <p:sldId id="14998915" r:id="rId187"/>
    <p:sldId id="14998779" r:id="rId188"/>
    <p:sldId id="14998914" r:id="rId189"/>
    <p:sldId id="14999117" r:id="rId190"/>
    <p:sldId id="14998780" r:id="rId191"/>
    <p:sldId id="14999118" r:id="rId192"/>
    <p:sldId id="14999036" r:id="rId193"/>
    <p:sldId id="14999037" r:id="rId194"/>
    <p:sldId id="14998781" r:id="rId195"/>
    <p:sldId id="14998912" r:id="rId196"/>
    <p:sldId id="14998782" r:id="rId197"/>
    <p:sldId id="14998911" r:id="rId198"/>
    <p:sldId id="14998783" r:id="rId199"/>
    <p:sldId id="14998910" r:id="rId200"/>
    <p:sldId id="14998784" r:id="rId201"/>
    <p:sldId id="14998909" r:id="rId202"/>
    <p:sldId id="14998785" r:id="rId203"/>
    <p:sldId id="14998908" r:id="rId204"/>
    <p:sldId id="14998786" r:id="rId205"/>
    <p:sldId id="14998907" r:id="rId206"/>
    <p:sldId id="14998710" r:id="rId207"/>
    <p:sldId id="14998906" r:id="rId208"/>
    <p:sldId id="14998791" r:id="rId209"/>
    <p:sldId id="14998905" r:id="rId210"/>
    <p:sldId id="14998792" r:id="rId211"/>
    <p:sldId id="14998904" r:id="rId212"/>
    <p:sldId id="14998793" r:id="rId213"/>
    <p:sldId id="14998903" r:id="rId214"/>
    <p:sldId id="14999038" r:id="rId215"/>
    <p:sldId id="14999039" r:id="rId216"/>
    <p:sldId id="14998794" r:id="rId217"/>
    <p:sldId id="14999040" r:id="rId218"/>
    <p:sldId id="14998795" r:id="rId219"/>
    <p:sldId id="14998902" r:id="rId220"/>
    <p:sldId id="14998796" r:id="rId221"/>
    <p:sldId id="14998901" r:id="rId222"/>
    <p:sldId id="14998797" r:id="rId223"/>
    <p:sldId id="14998899" r:id="rId224"/>
    <p:sldId id="14998798" r:id="rId225"/>
    <p:sldId id="14998898" r:id="rId226"/>
    <p:sldId id="14999041" r:id="rId227"/>
    <p:sldId id="14998799" r:id="rId228"/>
    <p:sldId id="14998897" r:id="rId229"/>
    <p:sldId id="14998800" r:id="rId230"/>
    <p:sldId id="14998896" r:id="rId231"/>
    <p:sldId id="14998801" r:id="rId232"/>
    <p:sldId id="14998895" r:id="rId233"/>
    <p:sldId id="14999042" r:id="rId234"/>
    <p:sldId id="14999043" r:id="rId235"/>
    <p:sldId id="14999044" r:id="rId236"/>
    <p:sldId id="14999045" r:id="rId237"/>
    <p:sldId id="14999046" r:id="rId238"/>
    <p:sldId id="14999047" r:id="rId239"/>
    <p:sldId id="14998802" r:id="rId240"/>
    <p:sldId id="14998894" r:id="rId241"/>
    <p:sldId id="14998803" r:id="rId242"/>
    <p:sldId id="14998893" r:id="rId243"/>
    <p:sldId id="14998804" r:id="rId244"/>
    <p:sldId id="14998892" r:id="rId245"/>
    <p:sldId id="14998805" r:id="rId246"/>
    <p:sldId id="14998891" r:id="rId247"/>
    <p:sldId id="14998806" r:id="rId248"/>
    <p:sldId id="14998890" r:id="rId249"/>
    <p:sldId id="14999048" r:id="rId250"/>
    <p:sldId id="14998807" r:id="rId251"/>
    <p:sldId id="14998889" r:id="rId252"/>
    <p:sldId id="14999049" r:id="rId253"/>
    <p:sldId id="14998711" r:id="rId254"/>
    <p:sldId id="14998888" r:id="rId255"/>
    <p:sldId id="14998812" r:id="rId256"/>
    <p:sldId id="14998887" r:id="rId257"/>
    <p:sldId id="14998813" r:id="rId258"/>
    <p:sldId id="14998886" r:id="rId259"/>
    <p:sldId id="14998814" r:id="rId260"/>
    <p:sldId id="14998885" r:id="rId261"/>
    <p:sldId id="14998815" r:id="rId262"/>
    <p:sldId id="14998884" r:id="rId263"/>
    <p:sldId id="14998816" r:id="rId264"/>
    <p:sldId id="14998883" r:id="rId265"/>
    <p:sldId id="14998817" r:id="rId266"/>
    <p:sldId id="14998882" r:id="rId267"/>
    <p:sldId id="14998818" r:id="rId268"/>
    <p:sldId id="14998825" r:id="rId269"/>
  </p:sldIdLst>
  <p:sldSz cx="12192000" cy="6858000"/>
  <p:notesSz cx="6858000" cy="9144000"/>
  <p:custDataLst>
    <p:tags r:id="rId2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38F32E53-3FCE-49F2-A783-501C98E8FC15}">
          <p14:sldIdLst>
            <p14:sldId id="14998699"/>
            <p14:sldId id="14998703"/>
            <p14:sldId id="14998819"/>
          </p14:sldIdLst>
        </p14:section>
        <p14:section name="1 Introduction" id="{E39EE647-F2B9-4A6C-903D-EC89B4EE7473}">
          <p14:sldIdLst>
            <p14:sldId id="14998704"/>
            <p14:sldId id="14998820"/>
            <p14:sldId id="14998821"/>
            <p14:sldId id="14998822"/>
          </p14:sldIdLst>
        </p14:section>
        <p14:section name="2 Tool1 Embodied Robots" id="{45EFC00A-ABD3-45B6-A844-134CA1DCDD47}">
          <p14:sldIdLst>
            <p14:sldId id="14998705"/>
            <p14:sldId id="14998832"/>
            <p14:sldId id="14998716"/>
            <p14:sldId id="14998824"/>
            <p14:sldId id="14998717"/>
            <p14:sldId id="14998826"/>
            <p14:sldId id="14998718"/>
            <p14:sldId id="14998827"/>
            <p14:sldId id="14998719"/>
            <p14:sldId id="14998828"/>
            <p14:sldId id="14998720"/>
            <p14:sldId id="14998829"/>
            <p14:sldId id="14998721"/>
            <p14:sldId id="14998830"/>
            <p14:sldId id="14998722"/>
            <p14:sldId id="14998831"/>
          </p14:sldIdLst>
        </p14:section>
        <p14:section name="3 Tool2 Embodied Simulators" id="{300FB24A-C319-47ED-995F-A906E1B8F143}">
          <p14:sldIdLst>
            <p14:sldId id="14998706"/>
            <p14:sldId id="14998833"/>
            <p14:sldId id="14998727"/>
            <p14:sldId id="14998835"/>
            <p14:sldId id="14998728"/>
            <p14:sldId id="14998847"/>
            <p14:sldId id="14999090"/>
            <p14:sldId id="14999093"/>
            <p14:sldId id="14999092"/>
            <p14:sldId id="14999091"/>
            <p14:sldId id="14998729"/>
            <p14:sldId id="14998836"/>
            <p14:sldId id="14998848"/>
            <p14:sldId id="14998849"/>
            <p14:sldId id="14998850"/>
            <p14:sldId id="14998851"/>
            <p14:sldId id="14998852"/>
            <p14:sldId id="14998853"/>
            <p14:sldId id="14998854"/>
            <p14:sldId id="14998730"/>
            <p14:sldId id="14999094"/>
          </p14:sldIdLst>
        </p14:section>
        <p14:section name="4 Task1 Embodied Perception" id="{3C5A578A-6776-4684-80F4-74B955D1EF25}">
          <p14:sldIdLst>
            <p14:sldId id="14998707"/>
            <p14:sldId id="14998862"/>
            <p14:sldId id="14998735"/>
            <p14:sldId id="14998863"/>
            <p14:sldId id="14998736"/>
            <p14:sldId id="14998864"/>
            <p14:sldId id="14998737"/>
            <p14:sldId id="14998865"/>
            <p14:sldId id="14998934"/>
            <p14:sldId id="14998738"/>
            <p14:sldId id="14998866"/>
            <p14:sldId id="14999052"/>
            <p14:sldId id="14999053"/>
            <p14:sldId id="14998739"/>
            <p14:sldId id="14999055"/>
            <p14:sldId id="14998867"/>
            <p14:sldId id="14999056"/>
            <p14:sldId id="14998740"/>
            <p14:sldId id="14999057"/>
            <p14:sldId id="14998951"/>
            <p14:sldId id="14998741"/>
            <p14:sldId id="14998869"/>
            <p14:sldId id="14998742"/>
            <p14:sldId id="14998870"/>
            <p14:sldId id="14998955"/>
            <p14:sldId id="14998743"/>
            <p14:sldId id="14999058"/>
            <p14:sldId id="14998956"/>
            <p14:sldId id="14998958"/>
            <p14:sldId id="14999059"/>
            <p14:sldId id="14998960"/>
            <p14:sldId id="14998744"/>
            <p14:sldId id="14999060"/>
            <p14:sldId id="14999061"/>
            <p14:sldId id="14998745"/>
            <p14:sldId id="14998873"/>
            <p14:sldId id="14998746"/>
            <p14:sldId id="14999062"/>
            <p14:sldId id="14998962"/>
            <p14:sldId id="14998747"/>
            <p14:sldId id="14998963"/>
            <p14:sldId id="14999063"/>
            <p14:sldId id="14999064"/>
            <p14:sldId id="14999065"/>
            <p14:sldId id="14999066"/>
            <p14:sldId id="14999067"/>
            <p14:sldId id="14999068"/>
            <p14:sldId id="14998748"/>
            <p14:sldId id="14998876"/>
            <p14:sldId id="14998975"/>
            <p14:sldId id="14999069"/>
            <p14:sldId id="14999070"/>
            <p14:sldId id="14999071"/>
            <p14:sldId id="14999072"/>
            <p14:sldId id="14999073"/>
            <p14:sldId id="14999075"/>
            <p14:sldId id="14999074"/>
            <p14:sldId id="14999076"/>
            <p14:sldId id="14999077"/>
            <p14:sldId id="14998749"/>
            <p14:sldId id="14998877"/>
            <p14:sldId id="14998750"/>
            <p14:sldId id="14999078"/>
            <p14:sldId id="14998878"/>
            <p14:sldId id="14998751"/>
            <p14:sldId id="14999080"/>
            <p14:sldId id="14998752"/>
            <p14:sldId id="14998880"/>
            <p14:sldId id="14998753"/>
            <p14:sldId id="14998881"/>
            <p14:sldId id="14999081"/>
            <p14:sldId id="14999082"/>
            <p14:sldId id="14999083"/>
            <p14:sldId id="14999085"/>
            <p14:sldId id="14999086"/>
            <p14:sldId id="14999087"/>
            <p14:sldId id="14999088"/>
            <p14:sldId id="14999089"/>
            <p14:sldId id="14999084"/>
            <p14:sldId id="14999006"/>
          </p14:sldIdLst>
        </p14:section>
        <p14:section name="5 Task2 Embodied Interaction" id="{C12C4550-C11A-42CE-8751-E15E6669F77D}">
          <p14:sldIdLst>
            <p14:sldId id="14998708"/>
            <p14:sldId id="14998933"/>
            <p14:sldId id="14998758"/>
            <p14:sldId id="14998932"/>
            <p14:sldId id="14998759"/>
            <p14:sldId id="14998931"/>
            <p14:sldId id="14998760"/>
            <p14:sldId id="14999007"/>
            <p14:sldId id="14998930"/>
            <p14:sldId id="14998761"/>
            <p14:sldId id="14998929"/>
            <p14:sldId id="14999095"/>
            <p14:sldId id="14999096"/>
            <p14:sldId id="14999097"/>
            <p14:sldId id="14999098"/>
            <p14:sldId id="14999099"/>
            <p14:sldId id="14998762"/>
            <p14:sldId id="14999018"/>
            <p14:sldId id="14999100"/>
            <p14:sldId id="14999101"/>
            <p14:sldId id="14999102"/>
            <p14:sldId id="14999103"/>
            <p14:sldId id="14999104"/>
            <p14:sldId id="14999105"/>
            <p14:sldId id="14998763"/>
            <p14:sldId id="14998927"/>
            <p14:sldId id="14999106"/>
            <p14:sldId id="14998764"/>
            <p14:sldId id="14999023"/>
            <p14:sldId id="14998765"/>
            <p14:sldId id="14998925"/>
            <p14:sldId id="14998766"/>
            <p14:sldId id="14998924"/>
            <p14:sldId id="14998767"/>
            <p14:sldId id="14999107"/>
            <p14:sldId id="14999025"/>
            <p14:sldId id="14999108"/>
            <p14:sldId id="14999027"/>
            <p14:sldId id="14998768"/>
            <p14:sldId id="14998922"/>
            <p14:sldId id="14998769"/>
            <p14:sldId id="14998921"/>
            <p14:sldId id="14999109"/>
            <p14:sldId id="14998770"/>
            <p14:sldId id="14999110"/>
            <p14:sldId id="14998920"/>
            <p14:sldId id="14998771"/>
            <p14:sldId id="14998919"/>
          </p14:sldIdLst>
        </p14:section>
        <p14:section name="6 Task3 Embodied Agent" id="{49AFBE4A-4023-48EA-860C-8A407BE84EE1}">
          <p14:sldIdLst>
            <p14:sldId id="14998709"/>
            <p14:sldId id="14998918"/>
            <p14:sldId id="14998776"/>
            <p14:sldId id="14998917"/>
            <p14:sldId id="14999111"/>
            <p14:sldId id="14999031"/>
            <p14:sldId id="14998777"/>
            <p14:sldId id="14999112"/>
            <p14:sldId id="14999113"/>
            <p14:sldId id="14999114"/>
            <p14:sldId id="14999115"/>
            <p14:sldId id="14999116"/>
            <p14:sldId id="14998778"/>
            <p14:sldId id="14998915"/>
            <p14:sldId id="14998779"/>
            <p14:sldId id="14998914"/>
            <p14:sldId id="14999117"/>
            <p14:sldId id="14998780"/>
            <p14:sldId id="14999118"/>
            <p14:sldId id="14999036"/>
            <p14:sldId id="14999037"/>
            <p14:sldId id="14998781"/>
            <p14:sldId id="14998912"/>
            <p14:sldId id="14998782"/>
            <p14:sldId id="14998911"/>
            <p14:sldId id="14998783"/>
            <p14:sldId id="14998910"/>
            <p14:sldId id="14998784"/>
            <p14:sldId id="14998909"/>
            <p14:sldId id="14998785"/>
            <p14:sldId id="14998908"/>
            <p14:sldId id="14998786"/>
            <p14:sldId id="14998907"/>
          </p14:sldIdLst>
        </p14:section>
        <p14:section name="7 Task4 Sim2Real Adaptation" id="{A8A78CAA-2CD6-4BF3-943A-510F3C6550BF}">
          <p14:sldIdLst>
            <p14:sldId id="14998710"/>
            <p14:sldId id="14998906"/>
            <p14:sldId id="14998791"/>
            <p14:sldId id="14998905"/>
            <p14:sldId id="14998792"/>
            <p14:sldId id="14998904"/>
            <p14:sldId id="14998793"/>
            <p14:sldId id="14998903"/>
            <p14:sldId id="14999038"/>
            <p14:sldId id="14999039"/>
            <p14:sldId id="14998794"/>
            <p14:sldId id="14999040"/>
            <p14:sldId id="14998795"/>
            <p14:sldId id="14998902"/>
            <p14:sldId id="14998796"/>
            <p14:sldId id="14998901"/>
            <p14:sldId id="14998797"/>
            <p14:sldId id="14998899"/>
            <p14:sldId id="14998798"/>
            <p14:sldId id="14998898"/>
            <p14:sldId id="14999041"/>
            <p14:sldId id="14998799"/>
            <p14:sldId id="14998897"/>
            <p14:sldId id="14998800"/>
            <p14:sldId id="14998896"/>
            <p14:sldId id="14998801"/>
            <p14:sldId id="14998895"/>
            <p14:sldId id="14999042"/>
            <p14:sldId id="14999043"/>
            <p14:sldId id="14999044"/>
            <p14:sldId id="14999045"/>
            <p14:sldId id="14999046"/>
            <p14:sldId id="14999047"/>
            <p14:sldId id="14998802"/>
            <p14:sldId id="14998894"/>
            <p14:sldId id="14998803"/>
            <p14:sldId id="14998893"/>
            <p14:sldId id="14998804"/>
            <p14:sldId id="14998892"/>
            <p14:sldId id="14998805"/>
            <p14:sldId id="14998891"/>
            <p14:sldId id="14998806"/>
            <p14:sldId id="14998890"/>
            <p14:sldId id="14999048"/>
            <p14:sldId id="14998807"/>
            <p14:sldId id="14998889"/>
            <p14:sldId id="14999049"/>
          </p14:sldIdLst>
        </p14:section>
        <p14:section name="8 Challenges and Future Directions" id="{BFE21672-ABEF-4DFC-9DA1-35EADA956488}">
          <p14:sldIdLst>
            <p14:sldId id="14998711"/>
            <p14:sldId id="14998888"/>
            <p14:sldId id="14998812"/>
            <p14:sldId id="14998887"/>
            <p14:sldId id="14998813"/>
            <p14:sldId id="14998886"/>
            <p14:sldId id="14998814"/>
            <p14:sldId id="14998885"/>
            <p14:sldId id="14998815"/>
            <p14:sldId id="14998884"/>
            <p14:sldId id="14998816"/>
            <p14:sldId id="14998883"/>
            <p14:sldId id="14998817"/>
            <p14:sldId id="14998882"/>
            <p14:sldId id="14998818"/>
            <p14:sldId id="14998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A6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88" autoAdjust="0"/>
    <p:restoredTop sz="96353" autoAdjust="0"/>
  </p:normalViewPr>
  <p:slideViewPr>
    <p:cSldViewPr snapToGrid="0">
      <p:cViewPr varScale="1">
        <p:scale>
          <a:sx n="109" d="100"/>
          <a:sy n="109" d="100"/>
        </p:scale>
        <p:origin x="114"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ags" Target="tags/tag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8D4060-BC75-30CA-208D-876286C76FF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4B48E227-2883-E949-D2FB-AA9856317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49F8715-B201-6113-3AE9-3544F86B700F}"/>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5" name="页脚占位符 4">
            <a:extLst>
              <a:ext uri="{FF2B5EF4-FFF2-40B4-BE49-F238E27FC236}">
                <a16:creationId xmlns:a16="http://schemas.microsoft.com/office/drawing/2014/main" id="{60C9B3CC-C8E4-932E-5AB7-0D0866BD3BE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C9FEB6-6E71-6055-71F2-8BBB2F9FBDDC}"/>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3122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E6BE3-6E4F-37B9-7B00-C580BDE378F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2207F85-CA62-777D-3B0A-0176691A9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D0957A-DF22-7773-7D26-B8C01CA310CC}"/>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5" name="页脚占位符 4">
            <a:extLst>
              <a:ext uri="{FF2B5EF4-FFF2-40B4-BE49-F238E27FC236}">
                <a16:creationId xmlns:a16="http://schemas.microsoft.com/office/drawing/2014/main" id="{D4ADC174-D4FF-2138-AFCF-3B8229A6FDF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A613F5A-0135-81DD-00E2-5E435DBE6FFA}"/>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5621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8CB87-8CE4-D60E-CB7B-2E48F324AA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2114797F-F8F3-D2D9-8899-B0ACFDF57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B9876B4-13BE-EB83-DE02-B856CFF1E1C6}"/>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5" name="页脚占位符 4">
            <a:extLst>
              <a:ext uri="{FF2B5EF4-FFF2-40B4-BE49-F238E27FC236}">
                <a16:creationId xmlns:a16="http://schemas.microsoft.com/office/drawing/2014/main" id="{CE6BEE57-1ABD-36EC-8224-C1C1F0FAD51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D2548B8-4B27-804B-1C46-8DDC464E064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57543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88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B3C1A-EC51-E359-3C4F-44EA1EBFE40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DF4EE5D-6523-EDD1-B70C-7A9A33706D4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690E2E5-6946-6E47-7BA1-7DE5657D64ED}"/>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5" name="页脚占位符 4">
            <a:extLst>
              <a:ext uri="{FF2B5EF4-FFF2-40B4-BE49-F238E27FC236}">
                <a16:creationId xmlns:a16="http://schemas.microsoft.com/office/drawing/2014/main" id="{8DBC75B9-1A39-715B-CDDF-4DE348B7472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3B2A842-CC49-7B4D-33A1-1D27E653A5E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58629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B5EF6-68E0-EA01-E159-F80FF00D77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CB920E3A-AC78-C6FF-C75F-2A7DC2EE57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456EC9-1A0D-4DA7-0D63-516628D23FF2}"/>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5" name="页脚占位符 4">
            <a:extLst>
              <a:ext uri="{FF2B5EF4-FFF2-40B4-BE49-F238E27FC236}">
                <a16:creationId xmlns:a16="http://schemas.microsoft.com/office/drawing/2014/main" id="{9C880974-BE0C-3129-518F-1C8412BF587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7A1CD86-545E-5789-8398-2670F701962D}"/>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21655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E5967-8DF5-890F-4B5B-7B88540327D6}"/>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4CFA99-3A23-473B-F243-2DC1D072B19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CD5FA356-51EC-D5A6-3C2B-28D14E3707D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E4CAAA29-87F1-2264-1781-9E8B62A29F8B}"/>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6" name="页脚占位符 5">
            <a:extLst>
              <a:ext uri="{FF2B5EF4-FFF2-40B4-BE49-F238E27FC236}">
                <a16:creationId xmlns:a16="http://schemas.microsoft.com/office/drawing/2014/main" id="{E07215C4-7472-A28D-D97A-2A8831122293}"/>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C62A9-BC11-49B4-2280-396BD5A07357}"/>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3414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05104-67D2-F9E0-0786-06D4157DB1F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B9FE4F-19D4-E0E1-A538-B55FDD9B6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3F6DD-D9EA-CBDE-B40A-B4AAC57836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09FB87E3-4D6E-06BF-03B6-23784E73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AC1F0C8-4374-9A76-3FFF-352869AD42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2AA80D9E-6DB1-71F9-80FF-6618D634C074}"/>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8" name="页脚占位符 7">
            <a:extLst>
              <a:ext uri="{FF2B5EF4-FFF2-40B4-BE49-F238E27FC236}">
                <a16:creationId xmlns:a16="http://schemas.microsoft.com/office/drawing/2014/main" id="{DFDF3DC2-FCDB-B180-0312-28CA514CE930}"/>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9E9F1702-B20F-318E-81BF-0CF3A2EDCEC6}"/>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926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637183-D835-3C1F-846B-95C383B6970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B3A84B9-5E54-517D-9A9B-BC4FAB19FBB5}"/>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4" name="页脚占位符 3">
            <a:extLst>
              <a:ext uri="{FF2B5EF4-FFF2-40B4-BE49-F238E27FC236}">
                <a16:creationId xmlns:a16="http://schemas.microsoft.com/office/drawing/2014/main" id="{377C10F8-1BF0-6A47-CDE1-699C121E1FA2}"/>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C1F7630-E47A-7343-074C-04D56BCA0EA3}"/>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8750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E66181-BFCC-6F1A-8B46-94C4A17B9C44}"/>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3" name="页脚占位符 2">
            <a:extLst>
              <a:ext uri="{FF2B5EF4-FFF2-40B4-BE49-F238E27FC236}">
                <a16:creationId xmlns:a16="http://schemas.microsoft.com/office/drawing/2014/main" id="{B9A51886-B814-B3C0-179A-A28AEF3860E2}"/>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FD5CFDA9-2A25-9953-A54D-8ABE3D8FBBF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292524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4D008-CAFD-E4BD-05BC-7E7087D820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F3B6E20-6713-EE39-9D1C-2B426F3FD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32F0A81C-38A6-8139-C15E-CB229588A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727708-D712-201B-7DD9-78CD2C79C2DA}"/>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6" name="页脚占位符 5">
            <a:extLst>
              <a:ext uri="{FF2B5EF4-FFF2-40B4-BE49-F238E27FC236}">
                <a16:creationId xmlns:a16="http://schemas.microsoft.com/office/drawing/2014/main" id="{2B233939-5EFD-C8F3-5D41-9FAE54DB65EF}"/>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233FEAE-67B6-3D50-0000-13545B508D40}"/>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3989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B9562-6470-D60F-FB90-7060A5E8AA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D4D4F342-0EC1-5038-3CB1-A882412B6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7CD7AC45-6DB2-7CB4-DC7A-8F8EEC1F0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4C8DF-8C51-D096-F80A-B0342AAA8E07}"/>
              </a:ext>
            </a:extLst>
          </p:cNvPr>
          <p:cNvSpPr>
            <a:spLocks noGrp="1"/>
          </p:cNvSpPr>
          <p:nvPr>
            <p:ph type="dt" sz="half" idx="10"/>
          </p:nvPr>
        </p:nvSpPr>
        <p:spPr/>
        <p:txBody>
          <a:bodyPr/>
          <a:lstStyle/>
          <a:p>
            <a:fld id="{08EE26DA-41BE-41F2-8526-478C51E3B2EA}" type="datetimeFigureOut">
              <a:rPr lang="en-US" smtClean="0"/>
              <a:t>9/27/2024</a:t>
            </a:fld>
            <a:endParaRPr lang="en-US"/>
          </a:p>
        </p:txBody>
      </p:sp>
      <p:sp>
        <p:nvSpPr>
          <p:cNvPr id="6" name="页脚占位符 5">
            <a:extLst>
              <a:ext uri="{FF2B5EF4-FFF2-40B4-BE49-F238E27FC236}">
                <a16:creationId xmlns:a16="http://schemas.microsoft.com/office/drawing/2014/main" id="{B5F77C03-5B77-2A1B-9C81-5EDF63E5B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B86415E9-1F15-B7E3-7A04-C7EA8C2065FE}"/>
              </a:ext>
            </a:extLst>
          </p:cNvPr>
          <p:cNvSpPr>
            <a:spLocks noGrp="1"/>
          </p:cNvSpPr>
          <p:nvPr>
            <p:ph type="sldNum" sz="quarter" idx="12"/>
          </p:nvPr>
        </p:nvSpPr>
        <p:spPr/>
        <p:txBody>
          <a:bodyPr/>
          <a:lstStyle/>
          <a:p>
            <a:fld id="{609AE618-B78A-4E4C-9447-5402632093FC}" type="slidenum">
              <a:rPr lang="en-US" smtClean="0"/>
              <a:t>‹#›</a:t>
            </a:fld>
            <a:endParaRPr lang="en-US"/>
          </a:p>
        </p:txBody>
      </p:sp>
    </p:spTree>
    <p:extLst>
      <p:ext uri="{BB962C8B-B14F-4D97-AF65-F5344CB8AC3E}">
        <p14:creationId xmlns:p14="http://schemas.microsoft.com/office/powerpoint/2010/main" val="17425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DE2F1B7-EF5F-CFFF-0742-A16FF47663E9}"/>
              </a:ext>
            </a:extLst>
          </p:cNvPr>
          <p:cNvGraphicFramePr>
            <a:graphicFrameLocks noChangeAspect="1"/>
          </p:cNvGraphicFramePr>
          <p:nvPr userDrawn="1">
            <p:custDataLst>
              <p:tags r:id="rId14"/>
            </p:custDataLst>
            <p:extLst>
              <p:ext uri="{D42A27DB-BD31-4B8C-83A1-F6EECF244321}">
                <p14:modId xmlns:p14="http://schemas.microsoft.com/office/powerpoint/2010/main" val="851162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5" imgW="473" imgH="476" progId="TCLayout.ActiveDocument.1">
                  <p:embed/>
                </p:oleObj>
              </mc:Choice>
              <mc:Fallback>
                <p:oleObj name="think-cell 幻灯片" r:id="rId15" imgW="473" imgH="476"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F11CCE7F-69A2-8822-9152-1D468F6C9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60C9E29-34CE-030C-991C-2CF26A808D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81C5E06-185F-27A0-BE61-29D1465E7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E26DA-41BE-41F2-8526-478C51E3B2EA}" type="datetimeFigureOut">
              <a:rPr lang="en-US" smtClean="0"/>
              <a:t>9/27/2024</a:t>
            </a:fld>
            <a:endParaRPr lang="en-US"/>
          </a:p>
        </p:txBody>
      </p:sp>
      <p:sp>
        <p:nvSpPr>
          <p:cNvPr id="5" name="页脚占位符 4">
            <a:extLst>
              <a:ext uri="{FF2B5EF4-FFF2-40B4-BE49-F238E27FC236}">
                <a16:creationId xmlns:a16="http://schemas.microsoft.com/office/drawing/2014/main" id="{BE655C2D-9135-0928-BD59-AF87FC029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F07BB93-A763-A521-EDAE-59ECD87CE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AE618-B78A-4E4C-9447-5402632093FC}" type="slidenum">
              <a:rPr lang="en-US" smtClean="0"/>
              <a:t>‹#›</a:t>
            </a:fld>
            <a:endParaRPr lang="en-US"/>
          </a:p>
        </p:txBody>
      </p:sp>
    </p:spTree>
    <p:extLst>
      <p:ext uri="{BB962C8B-B14F-4D97-AF65-F5344CB8AC3E}">
        <p14:creationId xmlns:p14="http://schemas.microsoft.com/office/powerpoint/2010/main" val="1849457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slideLayout" Target="../slideLayouts/slideLayout6.xml"/><Relationship Id="rId3" Type="http://schemas.openxmlformats.org/officeDocument/2006/relationships/tags" Target="../tags/tag94.xml"/><Relationship Id="rId21" Type="http://schemas.openxmlformats.org/officeDocument/2006/relationships/tags" Target="../tags/tag112.xml"/><Relationship Id="rId34" Type="http://schemas.openxmlformats.org/officeDocument/2006/relationships/oleObject" Target="../embeddings/oleObject9.bin"/><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slide" Target="slide10.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slide" Target="slide18.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32" Type="http://schemas.openxmlformats.org/officeDocument/2006/relationships/slide" Target="slide12.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slide" Target="slide20.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slide" Target="slide14.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99.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12.png"/><Relationship Id="rId3" Type="http://schemas.openxmlformats.org/officeDocument/2006/relationships/tags" Target="../tags/tag1049.xml"/><Relationship Id="rId7" Type="http://schemas.openxmlformats.org/officeDocument/2006/relationships/slideLayout" Target="../slideLayouts/slideLayout2.xml"/><Relationship Id="rId12" Type="http://schemas.openxmlformats.org/officeDocument/2006/relationships/image" Target="../media/image111.png"/><Relationship Id="rId2" Type="http://schemas.openxmlformats.org/officeDocument/2006/relationships/tags" Target="../tags/tag1048.xml"/><Relationship Id="rId1" Type="http://schemas.openxmlformats.org/officeDocument/2006/relationships/tags" Target="../tags/tag1047.xml"/><Relationship Id="rId6" Type="http://schemas.openxmlformats.org/officeDocument/2006/relationships/tags" Target="../tags/tag1052.xml"/><Relationship Id="rId11" Type="http://schemas.openxmlformats.org/officeDocument/2006/relationships/hyperlink" Target="https://arxiv.org/pdf/2304.03047" TargetMode="External"/><Relationship Id="rId5" Type="http://schemas.openxmlformats.org/officeDocument/2006/relationships/tags" Target="../tags/tag1051.xml"/><Relationship Id="rId10" Type="http://schemas.openxmlformats.org/officeDocument/2006/relationships/hyperlink" Target="https://arxiv.org/pdf/2203.02764" TargetMode="External"/><Relationship Id="rId4" Type="http://schemas.openxmlformats.org/officeDocument/2006/relationships/tags" Target="../tags/tag1050.xml"/><Relationship Id="rId9" Type="http://schemas.openxmlformats.org/officeDocument/2006/relationships/image" Target="../media/image18.e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14.png"/><Relationship Id="rId3" Type="http://schemas.openxmlformats.org/officeDocument/2006/relationships/tags" Target="../tags/tag1055.xml"/><Relationship Id="rId7" Type="http://schemas.openxmlformats.org/officeDocument/2006/relationships/slideLayout" Target="../slideLayouts/slideLayout2.xml"/><Relationship Id="rId12" Type="http://schemas.openxmlformats.org/officeDocument/2006/relationships/image" Target="../media/image113.png"/><Relationship Id="rId2" Type="http://schemas.openxmlformats.org/officeDocument/2006/relationships/tags" Target="../tags/tag1054.xml"/><Relationship Id="rId1" Type="http://schemas.openxmlformats.org/officeDocument/2006/relationships/tags" Target="../tags/tag1053.xml"/><Relationship Id="rId6" Type="http://schemas.openxmlformats.org/officeDocument/2006/relationships/tags" Target="../tags/tag1058.xml"/><Relationship Id="rId11" Type="http://schemas.openxmlformats.org/officeDocument/2006/relationships/hyperlink" Target="https://arxiv.org/pdf/2404.01943" TargetMode="External"/><Relationship Id="rId5" Type="http://schemas.openxmlformats.org/officeDocument/2006/relationships/tags" Target="../tags/tag1057.xml"/><Relationship Id="rId10" Type="http://schemas.openxmlformats.org/officeDocument/2006/relationships/hyperlink" Target="https://arxiv.org/pdf/2107.07201" TargetMode="External"/><Relationship Id="rId4" Type="http://schemas.openxmlformats.org/officeDocument/2006/relationships/tags" Target="../tags/tag1056.xml"/><Relationship Id="rId9" Type="http://schemas.openxmlformats.org/officeDocument/2006/relationships/image" Target="../media/image18.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116.png"/><Relationship Id="rId3" Type="http://schemas.openxmlformats.org/officeDocument/2006/relationships/tags" Target="../tags/tag1061.xml"/><Relationship Id="rId7" Type="http://schemas.openxmlformats.org/officeDocument/2006/relationships/slideLayout" Target="../slideLayouts/slideLayout2.xml"/><Relationship Id="rId12" Type="http://schemas.openxmlformats.org/officeDocument/2006/relationships/image" Target="../media/image115.png"/><Relationship Id="rId2" Type="http://schemas.openxmlformats.org/officeDocument/2006/relationships/tags" Target="../tags/tag1060.xml"/><Relationship Id="rId1" Type="http://schemas.openxmlformats.org/officeDocument/2006/relationships/tags" Target="../tags/tag1059.xml"/><Relationship Id="rId6" Type="http://schemas.openxmlformats.org/officeDocument/2006/relationships/tags" Target="../tags/tag1064.xml"/><Relationship Id="rId11" Type="http://schemas.openxmlformats.org/officeDocument/2006/relationships/hyperlink" Target="https://arxiv.org/pdf/2308.10141" TargetMode="External"/><Relationship Id="rId5" Type="http://schemas.openxmlformats.org/officeDocument/2006/relationships/tags" Target="../tags/tag1063.xml"/><Relationship Id="rId10" Type="http://schemas.openxmlformats.org/officeDocument/2006/relationships/hyperlink" Target="https://arxiv.org/pdf/1803.07729" TargetMode="External"/><Relationship Id="rId4" Type="http://schemas.openxmlformats.org/officeDocument/2006/relationships/tags" Target="../tags/tag1062.xml"/><Relationship Id="rId9" Type="http://schemas.openxmlformats.org/officeDocument/2006/relationships/image" Target="../media/image18.e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18.png"/><Relationship Id="rId3" Type="http://schemas.openxmlformats.org/officeDocument/2006/relationships/tags" Target="../tags/tag1067.xml"/><Relationship Id="rId7" Type="http://schemas.openxmlformats.org/officeDocument/2006/relationships/slideLayout" Target="../slideLayouts/slideLayout2.xml"/><Relationship Id="rId12" Type="http://schemas.openxmlformats.org/officeDocument/2006/relationships/image" Target="../media/image117.png"/><Relationship Id="rId2" Type="http://schemas.openxmlformats.org/officeDocument/2006/relationships/tags" Target="../tags/tag1066.xml"/><Relationship Id="rId1" Type="http://schemas.openxmlformats.org/officeDocument/2006/relationships/tags" Target="../tags/tag1065.xml"/><Relationship Id="rId6" Type="http://schemas.openxmlformats.org/officeDocument/2006/relationships/tags" Target="../tags/tag1070.xml"/><Relationship Id="rId11" Type="http://schemas.openxmlformats.org/officeDocument/2006/relationships/hyperlink" Target="https://arxiv.org/pdf/2310.10822" TargetMode="External"/><Relationship Id="rId5" Type="http://schemas.openxmlformats.org/officeDocument/2006/relationships/tags" Target="../tags/tag1069.xml"/><Relationship Id="rId10" Type="http://schemas.openxmlformats.org/officeDocument/2006/relationships/hyperlink" Target="https://arxiv.org/pdf/2308.09387" TargetMode="External"/><Relationship Id="rId4" Type="http://schemas.openxmlformats.org/officeDocument/2006/relationships/tags" Target="../tags/tag1068.xml"/><Relationship Id="rId9" Type="http://schemas.openxmlformats.org/officeDocument/2006/relationships/image" Target="../media/image18.emf"/></Relationships>
</file>

<file path=ppt/slides/_rels/slide104.xml.rels><?xml version="1.0" encoding="UTF-8" standalone="yes"?>
<Relationships xmlns="http://schemas.openxmlformats.org/package/2006/relationships"><Relationship Id="rId13" Type="http://schemas.openxmlformats.org/officeDocument/2006/relationships/tags" Target="../tags/tag1083.xml"/><Relationship Id="rId18" Type="http://schemas.openxmlformats.org/officeDocument/2006/relationships/tags" Target="../tags/tag1088.xml"/><Relationship Id="rId26" Type="http://schemas.openxmlformats.org/officeDocument/2006/relationships/tags" Target="../tags/tag1096.xml"/><Relationship Id="rId39" Type="http://schemas.openxmlformats.org/officeDocument/2006/relationships/slide" Target="slide49.xml"/><Relationship Id="rId21" Type="http://schemas.openxmlformats.org/officeDocument/2006/relationships/tags" Target="../tags/tag1091.xml"/><Relationship Id="rId34" Type="http://schemas.openxmlformats.org/officeDocument/2006/relationships/slide" Target="slide109.xml"/><Relationship Id="rId7" Type="http://schemas.openxmlformats.org/officeDocument/2006/relationships/tags" Target="../tags/tag1077.xml"/><Relationship Id="rId12" Type="http://schemas.openxmlformats.org/officeDocument/2006/relationships/tags" Target="../tags/tag1082.xml"/><Relationship Id="rId17" Type="http://schemas.openxmlformats.org/officeDocument/2006/relationships/tags" Target="../tags/tag1087.xml"/><Relationship Id="rId25" Type="http://schemas.openxmlformats.org/officeDocument/2006/relationships/tags" Target="../tags/tag1095.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072.xml"/><Relationship Id="rId16" Type="http://schemas.openxmlformats.org/officeDocument/2006/relationships/tags" Target="../tags/tag1086.xml"/><Relationship Id="rId20" Type="http://schemas.openxmlformats.org/officeDocument/2006/relationships/tags" Target="../tags/tag1090.xml"/><Relationship Id="rId29" Type="http://schemas.openxmlformats.org/officeDocument/2006/relationships/tags" Target="../tags/tag1099.xml"/><Relationship Id="rId1" Type="http://schemas.openxmlformats.org/officeDocument/2006/relationships/tags" Target="../tags/tag1071.xml"/><Relationship Id="rId6" Type="http://schemas.openxmlformats.org/officeDocument/2006/relationships/tags" Target="../tags/tag1076.xml"/><Relationship Id="rId11" Type="http://schemas.openxmlformats.org/officeDocument/2006/relationships/tags" Target="../tags/tag1081.xml"/><Relationship Id="rId24" Type="http://schemas.openxmlformats.org/officeDocument/2006/relationships/tags" Target="../tags/tag1094.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075.xml"/><Relationship Id="rId15" Type="http://schemas.openxmlformats.org/officeDocument/2006/relationships/tags" Target="../tags/tag1085.xml"/><Relationship Id="rId23" Type="http://schemas.openxmlformats.org/officeDocument/2006/relationships/tags" Target="../tags/tag1093.xml"/><Relationship Id="rId28" Type="http://schemas.openxmlformats.org/officeDocument/2006/relationships/tags" Target="../tags/tag1098.xml"/><Relationship Id="rId36" Type="http://schemas.openxmlformats.org/officeDocument/2006/relationships/slide" Target="slide104.xml"/><Relationship Id="rId10" Type="http://schemas.openxmlformats.org/officeDocument/2006/relationships/tags" Target="../tags/tag1080.xml"/><Relationship Id="rId19" Type="http://schemas.openxmlformats.org/officeDocument/2006/relationships/tags" Target="../tags/tag1089.xml"/><Relationship Id="rId31" Type="http://schemas.openxmlformats.org/officeDocument/2006/relationships/slideLayout" Target="../slideLayouts/slideLayout6.xml"/><Relationship Id="rId4" Type="http://schemas.openxmlformats.org/officeDocument/2006/relationships/tags" Target="../tags/tag1074.xml"/><Relationship Id="rId9" Type="http://schemas.openxmlformats.org/officeDocument/2006/relationships/tags" Target="../tags/tag1079.xml"/><Relationship Id="rId14" Type="http://schemas.openxmlformats.org/officeDocument/2006/relationships/tags" Target="../tags/tag1084.xml"/><Relationship Id="rId22" Type="http://schemas.openxmlformats.org/officeDocument/2006/relationships/tags" Target="../tags/tag1092.xml"/><Relationship Id="rId27" Type="http://schemas.openxmlformats.org/officeDocument/2006/relationships/tags" Target="../tags/tag1097.xml"/><Relationship Id="rId30" Type="http://schemas.openxmlformats.org/officeDocument/2006/relationships/tags" Target="../tags/tag1100.xml"/><Relationship Id="rId35" Type="http://schemas.openxmlformats.org/officeDocument/2006/relationships/slide" Target="slide106.xml"/><Relationship Id="rId8" Type="http://schemas.openxmlformats.org/officeDocument/2006/relationships/tags" Target="../tags/tag1078.xml"/><Relationship Id="rId3" Type="http://schemas.openxmlformats.org/officeDocument/2006/relationships/tags" Target="../tags/tag1073.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tags" Target="../tags/tag1101.xml"/><Relationship Id="rId5" Type="http://schemas.openxmlformats.org/officeDocument/2006/relationships/image" Target="../media/image119.png"/><Relationship Id="rId4" Type="http://schemas.openxmlformats.org/officeDocument/2006/relationships/image" Target="../media/image18.emf"/></Relationships>
</file>

<file path=ppt/slides/_rels/slide106.xml.rels><?xml version="1.0" encoding="UTF-8" standalone="yes"?>
<Relationships xmlns="http://schemas.openxmlformats.org/package/2006/relationships"><Relationship Id="rId13" Type="http://schemas.openxmlformats.org/officeDocument/2006/relationships/tags" Target="../tags/tag1114.xml"/><Relationship Id="rId18" Type="http://schemas.openxmlformats.org/officeDocument/2006/relationships/tags" Target="../tags/tag1119.xml"/><Relationship Id="rId26" Type="http://schemas.openxmlformats.org/officeDocument/2006/relationships/tags" Target="../tags/tag1127.xml"/><Relationship Id="rId39" Type="http://schemas.openxmlformats.org/officeDocument/2006/relationships/slide" Target="slide49.xml"/><Relationship Id="rId21" Type="http://schemas.openxmlformats.org/officeDocument/2006/relationships/tags" Target="../tags/tag1122.xml"/><Relationship Id="rId34" Type="http://schemas.openxmlformats.org/officeDocument/2006/relationships/slide" Target="slide109.xml"/><Relationship Id="rId7" Type="http://schemas.openxmlformats.org/officeDocument/2006/relationships/tags" Target="../tags/tag1108.xml"/><Relationship Id="rId12" Type="http://schemas.openxmlformats.org/officeDocument/2006/relationships/tags" Target="../tags/tag1113.xml"/><Relationship Id="rId17" Type="http://schemas.openxmlformats.org/officeDocument/2006/relationships/tags" Target="../tags/tag1118.xml"/><Relationship Id="rId25" Type="http://schemas.openxmlformats.org/officeDocument/2006/relationships/tags" Target="../tags/tag1126.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03.xml"/><Relationship Id="rId16" Type="http://schemas.openxmlformats.org/officeDocument/2006/relationships/tags" Target="../tags/tag1117.xml"/><Relationship Id="rId20" Type="http://schemas.openxmlformats.org/officeDocument/2006/relationships/tags" Target="../tags/tag1121.xml"/><Relationship Id="rId29" Type="http://schemas.openxmlformats.org/officeDocument/2006/relationships/tags" Target="../tags/tag1130.xml"/><Relationship Id="rId1" Type="http://schemas.openxmlformats.org/officeDocument/2006/relationships/tags" Target="../tags/tag1102.xml"/><Relationship Id="rId6" Type="http://schemas.openxmlformats.org/officeDocument/2006/relationships/tags" Target="../tags/tag1107.xml"/><Relationship Id="rId11" Type="http://schemas.openxmlformats.org/officeDocument/2006/relationships/tags" Target="../tags/tag1112.xml"/><Relationship Id="rId24" Type="http://schemas.openxmlformats.org/officeDocument/2006/relationships/tags" Target="../tags/tag1125.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06.xml"/><Relationship Id="rId15" Type="http://schemas.openxmlformats.org/officeDocument/2006/relationships/tags" Target="../tags/tag1116.xml"/><Relationship Id="rId23" Type="http://schemas.openxmlformats.org/officeDocument/2006/relationships/tags" Target="../tags/tag1124.xml"/><Relationship Id="rId28" Type="http://schemas.openxmlformats.org/officeDocument/2006/relationships/tags" Target="../tags/tag1129.xml"/><Relationship Id="rId36" Type="http://schemas.openxmlformats.org/officeDocument/2006/relationships/slide" Target="slide104.xml"/><Relationship Id="rId10" Type="http://schemas.openxmlformats.org/officeDocument/2006/relationships/tags" Target="../tags/tag1111.xml"/><Relationship Id="rId19" Type="http://schemas.openxmlformats.org/officeDocument/2006/relationships/tags" Target="../tags/tag1120.xml"/><Relationship Id="rId31" Type="http://schemas.openxmlformats.org/officeDocument/2006/relationships/slideLayout" Target="../slideLayouts/slideLayout6.xml"/><Relationship Id="rId4" Type="http://schemas.openxmlformats.org/officeDocument/2006/relationships/tags" Target="../tags/tag1105.xml"/><Relationship Id="rId9" Type="http://schemas.openxmlformats.org/officeDocument/2006/relationships/tags" Target="../tags/tag1110.xml"/><Relationship Id="rId14" Type="http://schemas.openxmlformats.org/officeDocument/2006/relationships/tags" Target="../tags/tag1115.xml"/><Relationship Id="rId22" Type="http://schemas.openxmlformats.org/officeDocument/2006/relationships/tags" Target="../tags/tag1123.xml"/><Relationship Id="rId27" Type="http://schemas.openxmlformats.org/officeDocument/2006/relationships/tags" Target="../tags/tag1128.xml"/><Relationship Id="rId30" Type="http://schemas.openxmlformats.org/officeDocument/2006/relationships/tags" Target="../tags/tag1131.xml"/><Relationship Id="rId35" Type="http://schemas.openxmlformats.org/officeDocument/2006/relationships/slide" Target="slide106.xml"/><Relationship Id="rId8" Type="http://schemas.openxmlformats.org/officeDocument/2006/relationships/tags" Target="../tags/tag1109.xml"/><Relationship Id="rId3" Type="http://schemas.openxmlformats.org/officeDocument/2006/relationships/tags" Target="../tags/tag1104.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3.xml"/><Relationship Id="rId1" Type="http://schemas.openxmlformats.org/officeDocument/2006/relationships/tags" Target="../tags/tag1132.xml"/><Relationship Id="rId5" Type="http://schemas.openxmlformats.org/officeDocument/2006/relationships/image" Target="../media/image18.emf"/><Relationship Id="rId4" Type="http://schemas.openxmlformats.org/officeDocument/2006/relationships/oleObject" Target="../embeddings/oleObject85.bin"/></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5.xml"/><Relationship Id="rId1" Type="http://schemas.openxmlformats.org/officeDocument/2006/relationships/tags" Target="../tags/tag1134.xml"/><Relationship Id="rId6" Type="http://schemas.openxmlformats.org/officeDocument/2006/relationships/image" Target="../media/image120.png"/><Relationship Id="rId5" Type="http://schemas.openxmlformats.org/officeDocument/2006/relationships/image" Target="../media/image18.emf"/><Relationship Id="rId4" Type="http://schemas.openxmlformats.org/officeDocument/2006/relationships/oleObject" Target="../embeddings/oleObject86.bin"/></Relationships>
</file>

<file path=ppt/slides/_rels/slide109.xml.rels><?xml version="1.0" encoding="UTF-8" standalone="yes"?>
<Relationships xmlns="http://schemas.openxmlformats.org/package/2006/relationships"><Relationship Id="rId13" Type="http://schemas.openxmlformats.org/officeDocument/2006/relationships/tags" Target="../tags/tag1148.xml"/><Relationship Id="rId18" Type="http://schemas.openxmlformats.org/officeDocument/2006/relationships/tags" Target="../tags/tag1153.xml"/><Relationship Id="rId26" Type="http://schemas.openxmlformats.org/officeDocument/2006/relationships/tags" Target="../tags/tag1161.xml"/><Relationship Id="rId39" Type="http://schemas.openxmlformats.org/officeDocument/2006/relationships/slide" Target="slide49.xml"/><Relationship Id="rId21" Type="http://schemas.openxmlformats.org/officeDocument/2006/relationships/tags" Target="../tags/tag1156.xml"/><Relationship Id="rId34" Type="http://schemas.openxmlformats.org/officeDocument/2006/relationships/slide" Target="slide109.xml"/><Relationship Id="rId7" Type="http://schemas.openxmlformats.org/officeDocument/2006/relationships/tags" Target="../tags/tag1142.xml"/><Relationship Id="rId12" Type="http://schemas.openxmlformats.org/officeDocument/2006/relationships/tags" Target="../tags/tag1147.xml"/><Relationship Id="rId17" Type="http://schemas.openxmlformats.org/officeDocument/2006/relationships/tags" Target="../tags/tag1152.xml"/><Relationship Id="rId25" Type="http://schemas.openxmlformats.org/officeDocument/2006/relationships/tags" Target="../tags/tag116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37.xml"/><Relationship Id="rId16" Type="http://schemas.openxmlformats.org/officeDocument/2006/relationships/tags" Target="../tags/tag1151.xml"/><Relationship Id="rId20" Type="http://schemas.openxmlformats.org/officeDocument/2006/relationships/tags" Target="../tags/tag1155.xml"/><Relationship Id="rId29" Type="http://schemas.openxmlformats.org/officeDocument/2006/relationships/tags" Target="../tags/tag1164.xml"/><Relationship Id="rId1" Type="http://schemas.openxmlformats.org/officeDocument/2006/relationships/tags" Target="../tags/tag1136.xml"/><Relationship Id="rId6" Type="http://schemas.openxmlformats.org/officeDocument/2006/relationships/tags" Target="../tags/tag1141.xml"/><Relationship Id="rId11" Type="http://schemas.openxmlformats.org/officeDocument/2006/relationships/tags" Target="../tags/tag1146.xml"/><Relationship Id="rId24" Type="http://schemas.openxmlformats.org/officeDocument/2006/relationships/tags" Target="../tags/tag115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40.xml"/><Relationship Id="rId15" Type="http://schemas.openxmlformats.org/officeDocument/2006/relationships/tags" Target="../tags/tag1150.xml"/><Relationship Id="rId23" Type="http://schemas.openxmlformats.org/officeDocument/2006/relationships/tags" Target="../tags/tag1158.xml"/><Relationship Id="rId28" Type="http://schemas.openxmlformats.org/officeDocument/2006/relationships/tags" Target="../tags/tag1163.xml"/><Relationship Id="rId36" Type="http://schemas.openxmlformats.org/officeDocument/2006/relationships/slide" Target="slide104.xml"/><Relationship Id="rId10" Type="http://schemas.openxmlformats.org/officeDocument/2006/relationships/tags" Target="../tags/tag1145.xml"/><Relationship Id="rId19" Type="http://schemas.openxmlformats.org/officeDocument/2006/relationships/tags" Target="../tags/tag1154.xml"/><Relationship Id="rId31" Type="http://schemas.openxmlformats.org/officeDocument/2006/relationships/slideLayout" Target="../slideLayouts/slideLayout6.xml"/><Relationship Id="rId4" Type="http://schemas.openxmlformats.org/officeDocument/2006/relationships/tags" Target="../tags/tag1139.xml"/><Relationship Id="rId9" Type="http://schemas.openxmlformats.org/officeDocument/2006/relationships/tags" Target="../tags/tag1144.xml"/><Relationship Id="rId14" Type="http://schemas.openxmlformats.org/officeDocument/2006/relationships/tags" Target="../tags/tag1149.xml"/><Relationship Id="rId22" Type="http://schemas.openxmlformats.org/officeDocument/2006/relationships/tags" Target="../tags/tag1157.xml"/><Relationship Id="rId27" Type="http://schemas.openxmlformats.org/officeDocument/2006/relationships/tags" Target="../tags/tag1162.xml"/><Relationship Id="rId30" Type="http://schemas.openxmlformats.org/officeDocument/2006/relationships/tags" Target="../tags/tag1165.xml"/><Relationship Id="rId35" Type="http://schemas.openxmlformats.org/officeDocument/2006/relationships/slide" Target="slide106.xml"/><Relationship Id="rId8" Type="http://schemas.openxmlformats.org/officeDocument/2006/relationships/tags" Target="../tags/tag1143.xml"/><Relationship Id="rId3" Type="http://schemas.openxmlformats.org/officeDocument/2006/relationships/tags" Target="../tags/tag113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0.xml.rels><?xml version="1.0" encoding="UTF-8" standalone="yes"?>
<Relationships xmlns="http://schemas.openxmlformats.org/package/2006/relationships"><Relationship Id="rId8" Type="http://schemas.openxmlformats.org/officeDocument/2006/relationships/tags" Target="../tags/tag1173.xml"/><Relationship Id="rId13" Type="http://schemas.openxmlformats.org/officeDocument/2006/relationships/image" Target="../media/image122.png"/><Relationship Id="rId3" Type="http://schemas.openxmlformats.org/officeDocument/2006/relationships/tags" Target="../tags/tag1168.xml"/><Relationship Id="rId7" Type="http://schemas.openxmlformats.org/officeDocument/2006/relationships/tags" Target="../tags/tag1172.xml"/><Relationship Id="rId12" Type="http://schemas.openxmlformats.org/officeDocument/2006/relationships/image" Target="../media/image121.png"/><Relationship Id="rId2" Type="http://schemas.openxmlformats.org/officeDocument/2006/relationships/tags" Target="../tags/tag1167.xml"/><Relationship Id="rId1" Type="http://schemas.openxmlformats.org/officeDocument/2006/relationships/tags" Target="../tags/tag1166.xml"/><Relationship Id="rId6" Type="http://schemas.openxmlformats.org/officeDocument/2006/relationships/tags" Target="../tags/tag1171.xml"/><Relationship Id="rId11" Type="http://schemas.openxmlformats.org/officeDocument/2006/relationships/image" Target="../media/image18.emf"/><Relationship Id="rId5" Type="http://schemas.openxmlformats.org/officeDocument/2006/relationships/tags" Target="../tags/tag1170.xml"/><Relationship Id="rId10" Type="http://schemas.openxmlformats.org/officeDocument/2006/relationships/oleObject" Target="../embeddings/oleObject87.bin"/><Relationship Id="rId4" Type="http://schemas.openxmlformats.org/officeDocument/2006/relationships/tags" Target="../tags/tag1169.xml"/><Relationship Id="rId9" Type="http://schemas.openxmlformats.org/officeDocument/2006/relationships/slideLayout" Target="../slideLayouts/slideLayout2.xml"/><Relationship Id="rId14" Type="http://schemas.openxmlformats.org/officeDocument/2006/relationships/image" Target="../media/image123.jpeg"/></Relationships>
</file>

<file path=ppt/slides/_rels/slide111.xml.rels><?xml version="1.0" encoding="UTF-8" standalone="yes"?>
<Relationships xmlns="http://schemas.openxmlformats.org/package/2006/relationships"><Relationship Id="rId13" Type="http://schemas.openxmlformats.org/officeDocument/2006/relationships/tags" Target="../tags/tag1186.xml"/><Relationship Id="rId18" Type="http://schemas.openxmlformats.org/officeDocument/2006/relationships/tags" Target="../tags/tag1191.xml"/><Relationship Id="rId26" Type="http://schemas.openxmlformats.org/officeDocument/2006/relationships/tags" Target="../tags/tag1199.xml"/><Relationship Id="rId39" Type="http://schemas.openxmlformats.org/officeDocument/2006/relationships/slide" Target="slide49.xml"/><Relationship Id="rId21" Type="http://schemas.openxmlformats.org/officeDocument/2006/relationships/tags" Target="../tags/tag1194.xml"/><Relationship Id="rId34" Type="http://schemas.openxmlformats.org/officeDocument/2006/relationships/slide" Target="slide109.xml"/><Relationship Id="rId7" Type="http://schemas.openxmlformats.org/officeDocument/2006/relationships/tags" Target="../tags/tag1180.xml"/><Relationship Id="rId12" Type="http://schemas.openxmlformats.org/officeDocument/2006/relationships/tags" Target="../tags/tag1185.xml"/><Relationship Id="rId17" Type="http://schemas.openxmlformats.org/officeDocument/2006/relationships/tags" Target="../tags/tag1190.xml"/><Relationship Id="rId25" Type="http://schemas.openxmlformats.org/officeDocument/2006/relationships/tags" Target="../tags/tag1198.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175.xml"/><Relationship Id="rId16" Type="http://schemas.openxmlformats.org/officeDocument/2006/relationships/tags" Target="../tags/tag1189.xml"/><Relationship Id="rId20" Type="http://schemas.openxmlformats.org/officeDocument/2006/relationships/tags" Target="../tags/tag1193.xml"/><Relationship Id="rId29" Type="http://schemas.openxmlformats.org/officeDocument/2006/relationships/tags" Target="../tags/tag1202.xml"/><Relationship Id="rId1" Type="http://schemas.openxmlformats.org/officeDocument/2006/relationships/tags" Target="../tags/tag1174.xml"/><Relationship Id="rId6" Type="http://schemas.openxmlformats.org/officeDocument/2006/relationships/tags" Target="../tags/tag1179.xml"/><Relationship Id="rId11" Type="http://schemas.openxmlformats.org/officeDocument/2006/relationships/tags" Target="../tags/tag1184.xml"/><Relationship Id="rId24" Type="http://schemas.openxmlformats.org/officeDocument/2006/relationships/tags" Target="../tags/tag1197.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178.xml"/><Relationship Id="rId15" Type="http://schemas.openxmlformats.org/officeDocument/2006/relationships/tags" Target="../tags/tag1188.xml"/><Relationship Id="rId23" Type="http://schemas.openxmlformats.org/officeDocument/2006/relationships/tags" Target="../tags/tag1196.xml"/><Relationship Id="rId28" Type="http://schemas.openxmlformats.org/officeDocument/2006/relationships/tags" Target="../tags/tag1201.xml"/><Relationship Id="rId36" Type="http://schemas.openxmlformats.org/officeDocument/2006/relationships/slide" Target="slide104.xml"/><Relationship Id="rId10" Type="http://schemas.openxmlformats.org/officeDocument/2006/relationships/tags" Target="../tags/tag1183.xml"/><Relationship Id="rId19" Type="http://schemas.openxmlformats.org/officeDocument/2006/relationships/tags" Target="../tags/tag1192.xml"/><Relationship Id="rId31" Type="http://schemas.openxmlformats.org/officeDocument/2006/relationships/slideLayout" Target="../slideLayouts/slideLayout6.xml"/><Relationship Id="rId4" Type="http://schemas.openxmlformats.org/officeDocument/2006/relationships/tags" Target="../tags/tag1177.xml"/><Relationship Id="rId9" Type="http://schemas.openxmlformats.org/officeDocument/2006/relationships/tags" Target="../tags/tag1182.xml"/><Relationship Id="rId14" Type="http://schemas.openxmlformats.org/officeDocument/2006/relationships/tags" Target="../tags/tag1187.xml"/><Relationship Id="rId22" Type="http://schemas.openxmlformats.org/officeDocument/2006/relationships/tags" Target="../tags/tag1195.xml"/><Relationship Id="rId27" Type="http://schemas.openxmlformats.org/officeDocument/2006/relationships/tags" Target="../tags/tag1200.xml"/><Relationship Id="rId30" Type="http://schemas.openxmlformats.org/officeDocument/2006/relationships/tags" Target="../tags/tag1203.xml"/><Relationship Id="rId35" Type="http://schemas.openxmlformats.org/officeDocument/2006/relationships/slide" Target="slide106.xml"/><Relationship Id="rId8" Type="http://schemas.openxmlformats.org/officeDocument/2006/relationships/tags" Target="../tags/tag1181.xml"/><Relationship Id="rId3" Type="http://schemas.openxmlformats.org/officeDocument/2006/relationships/tags" Target="../tags/tag1176.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5.xml"/><Relationship Id="rId1" Type="http://schemas.openxmlformats.org/officeDocument/2006/relationships/tags" Target="../tags/tag1204.xml"/><Relationship Id="rId6" Type="http://schemas.openxmlformats.org/officeDocument/2006/relationships/image" Target="../media/image124.png"/><Relationship Id="rId5" Type="http://schemas.openxmlformats.org/officeDocument/2006/relationships/image" Target="../media/image18.emf"/><Relationship Id="rId4" Type="http://schemas.openxmlformats.org/officeDocument/2006/relationships/oleObject" Target="../embeddings/oleObject88.bin"/></Relationships>
</file>

<file path=ppt/slides/_rels/slide113.xml.rels><?xml version="1.0" encoding="UTF-8" standalone="yes"?>
<Relationships xmlns="http://schemas.openxmlformats.org/package/2006/relationships"><Relationship Id="rId13" Type="http://schemas.openxmlformats.org/officeDocument/2006/relationships/tags" Target="../tags/tag1218.xml"/><Relationship Id="rId18" Type="http://schemas.openxmlformats.org/officeDocument/2006/relationships/tags" Target="../tags/tag1223.xml"/><Relationship Id="rId26" Type="http://schemas.openxmlformats.org/officeDocument/2006/relationships/tags" Target="../tags/tag1231.xml"/><Relationship Id="rId39" Type="http://schemas.openxmlformats.org/officeDocument/2006/relationships/slide" Target="slide49.xml"/><Relationship Id="rId21" Type="http://schemas.openxmlformats.org/officeDocument/2006/relationships/tags" Target="../tags/tag1226.xml"/><Relationship Id="rId34" Type="http://schemas.openxmlformats.org/officeDocument/2006/relationships/slide" Target="slide109.xml"/><Relationship Id="rId7" Type="http://schemas.openxmlformats.org/officeDocument/2006/relationships/tags" Target="../tags/tag1212.xml"/><Relationship Id="rId12" Type="http://schemas.openxmlformats.org/officeDocument/2006/relationships/tags" Target="../tags/tag1217.xml"/><Relationship Id="rId17" Type="http://schemas.openxmlformats.org/officeDocument/2006/relationships/tags" Target="../tags/tag1222.xml"/><Relationship Id="rId25" Type="http://schemas.openxmlformats.org/officeDocument/2006/relationships/tags" Target="../tags/tag1230.xml"/><Relationship Id="rId33" Type="http://schemas.openxmlformats.org/officeDocument/2006/relationships/slide" Target="slide111.xml"/><Relationship Id="rId38" Type="http://schemas.openxmlformats.org/officeDocument/2006/relationships/slide" Target="slide65.xml"/><Relationship Id="rId2" Type="http://schemas.openxmlformats.org/officeDocument/2006/relationships/tags" Target="../tags/tag1207.xml"/><Relationship Id="rId16" Type="http://schemas.openxmlformats.org/officeDocument/2006/relationships/tags" Target="../tags/tag1221.xml"/><Relationship Id="rId20" Type="http://schemas.openxmlformats.org/officeDocument/2006/relationships/tags" Target="../tags/tag1225.xml"/><Relationship Id="rId29" Type="http://schemas.openxmlformats.org/officeDocument/2006/relationships/tags" Target="../tags/tag1234.xml"/><Relationship Id="rId1" Type="http://schemas.openxmlformats.org/officeDocument/2006/relationships/tags" Target="../tags/tag1206.xml"/><Relationship Id="rId6" Type="http://schemas.openxmlformats.org/officeDocument/2006/relationships/tags" Target="../tags/tag1211.xml"/><Relationship Id="rId11" Type="http://schemas.openxmlformats.org/officeDocument/2006/relationships/tags" Target="../tags/tag1216.xml"/><Relationship Id="rId24" Type="http://schemas.openxmlformats.org/officeDocument/2006/relationships/tags" Target="../tags/tag1229.xml"/><Relationship Id="rId32" Type="http://schemas.openxmlformats.org/officeDocument/2006/relationships/slide" Target="slide113.xml"/><Relationship Id="rId37" Type="http://schemas.openxmlformats.org/officeDocument/2006/relationships/slide" Target="slide79.xml"/><Relationship Id="rId40" Type="http://schemas.openxmlformats.org/officeDocument/2006/relationships/slide" Target="slide47.xml"/><Relationship Id="rId5" Type="http://schemas.openxmlformats.org/officeDocument/2006/relationships/tags" Target="../tags/tag1210.xml"/><Relationship Id="rId15" Type="http://schemas.openxmlformats.org/officeDocument/2006/relationships/tags" Target="../tags/tag1220.xml"/><Relationship Id="rId23" Type="http://schemas.openxmlformats.org/officeDocument/2006/relationships/tags" Target="../tags/tag1228.xml"/><Relationship Id="rId28" Type="http://schemas.openxmlformats.org/officeDocument/2006/relationships/tags" Target="../tags/tag1233.xml"/><Relationship Id="rId36" Type="http://schemas.openxmlformats.org/officeDocument/2006/relationships/slide" Target="slide104.xml"/><Relationship Id="rId10" Type="http://schemas.openxmlformats.org/officeDocument/2006/relationships/tags" Target="../tags/tag1215.xml"/><Relationship Id="rId19" Type="http://schemas.openxmlformats.org/officeDocument/2006/relationships/tags" Target="../tags/tag1224.xml"/><Relationship Id="rId31" Type="http://schemas.openxmlformats.org/officeDocument/2006/relationships/slideLayout" Target="../slideLayouts/slideLayout6.xml"/><Relationship Id="rId4" Type="http://schemas.openxmlformats.org/officeDocument/2006/relationships/tags" Target="../tags/tag1209.xml"/><Relationship Id="rId9" Type="http://schemas.openxmlformats.org/officeDocument/2006/relationships/tags" Target="../tags/tag1214.xml"/><Relationship Id="rId14" Type="http://schemas.openxmlformats.org/officeDocument/2006/relationships/tags" Target="../tags/tag1219.xml"/><Relationship Id="rId22" Type="http://schemas.openxmlformats.org/officeDocument/2006/relationships/tags" Target="../tags/tag1227.xml"/><Relationship Id="rId27" Type="http://schemas.openxmlformats.org/officeDocument/2006/relationships/tags" Target="../tags/tag1232.xml"/><Relationship Id="rId30" Type="http://schemas.openxmlformats.org/officeDocument/2006/relationships/tags" Target="../tags/tag1235.xml"/><Relationship Id="rId35" Type="http://schemas.openxmlformats.org/officeDocument/2006/relationships/slide" Target="slide106.xml"/><Relationship Id="rId8" Type="http://schemas.openxmlformats.org/officeDocument/2006/relationships/tags" Target="../tags/tag1213.xml"/><Relationship Id="rId3" Type="http://schemas.openxmlformats.org/officeDocument/2006/relationships/tags" Target="../tags/tag1208.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7.xml"/><Relationship Id="rId1" Type="http://schemas.openxmlformats.org/officeDocument/2006/relationships/tags" Target="../tags/tag1236.xml"/><Relationship Id="rId5" Type="http://schemas.openxmlformats.org/officeDocument/2006/relationships/image" Target="../media/image18.emf"/><Relationship Id="rId4" Type="http://schemas.openxmlformats.org/officeDocument/2006/relationships/oleObject" Target="../embeddings/oleObject89.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26.png"/><Relationship Id="rId3" Type="http://schemas.openxmlformats.org/officeDocument/2006/relationships/tags" Target="../tags/tag1240.xml"/><Relationship Id="rId7" Type="http://schemas.openxmlformats.org/officeDocument/2006/relationships/slideLayout" Target="../slideLayouts/slideLayout2.xml"/><Relationship Id="rId12" Type="http://schemas.openxmlformats.org/officeDocument/2006/relationships/image" Target="../media/image125.png"/><Relationship Id="rId2" Type="http://schemas.openxmlformats.org/officeDocument/2006/relationships/tags" Target="../tags/tag1239.xml"/><Relationship Id="rId1" Type="http://schemas.openxmlformats.org/officeDocument/2006/relationships/tags" Target="../tags/tag1238.xml"/><Relationship Id="rId6" Type="http://schemas.openxmlformats.org/officeDocument/2006/relationships/tags" Target="../tags/tag1243.xml"/><Relationship Id="rId11" Type="http://schemas.openxmlformats.org/officeDocument/2006/relationships/hyperlink" Target="https://arxiv.org/pdf/2309.09979" TargetMode="External"/><Relationship Id="rId5" Type="http://schemas.openxmlformats.org/officeDocument/2006/relationships/tags" Target="../tags/tag1242.xml"/><Relationship Id="rId10" Type="http://schemas.openxmlformats.org/officeDocument/2006/relationships/hyperlink" Target="https://ieeexplore.ieee.org/stamp/stamp.jsp?tp=&amp;arnumber=9812019" TargetMode="External"/><Relationship Id="rId4" Type="http://schemas.openxmlformats.org/officeDocument/2006/relationships/tags" Target="../tags/tag1241.xml"/><Relationship Id="rId9" Type="http://schemas.openxmlformats.org/officeDocument/2006/relationships/image" Target="../media/image18.emf"/></Relationships>
</file>

<file path=ppt/slides/_rels/slide11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46.xml"/><Relationship Id="rId7" Type="http://schemas.openxmlformats.org/officeDocument/2006/relationships/oleObject" Target="../embeddings/oleObject91.bin"/><Relationship Id="rId2" Type="http://schemas.openxmlformats.org/officeDocument/2006/relationships/tags" Target="../tags/tag1245.xml"/><Relationship Id="rId1" Type="http://schemas.openxmlformats.org/officeDocument/2006/relationships/tags" Target="../tags/tag1244.xml"/><Relationship Id="rId6" Type="http://schemas.openxmlformats.org/officeDocument/2006/relationships/slideLayout" Target="../slideLayouts/slideLayout2.xml"/><Relationship Id="rId11" Type="http://schemas.openxmlformats.org/officeDocument/2006/relationships/image" Target="../media/image128.png"/><Relationship Id="rId5" Type="http://schemas.openxmlformats.org/officeDocument/2006/relationships/tags" Target="../tags/tag1248.xml"/><Relationship Id="rId10" Type="http://schemas.openxmlformats.org/officeDocument/2006/relationships/image" Target="../media/image127.png"/><Relationship Id="rId4" Type="http://schemas.openxmlformats.org/officeDocument/2006/relationships/tags" Target="../tags/tag1247.xml"/><Relationship Id="rId9" Type="http://schemas.openxmlformats.org/officeDocument/2006/relationships/hyperlink" Target="https://arxiv.org/pdf/2307.14272" TargetMode="External"/></Relationships>
</file>

<file path=ppt/slides/_rels/slide1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arxiv.org/pdf/2207.10763" TargetMode="External"/><Relationship Id="rId3" Type="http://schemas.openxmlformats.org/officeDocument/2006/relationships/tags" Target="../tags/tag1251.xml"/><Relationship Id="rId7" Type="http://schemas.openxmlformats.org/officeDocument/2006/relationships/tags" Target="../tags/tag1255.xml"/><Relationship Id="rId12" Type="http://schemas.openxmlformats.org/officeDocument/2006/relationships/hyperlink" Target="https://shanluo.github.io/ViTacWorkshops/content/ViTac2024_Paper_09.pdf" TargetMode="External"/><Relationship Id="rId2" Type="http://schemas.openxmlformats.org/officeDocument/2006/relationships/tags" Target="../tags/tag1250.xml"/><Relationship Id="rId16" Type="http://schemas.openxmlformats.org/officeDocument/2006/relationships/image" Target="../media/image131.png"/><Relationship Id="rId1" Type="http://schemas.openxmlformats.org/officeDocument/2006/relationships/tags" Target="../tags/tag1249.xml"/><Relationship Id="rId6" Type="http://schemas.openxmlformats.org/officeDocument/2006/relationships/tags" Target="../tags/tag1254.xml"/><Relationship Id="rId11" Type="http://schemas.openxmlformats.org/officeDocument/2006/relationships/hyperlink" Target="https://ieeexplore.ieee.org/stamp/stamp.jsp?tp=&amp;arnumber=10106009" TargetMode="External"/><Relationship Id="rId5" Type="http://schemas.openxmlformats.org/officeDocument/2006/relationships/tags" Target="../tags/tag1253.xml"/><Relationship Id="rId15" Type="http://schemas.openxmlformats.org/officeDocument/2006/relationships/image" Target="../media/image130.png"/><Relationship Id="rId10" Type="http://schemas.openxmlformats.org/officeDocument/2006/relationships/image" Target="../media/image18.emf"/><Relationship Id="rId4" Type="http://schemas.openxmlformats.org/officeDocument/2006/relationships/tags" Target="../tags/tag1252.xml"/><Relationship Id="rId9" Type="http://schemas.openxmlformats.org/officeDocument/2006/relationships/oleObject" Target="../embeddings/oleObject92.bin"/><Relationship Id="rId14" Type="http://schemas.openxmlformats.org/officeDocument/2006/relationships/image" Target="../media/image129.png"/></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33.png"/><Relationship Id="rId3" Type="http://schemas.openxmlformats.org/officeDocument/2006/relationships/tags" Target="../tags/tag1258.xml"/><Relationship Id="rId7" Type="http://schemas.openxmlformats.org/officeDocument/2006/relationships/slideLayout" Target="../slideLayouts/slideLayout2.xml"/><Relationship Id="rId12" Type="http://schemas.openxmlformats.org/officeDocument/2006/relationships/image" Target="../media/image132.png"/><Relationship Id="rId2" Type="http://schemas.openxmlformats.org/officeDocument/2006/relationships/tags" Target="../tags/tag1257.xml"/><Relationship Id="rId1" Type="http://schemas.openxmlformats.org/officeDocument/2006/relationships/tags" Target="../tags/tag1256.xml"/><Relationship Id="rId6" Type="http://schemas.openxmlformats.org/officeDocument/2006/relationships/tags" Target="../tags/tag1261.xml"/><Relationship Id="rId11" Type="http://schemas.openxmlformats.org/officeDocument/2006/relationships/hyperlink" Target="https://ieeexplore.ieee.org/stamp/stamp.jsp?tp=&amp;arnumber=9341111" TargetMode="External"/><Relationship Id="rId5" Type="http://schemas.openxmlformats.org/officeDocument/2006/relationships/tags" Target="../tags/tag1260.xml"/><Relationship Id="rId10" Type="http://schemas.openxmlformats.org/officeDocument/2006/relationships/hyperlink" Target="https://ieeexplore.ieee.org/stamp/stamp.jsp?tp=&amp;arnumber=8758942" TargetMode="External"/><Relationship Id="rId4" Type="http://schemas.openxmlformats.org/officeDocument/2006/relationships/tags" Target="../tags/tag1259.xml"/><Relationship Id="rId9" Type="http://schemas.openxmlformats.org/officeDocument/2006/relationships/image" Target="../media/image18.emf"/></Relationships>
</file>

<file path=ppt/slides/_rels/slide1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4.xml"/><Relationship Id="rId7" Type="http://schemas.openxmlformats.org/officeDocument/2006/relationships/oleObject" Target="../embeddings/oleObject94.bin"/><Relationship Id="rId12" Type="http://schemas.openxmlformats.org/officeDocument/2006/relationships/image" Target="../media/image135.png"/><Relationship Id="rId2" Type="http://schemas.openxmlformats.org/officeDocument/2006/relationships/tags" Target="../tags/tag1263.xml"/><Relationship Id="rId1" Type="http://schemas.openxmlformats.org/officeDocument/2006/relationships/tags" Target="../tags/tag1262.xml"/><Relationship Id="rId6" Type="http://schemas.openxmlformats.org/officeDocument/2006/relationships/slideLayout" Target="../slideLayouts/slideLayout2.xml"/><Relationship Id="rId11" Type="http://schemas.openxmlformats.org/officeDocument/2006/relationships/image" Target="../media/image134.png"/><Relationship Id="rId5" Type="http://schemas.openxmlformats.org/officeDocument/2006/relationships/tags" Target="../tags/tag1266.xml"/><Relationship Id="rId10" Type="http://schemas.openxmlformats.org/officeDocument/2006/relationships/hyperlink" Target="https://shanluo.github.io/ViTacWorkshops/content/ViTac2024_Paper_01.pdf" TargetMode="External"/><Relationship Id="rId4" Type="http://schemas.openxmlformats.org/officeDocument/2006/relationships/tags" Target="../tags/tag1265.xml"/><Relationship Id="rId9" Type="http://schemas.openxmlformats.org/officeDocument/2006/relationships/hyperlink" Target="https://arxiv.org/pdf/2307.07358" TargetMode="External"/></Relationships>
</file>

<file path=ppt/slides/_rels/slide12.xml.rels><?xml version="1.0" encoding="UTF-8" standalone="yes"?>
<Relationships xmlns="http://schemas.openxmlformats.org/package/2006/relationships"><Relationship Id="rId13" Type="http://schemas.openxmlformats.org/officeDocument/2006/relationships/tags" Target="../tags/tag131.xml"/><Relationship Id="rId18" Type="http://schemas.openxmlformats.org/officeDocument/2006/relationships/tags" Target="../tags/tag136.xml"/><Relationship Id="rId26" Type="http://schemas.openxmlformats.org/officeDocument/2006/relationships/slideLayout" Target="../slideLayouts/slideLayout6.xml"/><Relationship Id="rId3" Type="http://schemas.openxmlformats.org/officeDocument/2006/relationships/tags" Target="../tags/tag121.xml"/><Relationship Id="rId21" Type="http://schemas.openxmlformats.org/officeDocument/2006/relationships/tags" Target="../tags/tag139.xml"/><Relationship Id="rId34" Type="http://schemas.openxmlformats.org/officeDocument/2006/relationships/oleObject" Target="../embeddings/oleObject11.bin"/><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5" Type="http://schemas.openxmlformats.org/officeDocument/2006/relationships/tags" Target="../tags/tag143.xml"/><Relationship Id="rId33" Type="http://schemas.openxmlformats.org/officeDocument/2006/relationships/slide" Target="slide10.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tags" Target="../tags/tag138.xml"/><Relationship Id="rId29" Type="http://schemas.openxmlformats.org/officeDocument/2006/relationships/slide" Target="slide18.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tags" Target="../tags/tag142.xml"/><Relationship Id="rId32" Type="http://schemas.openxmlformats.org/officeDocument/2006/relationships/slide" Target="slide12.xml"/><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tags" Target="../tags/tag141.xml"/><Relationship Id="rId28" Type="http://schemas.openxmlformats.org/officeDocument/2006/relationships/slide" Target="slide20.xml"/><Relationship Id="rId10" Type="http://schemas.openxmlformats.org/officeDocument/2006/relationships/tags" Target="../tags/tag128.xml"/><Relationship Id="rId19" Type="http://schemas.openxmlformats.org/officeDocument/2006/relationships/tags" Target="../tags/tag137.xml"/><Relationship Id="rId31" Type="http://schemas.openxmlformats.org/officeDocument/2006/relationships/slide" Target="slide14.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tags" Target="../tags/tag140.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26.xml"/></Relationships>
</file>

<file path=ppt/slides/_rels/slide12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69.xml"/><Relationship Id="rId7" Type="http://schemas.openxmlformats.org/officeDocument/2006/relationships/oleObject" Target="../embeddings/oleObject95.bin"/><Relationship Id="rId12" Type="http://schemas.openxmlformats.org/officeDocument/2006/relationships/image" Target="../media/image137.png"/><Relationship Id="rId2" Type="http://schemas.openxmlformats.org/officeDocument/2006/relationships/tags" Target="../tags/tag1268.xml"/><Relationship Id="rId1" Type="http://schemas.openxmlformats.org/officeDocument/2006/relationships/tags" Target="../tags/tag1267.xml"/><Relationship Id="rId6" Type="http://schemas.openxmlformats.org/officeDocument/2006/relationships/slideLayout" Target="../slideLayouts/slideLayout2.xml"/><Relationship Id="rId11" Type="http://schemas.openxmlformats.org/officeDocument/2006/relationships/image" Target="../media/image136.png"/><Relationship Id="rId5" Type="http://schemas.openxmlformats.org/officeDocument/2006/relationships/tags" Target="../tags/tag1271.xml"/><Relationship Id="rId10" Type="http://schemas.openxmlformats.org/officeDocument/2006/relationships/hyperlink" Target="https://arxiv.org/pdf/1907.13098" TargetMode="External"/><Relationship Id="rId4" Type="http://schemas.openxmlformats.org/officeDocument/2006/relationships/tags" Target="../tags/tag1270.xml"/><Relationship Id="rId9" Type="http://schemas.openxmlformats.org/officeDocument/2006/relationships/hyperlink" Target="https://arxiv.org/pdf/1704.03822" TargetMode="External"/></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39.png"/><Relationship Id="rId3" Type="http://schemas.openxmlformats.org/officeDocument/2006/relationships/tags" Target="../tags/tag1274.xml"/><Relationship Id="rId7" Type="http://schemas.openxmlformats.org/officeDocument/2006/relationships/slideLayout" Target="../slideLayouts/slideLayout2.xml"/><Relationship Id="rId12" Type="http://schemas.openxmlformats.org/officeDocument/2006/relationships/image" Target="../media/image138.png"/><Relationship Id="rId2" Type="http://schemas.openxmlformats.org/officeDocument/2006/relationships/tags" Target="../tags/tag1273.xml"/><Relationship Id="rId1" Type="http://schemas.openxmlformats.org/officeDocument/2006/relationships/tags" Target="../tags/tag1272.xml"/><Relationship Id="rId6" Type="http://schemas.openxmlformats.org/officeDocument/2006/relationships/tags" Target="../tags/tag1277.xml"/><Relationship Id="rId11" Type="http://schemas.openxmlformats.org/officeDocument/2006/relationships/hyperlink" Target="https://arxiv.org/pdf/2211.12498" TargetMode="External"/><Relationship Id="rId5" Type="http://schemas.openxmlformats.org/officeDocument/2006/relationships/tags" Target="../tags/tag1276.xml"/><Relationship Id="rId10" Type="http://schemas.openxmlformats.org/officeDocument/2006/relationships/hyperlink" Target="https://arxiv.org/pdf/1903.03591" TargetMode="External"/><Relationship Id="rId4" Type="http://schemas.openxmlformats.org/officeDocument/2006/relationships/tags" Target="../tags/tag1275.xml"/><Relationship Id="rId9" Type="http://schemas.openxmlformats.org/officeDocument/2006/relationships/image" Target="../media/image18.emf"/></Relationships>
</file>

<file path=ppt/slides/_rels/slide12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280.xml"/><Relationship Id="rId7" Type="http://schemas.openxmlformats.org/officeDocument/2006/relationships/oleObject" Target="../embeddings/oleObject97.bin"/><Relationship Id="rId12" Type="http://schemas.openxmlformats.org/officeDocument/2006/relationships/image" Target="../media/image141.png"/><Relationship Id="rId2" Type="http://schemas.openxmlformats.org/officeDocument/2006/relationships/tags" Target="../tags/tag1279.xml"/><Relationship Id="rId1" Type="http://schemas.openxmlformats.org/officeDocument/2006/relationships/tags" Target="../tags/tag1278.xml"/><Relationship Id="rId6" Type="http://schemas.openxmlformats.org/officeDocument/2006/relationships/slideLayout" Target="../slideLayouts/slideLayout2.xml"/><Relationship Id="rId11" Type="http://schemas.openxmlformats.org/officeDocument/2006/relationships/image" Target="../media/image140.png"/><Relationship Id="rId5" Type="http://schemas.openxmlformats.org/officeDocument/2006/relationships/tags" Target="../tags/tag1282.xml"/><Relationship Id="rId10" Type="http://schemas.openxmlformats.org/officeDocument/2006/relationships/hyperlink" Target="https://arxiv.org/pdf/2303.12076" TargetMode="External"/><Relationship Id="rId4" Type="http://schemas.openxmlformats.org/officeDocument/2006/relationships/tags" Target="../tags/tag1281.xml"/><Relationship Id="rId9" Type="http://schemas.openxmlformats.org/officeDocument/2006/relationships/hyperlink" Target="https://arxiv.org/pdf/2209.13042" TargetMode="External"/></Relationships>
</file>

<file path=ppt/slides/_rels/slide123.xml.rels><?xml version="1.0" encoding="UTF-8" standalone="yes"?>
<Relationships xmlns="http://schemas.openxmlformats.org/package/2006/relationships"><Relationship Id="rId8" Type="http://schemas.openxmlformats.org/officeDocument/2006/relationships/tags" Target="../tags/tag1290.xml"/><Relationship Id="rId13" Type="http://schemas.openxmlformats.org/officeDocument/2006/relationships/hyperlink" Target="https://arxiv.org/pdf/2402.13232" TargetMode="External"/><Relationship Id="rId3" Type="http://schemas.openxmlformats.org/officeDocument/2006/relationships/tags" Target="../tags/tag1285.xml"/><Relationship Id="rId7" Type="http://schemas.openxmlformats.org/officeDocument/2006/relationships/tags" Target="../tags/tag1289.xml"/><Relationship Id="rId12" Type="http://schemas.openxmlformats.org/officeDocument/2006/relationships/hyperlink" Target="https://arxiv.org/pdf/2401.18084" TargetMode="External"/><Relationship Id="rId17" Type="http://schemas.openxmlformats.org/officeDocument/2006/relationships/image" Target="../media/image144.png"/><Relationship Id="rId2" Type="http://schemas.openxmlformats.org/officeDocument/2006/relationships/tags" Target="../tags/tag1284.xml"/><Relationship Id="rId16" Type="http://schemas.openxmlformats.org/officeDocument/2006/relationships/image" Target="../media/image143.png"/><Relationship Id="rId1" Type="http://schemas.openxmlformats.org/officeDocument/2006/relationships/tags" Target="../tags/tag1283.xml"/><Relationship Id="rId6" Type="http://schemas.openxmlformats.org/officeDocument/2006/relationships/tags" Target="../tags/tag1288.xml"/><Relationship Id="rId11" Type="http://schemas.openxmlformats.org/officeDocument/2006/relationships/image" Target="../media/image18.emf"/><Relationship Id="rId5" Type="http://schemas.openxmlformats.org/officeDocument/2006/relationships/tags" Target="../tags/tag1287.xml"/><Relationship Id="rId15" Type="http://schemas.openxmlformats.org/officeDocument/2006/relationships/image" Target="../media/image142.png"/><Relationship Id="rId10" Type="http://schemas.openxmlformats.org/officeDocument/2006/relationships/oleObject" Target="../embeddings/oleObject98.bin"/><Relationship Id="rId4" Type="http://schemas.openxmlformats.org/officeDocument/2006/relationships/tags" Target="../tags/tag1286.xml"/><Relationship Id="rId9" Type="http://schemas.openxmlformats.org/officeDocument/2006/relationships/slideLayout" Target="../slideLayouts/slideLayout2.xml"/><Relationship Id="rId14" Type="http://schemas.openxmlformats.org/officeDocument/2006/relationships/hyperlink" Target="https://arxiv.org/pdf/2405.02794" TargetMode="Externa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2.xml"/><Relationship Id="rId1" Type="http://schemas.openxmlformats.org/officeDocument/2006/relationships/tags" Target="../tags/tag1291.xml"/><Relationship Id="rId5" Type="http://schemas.openxmlformats.org/officeDocument/2006/relationships/image" Target="../media/image18.emf"/><Relationship Id="rId4" Type="http://schemas.openxmlformats.org/officeDocument/2006/relationships/oleObject" Target="../embeddings/oleObject99.bin"/></Relationships>
</file>

<file path=ppt/slides/_rels/slide125.xml.rels><?xml version="1.0" encoding="UTF-8" standalone="yes"?>
<Relationships xmlns="http://schemas.openxmlformats.org/package/2006/relationships"><Relationship Id="rId13" Type="http://schemas.openxmlformats.org/officeDocument/2006/relationships/tags" Target="../tags/tag1305.xml"/><Relationship Id="rId18" Type="http://schemas.openxmlformats.org/officeDocument/2006/relationships/tags" Target="../tags/tag1310.xml"/><Relationship Id="rId26" Type="http://schemas.openxmlformats.org/officeDocument/2006/relationships/tags" Target="../tags/tag1318.xml"/><Relationship Id="rId3" Type="http://schemas.openxmlformats.org/officeDocument/2006/relationships/tags" Target="../tags/tag1295.xml"/><Relationship Id="rId21" Type="http://schemas.openxmlformats.org/officeDocument/2006/relationships/tags" Target="../tags/tag1313.xml"/><Relationship Id="rId34" Type="http://schemas.openxmlformats.org/officeDocument/2006/relationships/slide" Target="slide24.xml"/><Relationship Id="rId7" Type="http://schemas.openxmlformats.org/officeDocument/2006/relationships/tags" Target="../tags/tag1299.xml"/><Relationship Id="rId12" Type="http://schemas.openxmlformats.org/officeDocument/2006/relationships/tags" Target="../tags/tag1304.xml"/><Relationship Id="rId17" Type="http://schemas.openxmlformats.org/officeDocument/2006/relationships/tags" Target="../tags/tag1309.xml"/><Relationship Id="rId25" Type="http://schemas.openxmlformats.org/officeDocument/2006/relationships/tags" Target="../tags/tag1317.xml"/><Relationship Id="rId33" Type="http://schemas.openxmlformats.org/officeDocument/2006/relationships/slide" Target="slide45.xml"/><Relationship Id="rId2" Type="http://schemas.openxmlformats.org/officeDocument/2006/relationships/tags" Target="../tags/tag1294.xml"/><Relationship Id="rId16" Type="http://schemas.openxmlformats.org/officeDocument/2006/relationships/tags" Target="../tags/tag1308.xml"/><Relationship Id="rId20" Type="http://schemas.openxmlformats.org/officeDocument/2006/relationships/tags" Target="../tags/tag1312.xml"/><Relationship Id="rId29" Type="http://schemas.openxmlformats.org/officeDocument/2006/relationships/slide" Target="slide253.xml"/><Relationship Id="rId1" Type="http://schemas.openxmlformats.org/officeDocument/2006/relationships/tags" Target="../tags/tag1293.xml"/><Relationship Id="rId6" Type="http://schemas.openxmlformats.org/officeDocument/2006/relationships/tags" Target="../tags/tag1298.xml"/><Relationship Id="rId11" Type="http://schemas.openxmlformats.org/officeDocument/2006/relationships/tags" Target="../tags/tag1303.xml"/><Relationship Id="rId24" Type="http://schemas.openxmlformats.org/officeDocument/2006/relationships/tags" Target="../tags/tag1316.xml"/><Relationship Id="rId32" Type="http://schemas.openxmlformats.org/officeDocument/2006/relationships/slide" Target="slide125.xml"/><Relationship Id="rId5" Type="http://schemas.openxmlformats.org/officeDocument/2006/relationships/tags" Target="../tags/tag1297.xml"/><Relationship Id="rId15" Type="http://schemas.openxmlformats.org/officeDocument/2006/relationships/tags" Target="../tags/tag1307.xml"/><Relationship Id="rId23" Type="http://schemas.openxmlformats.org/officeDocument/2006/relationships/tags" Target="../tags/tag131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302.xml"/><Relationship Id="rId19" Type="http://schemas.openxmlformats.org/officeDocument/2006/relationships/tags" Target="../tags/tag1311.xml"/><Relationship Id="rId31" Type="http://schemas.openxmlformats.org/officeDocument/2006/relationships/slide" Target="slide173.xml"/><Relationship Id="rId4" Type="http://schemas.openxmlformats.org/officeDocument/2006/relationships/tags" Target="../tags/tag1296.xml"/><Relationship Id="rId9" Type="http://schemas.openxmlformats.org/officeDocument/2006/relationships/tags" Target="../tags/tag1301.xml"/><Relationship Id="rId14" Type="http://schemas.openxmlformats.org/officeDocument/2006/relationships/tags" Target="../tags/tag1306.xml"/><Relationship Id="rId22" Type="http://schemas.openxmlformats.org/officeDocument/2006/relationships/tags" Target="../tags/tag1314.xml"/><Relationship Id="rId27" Type="http://schemas.openxmlformats.org/officeDocument/2006/relationships/tags" Target="../tags/tag1319.xml"/><Relationship Id="rId30" Type="http://schemas.openxmlformats.org/officeDocument/2006/relationships/slide" Target="slide206.xml"/><Relationship Id="rId35" Type="http://schemas.openxmlformats.org/officeDocument/2006/relationships/slide" Target="slide8.xml"/><Relationship Id="rId8" Type="http://schemas.openxmlformats.org/officeDocument/2006/relationships/tags" Target="../tags/tag1300.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tags" Target="../tags/tag1320.xml"/><Relationship Id="rId5" Type="http://schemas.openxmlformats.org/officeDocument/2006/relationships/image" Target="../media/image145.png"/><Relationship Id="rId4" Type="http://schemas.openxmlformats.org/officeDocument/2006/relationships/image" Target="../media/image18.emf"/></Relationships>
</file>

<file path=ppt/slides/_rels/slide127.xml.rels><?xml version="1.0" encoding="UTF-8" standalone="yes"?>
<Relationships xmlns="http://schemas.openxmlformats.org/package/2006/relationships"><Relationship Id="rId8" Type="http://schemas.openxmlformats.org/officeDocument/2006/relationships/tags" Target="../tags/tag1328.xml"/><Relationship Id="rId13" Type="http://schemas.openxmlformats.org/officeDocument/2006/relationships/slideLayout" Target="../slideLayouts/slideLayout6.xml"/><Relationship Id="rId3" Type="http://schemas.openxmlformats.org/officeDocument/2006/relationships/tags" Target="../tags/tag1323.xml"/><Relationship Id="rId7" Type="http://schemas.openxmlformats.org/officeDocument/2006/relationships/tags" Target="../tags/tag1327.xml"/><Relationship Id="rId12" Type="http://schemas.openxmlformats.org/officeDocument/2006/relationships/tags" Target="../tags/tag1332.xml"/><Relationship Id="rId2" Type="http://schemas.openxmlformats.org/officeDocument/2006/relationships/tags" Target="../tags/tag1322.xml"/><Relationship Id="rId16" Type="http://schemas.openxmlformats.org/officeDocument/2006/relationships/slide" Target="slide127.xml"/><Relationship Id="rId1" Type="http://schemas.openxmlformats.org/officeDocument/2006/relationships/tags" Target="../tags/tag1321.xml"/><Relationship Id="rId6" Type="http://schemas.openxmlformats.org/officeDocument/2006/relationships/tags" Target="../tags/tag1326.xml"/><Relationship Id="rId11" Type="http://schemas.openxmlformats.org/officeDocument/2006/relationships/tags" Target="../tags/tag1331.xml"/><Relationship Id="rId5" Type="http://schemas.openxmlformats.org/officeDocument/2006/relationships/tags" Target="../tags/tag1325.xml"/><Relationship Id="rId15" Type="http://schemas.openxmlformats.org/officeDocument/2006/relationships/slide" Target="slide129.xml"/><Relationship Id="rId10" Type="http://schemas.openxmlformats.org/officeDocument/2006/relationships/tags" Target="../tags/tag1330.xml"/><Relationship Id="rId4" Type="http://schemas.openxmlformats.org/officeDocument/2006/relationships/tags" Target="../tags/tag1324.xml"/><Relationship Id="rId9" Type="http://schemas.openxmlformats.org/officeDocument/2006/relationships/tags" Target="../tags/tag1329.xml"/><Relationship Id="rId14" Type="http://schemas.openxmlformats.org/officeDocument/2006/relationships/slide" Target="slide154.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tags" Target="../tags/tag1333.xml"/><Relationship Id="rId5" Type="http://schemas.openxmlformats.org/officeDocument/2006/relationships/image" Target="../media/image146.png"/><Relationship Id="rId4" Type="http://schemas.openxmlformats.org/officeDocument/2006/relationships/image" Target="../media/image18.emf"/></Relationships>
</file>

<file path=ppt/slides/_rels/slide129.xml.rels><?xml version="1.0" encoding="UTF-8" standalone="yes"?>
<Relationships xmlns="http://schemas.openxmlformats.org/package/2006/relationships"><Relationship Id="rId13" Type="http://schemas.openxmlformats.org/officeDocument/2006/relationships/tags" Target="../tags/tag1346.xml"/><Relationship Id="rId18" Type="http://schemas.openxmlformats.org/officeDocument/2006/relationships/tags" Target="../tags/tag1351.xml"/><Relationship Id="rId26" Type="http://schemas.openxmlformats.org/officeDocument/2006/relationships/tags" Target="../tags/tag1359.xml"/><Relationship Id="rId3" Type="http://schemas.openxmlformats.org/officeDocument/2006/relationships/tags" Target="../tags/tag1336.xml"/><Relationship Id="rId21" Type="http://schemas.openxmlformats.org/officeDocument/2006/relationships/tags" Target="../tags/tag1354.xml"/><Relationship Id="rId34" Type="http://schemas.openxmlformats.org/officeDocument/2006/relationships/slide" Target="slide131.xml"/><Relationship Id="rId7" Type="http://schemas.openxmlformats.org/officeDocument/2006/relationships/tags" Target="../tags/tag1340.xml"/><Relationship Id="rId12" Type="http://schemas.openxmlformats.org/officeDocument/2006/relationships/tags" Target="../tags/tag1345.xml"/><Relationship Id="rId17" Type="http://schemas.openxmlformats.org/officeDocument/2006/relationships/tags" Target="../tags/tag1350.xml"/><Relationship Id="rId25" Type="http://schemas.openxmlformats.org/officeDocument/2006/relationships/tags" Target="../tags/tag1358.xml"/><Relationship Id="rId33" Type="http://schemas.openxmlformats.org/officeDocument/2006/relationships/slide" Target="slide134.xml"/><Relationship Id="rId2" Type="http://schemas.openxmlformats.org/officeDocument/2006/relationships/tags" Target="../tags/tag1335.xml"/><Relationship Id="rId16" Type="http://schemas.openxmlformats.org/officeDocument/2006/relationships/tags" Target="../tags/tag1349.xml"/><Relationship Id="rId20" Type="http://schemas.openxmlformats.org/officeDocument/2006/relationships/tags" Target="../tags/tag1353.xml"/><Relationship Id="rId29" Type="http://schemas.openxmlformats.org/officeDocument/2006/relationships/slide" Target="slide154.xml"/><Relationship Id="rId1" Type="http://schemas.openxmlformats.org/officeDocument/2006/relationships/tags" Target="../tags/tag1334.xml"/><Relationship Id="rId6" Type="http://schemas.openxmlformats.org/officeDocument/2006/relationships/tags" Target="../tags/tag1339.xml"/><Relationship Id="rId11" Type="http://schemas.openxmlformats.org/officeDocument/2006/relationships/tags" Target="../tags/tag1344.xml"/><Relationship Id="rId24" Type="http://schemas.openxmlformats.org/officeDocument/2006/relationships/tags" Target="../tags/tag1357.xml"/><Relationship Id="rId32" Type="http://schemas.openxmlformats.org/officeDocument/2006/relationships/slide" Target="slide141.xml"/><Relationship Id="rId5" Type="http://schemas.openxmlformats.org/officeDocument/2006/relationships/tags" Target="../tags/tag1338.xml"/><Relationship Id="rId15" Type="http://schemas.openxmlformats.org/officeDocument/2006/relationships/tags" Target="../tags/tag1348.xml"/><Relationship Id="rId23" Type="http://schemas.openxmlformats.org/officeDocument/2006/relationships/tags" Target="../tags/tag1356.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43.xml"/><Relationship Id="rId19" Type="http://schemas.openxmlformats.org/officeDocument/2006/relationships/tags" Target="../tags/tag1352.xml"/><Relationship Id="rId31" Type="http://schemas.openxmlformats.org/officeDocument/2006/relationships/slide" Target="slide149.xml"/><Relationship Id="rId4" Type="http://schemas.openxmlformats.org/officeDocument/2006/relationships/tags" Target="../tags/tag1337.xml"/><Relationship Id="rId9" Type="http://schemas.openxmlformats.org/officeDocument/2006/relationships/tags" Target="../tags/tag1342.xml"/><Relationship Id="rId14" Type="http://schemas.openxmlformats.org/officeDocument/2006/relationships/tags" Target="../tags/tag1347.xml"/><Relationship Id="rId22" Type="http://schemas.openxmlformats.org/officeDocument/2006/relationships/tags" Target="../tags/tag1355.xml"/><Relationship Id="rId27" Type="http://schemas.openxmlformats.org/officeDocument/2006/relationships/tags" Target="../tags/tag1360.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41.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6.xml"/><Relationship Id="rId7" Type="http://schemas.openxmlformats.org/officeDocument/2006/relationships/image" Target="../media/image1.emf"/><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oleObject" Target="../embeddings/oleObject12.bin"/><Relationship Id="rId11" Type="http://schemas.openxmlformats.org/officeDocument/2006/relationships/hyperlink" Target="https://rethinkrobotics.com/" TargetMode="External"/><Relationship Id="rId5" Type="http://schemas.openxmlformats.org/officeDocument/2006/relationships/slideLayout" Target="../slideLayouts/slideLayout2.xml"/><Relationship Id="rId10" Type="http://schemas.openxmlformats.org/officeDocument/2006/relationships/hyperlink" Target="https://www.kuka.com/zh-cn/products/robotics-systems/industrial-robots/lbr-iiwa" TargetMode="External"/><Relationship Id="rId4" Type="http://schemas.openxmlformats.org/officeDocument/2006/relationships/tags" Target="../tags/tag147.xml"/><Relationship Id="rId9" Type="http://schemas.openxmlformats.org/officeDocument/2006/relationships/hyperlink" Target="https://franka.cn/" TargetMode="Externa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tags" Target="../tags/tag1361.xml"/><Relationship Id="rId5" Type="http://schemas.openxmlformats.org/officeDocument/2006/relationships/image" Target="../media/image147.png"/><Relationship Id="rId4" Type="http://schemas.openxmlformats.org/officeDocument/2006/relationships/image" Target="../media/image18.emf"/></Relationships>
</file>

<file path=ppt/slides/_rels/slide131.xml.rels><?xml version="1.0" encoding="UTF-8" standalone="yes"?>
<Relationships xmlns="http://schemas.openxmlformats.org/package/2006/relationships"><Relationship Id="rId13" Type="http://schemas.openxmlformats.org/officeDocument/2006/relationships/tags" Target="../tags/tag1374.xml"/><Relationship Id="rId18" Type="http://schemas.openxmlformats.org/officeDocument/2006/relationships/tags" Target="../tags/tag1379.xml"/><Relationship Id="rId26" Type="http://schemas.openxmlformats.org/officeDocument/2006/relationships/tags" Target="../tags/tag1387.xml"/><Relationship Id="rId3" Type="http://schemas.openxmlformats.org/officeDocument/2006/relationships/tags" Target="../tags/tag1364.xml"/><Relationship Id="rId21" Type="http://schemas.openxmlformats.org/officeDocument/2006/relationships/tags" Target="../tags/tag1382.xml"/><Relationship Id="rId34" Type="http://schemas.openxmlformats.org/officeDocument/2006/relationships/slide" Target="slide131.xml"/><Relationship Id="rId7" Type="http://schemas.openxmlformats.org/officeDocument/2006/relationships/tags" Target="../tags/tag1368.xml"/><Relationship Id="rId12" Type="http://schemas.openxmlformats.org/officeDocument/2006/relationships/tags" Target="../tags/tag1373.xml"/><Relationship Id="rId17" Type="http://schemas.openxmlformats.org/officeDocument/2006/relationships/tags" Target="../tags/tag1378.xml"/><Relationship Id="rId25" Type="http://schemas.openxmlformats.org/officeDocument/2006/relationships/tags" Target="../tags/tag1386.xml"/><Relationship Id="rId33" Type="http://schemas.openxmlformats.org/officeDocument/2006/relationships/slide" Target="slide134.xml"/><Relationship Id="rId2" Type="http://schemas.openxmlformats.org/officeDocument/2006/relationships/tags" Target="../tags/tag1363.xml"/><Relationship Id="rId16" Type="http://schemas.openxmlformats.org/officeDocument/2006/relationships/tags" Target="../tags/tag1377.xml"/><Relationship Id="rId20" Type="http://schemas.openxmlformats.org/officeDocument/2006/relationships/tags" Target="../tags/tag1381.xml"/><Relationship Id="rId29" Type="http://schemas.openxmlformats.org/officeDocument/2006/relationships/slide" Target="slide154.xml"/><Relationship Id="rId1" Type="http://schemas.openxmlformats.org/officeDocument/2006/relationships/tags" Target="../tags/tag1362.xml"/><Relationship Id="rId6" Type="http://schemas.openxmlformats.org/officeDocument/2006/relationships/tags" Target="../tags/tag1367.xml"/><Relationship Id="rId11" Type="http://schemas.openxmlformats.org/officeDocument/2006/relationships/tags" Target="../tags/tag1372.xml"/><Relationship Id="rId24" Type="http://schemas.openxmlformats.org/officeDocument/2006/relationships/tags" Target="../tags/tag1385.xml"/><Relationship Id="rId32" Type="http://schemas.openxmlformats.org/officeDocument/2006/relationships/slide" Target="slide141.xml"/><Relationship Id="rId5" Type="http://schemas.openxmlformats.org/officeDocument/2006/relationships/tags" Target="../tags/tag1366.xml"/><Relationship Id="rId15" Type="http://schemas.openxmlformats.org/officeDocument/2006/relationships/tags" Target="../tags/tag1376.xml"/><Relationship Id="rId23" Type="http://schemas.openxmlformats.org/officeDocument/2006/relationships/tags" Target="../tags/tag1384.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371.xml"/><Relationship Id="rId19" Type="http://schemas.openxmlformats.org/officeDocument/2006/relationships/tags" Target="../tags/tag1380.xml"/><Relationship Id="rId31" Type="http://schemas.openxmlformats.org/officeDocument/2006/relationships/slide" Target="slide149.xml"/><Relationship Id="rId4" Type="http://schemas.openxmlformats.org/officeDocument/2006/relationships/tags" Target="../tags/tag1365.xml"/><Relationship Id="rId9" Type="http://schemas.openxmlformats.org/officeDocument/2006/relationships/tags" Target="../tags/tag1370.xml"/><Relationship Id="rId14" Type="http://schemas.openxmlformats.org/officeDocument/2006/relationships/tags" Target="../tags/tag1375.xml"/><Relationship Id="rId22" Type="http://schemas.openxmlformats.org/officeDocument/2006/relationships/tags" Target="../tags/tag1383.xml"/><Relationship Id="rId27" Type="http://schemas.openxmlformats.org/officeDocument/2006/relationships/tags" Target="../tags/tag1388.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369.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0.xml"/><Relationship Id="rId1" Type="http://schemas.openxmlformats.org/officeDocument/2006/relationships/tags" Target="../tags/tag1389.xml"/><Relationship Id="rId6" Type="http://schemas.openxmlformats.org/officeDocument/2006/relationships/image" Target="../media/image148.png"/><Relationship Id="rId5" Type="http://schemas.openxmlformats.org/officeDocument/2006/relationships/image" Target="../media/image18.emf"/><Relationship Id="rId4" Type="http://schemas.openxmlformats.org/officeDocument/2006/relationships/oleObject" Target="../embeddings/oleObject103.bin"/></Relationships>
</file>

<file path=ppt/slides/_rels/slide133.xml.rels><?xml version="1.0" encoding="UTF-8" standalone="yes"?>
<Relationships xmlns="http://schemas.openxmlformats.org/package/2006/relationships"><Relationship Id="rId3" Type="http://schemas.openxmlformats.org/officeDocument/2006/relationships/tags" Target="../tags/tag1393.xml"/><Relationship Id="rId7" Type="http://schemas.openxmlformats.org/officeDocument/2006/relationships/image" Target="../media/image18.emf"/><Relationship Id="rId2" Type="http://schemas.openxmlformats.org/officeDocument/2006/relationships/tags" Target="../tags/tag1392.xml"/><Relationship Id="rId1" Type="http://schemas.openxmlformats.org/officeDocument/2006/relationships/tags" Target="../tags/tag1391.xml"/><Relationship Id="rId6" Type="http://schemas.openxmlformats.org/officeDocument/2006/relationships/oleObject" Target="../embeddings/oleObject104.bin"/><Relationship Id="rId5" Type="http://schemas.openxmlformats.org/officeDocument/2006/relationships/slideLayout" Target="../slideLayouts/slideLayout2.xml"/><Relationship Id="rId4" Type="http://schemas.openxmlformats.org/officeDocument/2006/relationships/tags" Target="../tags/tag1394.xml"/></Relationships>
</file>

<file path=ppt/slides/_rels/slide134.xml.rels><?xml version="1.0" encoding="UTF-8" standalone="yes"?>
<Relationships xmlns="http://schemas.openxmlformats.org/package/2006/relationships"><Relationship Id="rId13" Type="http://schemas.openxmlformats.org/officeDocument/2006/relationships/tags" Target="../tags/tag1407.xml"/><Relationship Id="rId18" Type="http://schemas.openxmlformats.org/officeDocument/2006/relationships/tags" Target="../tags/tag1412.xml"/><Relationship Id="rId26" Type="http://schemas.openxmlformats.org/officeDocument/2006/relationships/tags" Target="../tags/tag1420.xml"/><Relationship Id="rId3" Type="http://schemas.openxmlformats.org/officeDocument/2006/relationships/tags" Target="../tags/tag1397.xml"/><Relationship Id="rId21" Type="http://schemas.openxmlformats.org/officeDocument/2006/relationships/tags" Target="../tags/tag1415.xml"/><Relationship Id="rId34" Type="http://schemas.openxmlformats.org/officeDocument/2006/relationships/slide" Target="slide131.xml"/><Relationship Id="rId7" Type="http://schemas.openxmlformats.org/officeDocument/2006/relationships/tags" Target="../tags/tag1401.xml"/><Relationship Id="rId12" Type="http://schemas.openxmlformats.org/officeDocument/2006/relationships/tags" Target="../tags/tag1406.xml"/><Relationship Id="rId17" Type="http://schemas.openxmlformats.org/officeDocument/2006/relationships/tags" Target="../tags/tag1411.xml"/><Relationship Id="rId25" Type="http://schemas.openxmlformats.org/officeDocument/2006/relationships/tags" Target="../tags/tag1419.xml"/><Relationship Id="rId33" Type="http://schemas.openxmlformats.org/officeDocument/2006/relationships/slide" Target="slide134.xml"/><Relationship Id="rId2" Type="http://schemas.openxmlformats.org/officeDocument/2006/relationships/tags" Target="../tags/tag1396.xml"/><Relationship Id="rId16" Type="http://schemas.openxmlformats.org/officeDocument/2006/relationships/tags" Target="../tags/tag1410.xml"/><Relationship Id="rId20" Type="http://schemas.openxmlformats.org/officeDocument/2006/relationships/tags" Target="../tags/tag1414.xml"/><Relationship Id="rId29" Type="http://schemas.openxmlformats.org/officeDocument/2006/relationships/slide" Target="slide154.xml"/><Relationship Id="rId1" Type="http://schemas.openxmlformats.org/officeDocument/2006/relationships/tags" Target="../tags/tag1395.xml"/><Relationship Id="rId6" Type="http://schemas.openxmlformats.org/officeDocument/2006/relationships/tags" Target="../tags/tag1400.xml"/><Relationship Id="rId11" Type="http://schemas.openxmlformats.org/officeDocument/2006/relationships/tags" Target="../tags/tag1405.xml"/><Relationship Id="rId24" Type="http://schemas.openxmlformats.org/officeDocument/2006/relationships/tags" Target="../tags/tag1418.xml"/><Relationship Id="rId32" Type="http://schemas.openxmlformats.org/officeDocument/2006/relationships/slide" Target="slide141.xml"/><Relationship Id="rId5" Type="http://schemas.openxmlformats.org/officeDocument/2006/relationships/tags" Target="../tags/tag1399.xml"/><Relationship Id="rId15" Type="http://schemas.openxmlformats.org/officeDocument/2006/relationships/tags" Target="../tags/tag1409.xml"/><Relationship Id="rId23" Type="http://schemas.openxmlformats.org/officeDocument/2006/relationships/tags" Target="../tags/tag1417.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04.xml"/><Relationship Id="rId19" Type="http://schemas.openxmlformats.org/officeDocument/2006/relationships/tags" Target="../tags/tag1413.xml"/><Relationship Id="rId31" Type="http://schemas.openxmlformats.org/officeDocument/2006/relationships/slide" Target="slide149.xml"/><Relationship Id="rId4" Type="http://schemas.openxmlformats.org/officeDocument/2006/relationships/tags" Target="../tags/tag1398.xml"/><Relationship Id="rId9" Type="http://schemas.openxmlformats.org/officeDocument/2006/relationships/tags" Target="../tags/tag1403.xml"/><Relationship Id="rId14" Type="http://schemas.openxmlformats.org/officeDocument/2006/relationships/tags" Target="../tags/tag1408.xml"/><Relationship Id="rId22" Type="http://schemas.openxmlformats.org/officeDocument/2006/relationships/tags" Target="../tags/tag1416.xml"/><Relationship Id="rId27" Type="http://schemas.openxmlformats.org/officeDocument/2006/relationships/tags" Target="../tags/tag1421.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02.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3.xml"/><Relationship Id="rId1" Type="http://schemas.openxmlformats.org/officeDocument/2006/relationships/tags" Target="../tags/tag1422.xml"/><Relationship Id="rId6" Type="http://schemas.openxmlformats.org/officeDocument/2006/relationships/image" Target="../media/image149.png"/><Relationship Id="rId5" Type="http://schemas.openxmlformats.org/officeDocument/2006/relationships/image" Target="../media/image18.emf"/><Relationship Id="rId4" Type="http://schemas.openxmlformats.org/officeDocument/2006/relationships/oleObject" Target="../embeddings/oleObject105.bin"/></Relationships>
</file>

<file path=ppt/slides/_rels/slide13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26.xml"/><Relationship Id="rId7" Type="http://schemas.openxmlformats.org/officeDocument/2006/relationships/oleObject" Target="../embeddings/oleObject106.bin"/><Relationship Id="rId12" Type="http://schemas.openxmlformats.org/officeDocument/2006/relationships/image" Target="../media/image151.png"/><Relationship Id="rId2" Type="http://schemas.openxmlformats.org/officeDocument/2006/relationships/tags" Target="../tags/tag1425.xml"/><Relationship Id="rId1" Type="http://schemas.openxmlformats.org/officeDocument/2006/relationships/tags" Target="../tags/tag1424.xml"/><Relationship Id="rId6" Type="http://schemas.openxmlformats.org/officeDocument/2006/relationships/slideLayout" Target="../slideLayouts/slideLayout2.xml"/><Relationship Id="rId11" Type="http://schemas.openxmlformats.org/officeDocument/2006/relationships/image" Target="../media/image150.png"/><Relationship Id="rId5" Type="http://schemas.openxmlformats.org/officeDocument/2006/relationships/tags" Target="../tags/tag1428.xml"/><Relationship Id="rId10" Type="http://schemas.openxmlformats.org/officeDocument/2006/relationships/hyperlink" Target="https://arxiv.org/pdf/1904.04686" TargetMode="External"/><Relationship Id="rId4" Type="http://schemas.openxmlformats.org/officeDocument/2006/relationships/tags" Target="../tags/tag1427.xml"/><Relationship Id="rId9" Type="http://schemas.openxmlformats.org/officeDocument/2006/relationships/hyperlink" Target="https://arxiv.org/pdf/1711.11543" TargetMode="External"/></Relationships>
</file>

<file path=ppt/slides/_rels/slide13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1.xml"/><Relationship Id="rId7" Type="http://schemas.openxmlformats.org/officeDocument/2006/relationships/oleObject" Target="../embeddings/oleObject107.bin"/><Relationship Id="rId12" Type="http://schemas.openxmlformats.org/officeDocument/2006/relationships/image" Target="../media/image153.png"/><Relationship Id="rId2" Type="http://schemas.openxmlformats.org/officeDocument/2006/relationships/tags" Target="../tags/tag1430.xml"/><Relationship Id="rId1" Type="http://schemas.openxmlformats.org/officeDocument/2006/relationships/tags" Target="../tags/tag1429.xml"/><Relationship Id="rId6" Type="http://schemas.openxmlformats.org/officeDocument/2006/relationships/slideLayout" Target="../slideLayouts/slideLayout2.xml"/><Relationship Id="rId11" Type="http://schemas.openxmlformats.org/officeDocument/2006/relationships/image" Target="../media/image152.png"/><Relationship Id="rId5" Type="http://schemas.openxmlformats.org/officeDocument/2006/relationships/tags" Target="../tags/tag1433.xml"/><Relationship Id="rId10" Type="http://schemas.openxmlformats.org/officeDocument/2006/relationships/hyperlink" Target="https://arxiv.org/pdf/1712.03316" TargetMode="External"/><Relationship Id="rId4" Type="http://schemas.openxmlformats.org/officeDocument/2006/relationships/tags" Target="../tags/tag1432.xml"/><Relationship Id="rId9" Type="http://schemas.openxmlformats.org/officeDocument/2006/relationships/hyperlink" Target="https://arxiv.org/pdf/1904.03461"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36.xml"/><Relationship Id="rId7" Type="http://schemas.openxmlformats.org/officeDocument/2006/relationships/oleObject" Target="../embeddings/oleObject108.bin"/><Relationship Id="rId12" Type="http://schemas.openxmlformats.org/officeDocument/2006/relationships/image" Target="../media/image155.png"/><Relationship Id="rId2" Type="http://schemas.openxmlformats.org/officeDocument/2006/relationships/tags" Target="../tags/tag1435.xml"/><Relationship Id="rId1" Type="http://schemas.openxmlformats.org/officeDocument/2006/relationships/tags" Target="../tags/tag1434.xml"/><Relationship Id="rId6" Type="http://schemas.openxmlformats.org/officeDocument/2006/relationships/slideLayout" Target="../slideLayouts/slideLayout2.xml"/><Relationship Id="rId11" Type="http://schemas.openxmlformats.org/officeDocument/2006/relationships/image" Target="../media/image154.png"/><Relationship Id="rId5" Type="http://schemas.openxmlformats.org/officeDocument/2006/relationships/tags" Target="../tags/tag1438.xml"/><Relationship Id="rId10" Type="http://schemas.openxmlformats.org/officeDocument/2006/relationships/hyperlink" Target="https://arxiv.org/pdf/2210.07474" TargetMode="External"/><Relationship Id="rId4" Type="http://schemas.openxmlformats.org/officeDocument/2006/relationships/tags" Target="../tags/tag1437.xml"/><Relationship Id="rId9" Type="http://schemas.openxmlformats.org/officeDocument/2006/relationships/hyperlink" Target="https://arxiv.org/pdf/1908.04950" TargetMode="External"/></Relationships>
</file>

<file path=ppt/slides/_rels/slide13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1.xml"/><Relationship Id="rId7" Type="http://schemas.openxmlformats.org/officeDocument/2006/relationships/oleObject" Target="../embeddings/oleObject109.bin"/><Relationship Id="rId12" Type="http://schemas.openxmlformats.org/officeDocument/2006/relationships/image" Target="../media/image157.png"/><Relationship Id="rId2" Type="http://schemas.openxmlformats.org/officeDocument/2006/relationships/tags" Target="../tags/tag1440.xml"/><Relationship Id="rId1" Type="http://schemas.openxmlformats.org/officeDocument/2006/relationships/tags" Target="../tags/tag1439.xml"/><Relationship Id="rId6" Type="http://schemas.openxmlformats.org/officeDocument/2006/relationships/slideLayout" Target="../slideLayouts/slideLayout2.xml"/><Relationship Id="rId11" Type="http://schemas.openxmlformats.org/officeDocument/2006/relationships/image" Target="../media/image156.png"/><Relationship Id="rId5" Type="http://schemas.openxmlformats.org/officeDocument/2006/relationships/tags" Target="../tags/tag1443.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442.xml"/><Relationship Id="rId9" Type="http://schemas.openxmlformats.org/officeDocument/2006/relationships/hyperlink" Target="https://arxiv.org/pdf/2109.07872" TargetMode="External"/></Relationships>
</file>

<file path=ppt/slides/_rels/slide14.xml.rels><?xml version="1.0" encoding="UTF-8" standalone="yes"?>
<Relationships xmlns="http://schemas.openxmlformats.org/package/2006/relationships"><Relationship Id="rId13" Type="http://schemas.openxmlformats.org/officeDocument/2006/relationships/tags" Target="../tags/tag160.xml"/><Relationship Id="rId18" Type="http://schemas.openxmlformats.org/officeDocument/2006/relationships/tags" Target="../tags/tag165.xml"/><Relationship Id="rId26" Type="http://schemas.openxmlformats.org/officeDocument/2006/relationships/slideLayout" Target="../slideLayouts/slideLayout6.xml"/><Relationship Id="rId3" Type="http://schemas.openxmlformats.org/officeDocument/2006/relationships/tags" Target="../tags/tag150.xml"/><Relationship Id="rId21" Type="http://schemas.openxmlformats.org/officeDocument/2006/relationships/tags" Target="../tags/tag168.xml"/><Relationship Id="rId34" Type="http://schemas.openxmlformats.org/officeDocument/2006/relationships/oleObject" Target="../embeddings/oleObject13.bin"/><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tags" Target="../tags/tag164.xml"/><Relationship Id="rId25" Type="http://schemas.openxmlformats.org/officeDocument/2006/relationships/tags" Target="../tags/tag172.xml"/><Relationship Id="rId33" Type="http://schemas.openxmlformats.org/officeDocument/2006/relationships/slide" Target="slide10.xml"/><Relationship Id="rId2" Type="http://schemas.openxmlformats.org/officeDocument/2006/relationships/tags" Target="../tags/tag149.xml"/><Relationship Id="rId16" Type="http://schemas.openxmlformats.org/officeDocument/2006/relationships/tags" Target="../tags/tag163.xml"/><Relationship Id="rId20" Type="http://schemas.openxmlformats.org/officeDocument/2006/relationships/tags" Target="../tags/tag167.xml"/><Relationship Id="rId29" Type="http://schemas.openxmlformats.org/officeDocument/2006/relationships/slide" Target="slide18.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24" Type="http://schemas.openxmlformats.org/officeDocument/2006/relationships/tags" Target="../tags/tag171.xml"/><Relationship Id="rId32" Type="http://schemas.openxmlformats.org/officeDocument/2006/relationships/slide" Target="slide12.xml"/><Relationship Id="rId5" Type="http://schemas.openxmlformats.org/officeDocument/2006/relationships/tags" Target="../tags/tag152.xml"/><Relationship Id="rId15" Type="http://schemas.openxmlformats.org/officeDocument/2006/relationships/tags" Target="../tags/tag162.xml"/><Relationship Id="rId23" Type="http://schemas.openxmlformats.org/officeDocument/2006/relationships/tags" Target="../tags/tag170.xml"/><Relationship Id="rId28" Type="http://schemas.openxmlformats.org/officeDocument/2006/relationships/slide" Target="slide20.xml"/><Relationship Id="rId10" Type="http://schemas.openxmlformats.org/officeDocument/2006/relationships/tags" Target="../tags/tag157.xml"/><Relationship Id="rId19" Type="http://schemas.openxmlformats.org/officeDocument/2006/relationships/tags" Target="../tags/tag166.xml"/><Relationship Id="rId31" Type="http://schemas.openxmlformats.org/officeDocument/2006/relationships/slide" Target="slide14.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 Id="rId22" Type="http://schemas.openxmlformats.org/officeDocument/2006/relationships/tags" Target="../tags/tag169.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155.xml"/></Relationships>
</file>

<file path=ppt/slides/_rels/slide14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446.xml"/><Relationship Id="rId7" Type="http://schemas.openxmlformats.org/officeDocument/2006/relationships/oleObject" Target="../embeddings/oleObject110.bin"/><Relationship Id="rId12" Type="http://schemas.openxmlformats.org/officeDocument/2006/relationships/image" Target="../media/image159.png"/><Relationship Id="rId2" Type="http://schemas.openxmlformats.org/officeDocument/2006/relationships/tags" Target="../tags/tag1445.xml"/><Relationship Id="rId1" Type="http://schemas.openxmlformats.org/officeDocument/2006/relationships/tags" Target="../tags/tag1444.xml"/><Relationship Id="rId6" Type="http://schemas.openxmlformats.org/officeDocument/2006/relationships/slideLayout" Target="../slideLayouts/slideLayout2.xml"/><Relationship Id="rId11" Type="http://schemas.openxmlformats.org/officeDocument/2006/relationships/image" Target="../media/image158.png"/><Relationship Id="rId5" Type="http://schemas.openxmlformats.org/officeDocument/2006/relationships/tags" Target="../tags/tag1448.xml"/><Relationship Id="rId10" Type="http://schemas.openxmlformats.org/officeDocument/2006/relationships/hyperlink" Target="https://arxiv.org/pdf/2405.04732" TargetMode="External"/><Relationship Id="rId4" Type="http://schemas.openxmlformats.org/officeDocument/2006/relationships/tags" Target="../tags/tag1447.xml"/><Relationship Id="rId9" Type="http://schemas.openxmlformats.org/officeDocument/2006/relationships/hyperlink" Target="https://arxiv.org/pdf/2403.15941" TargetMode="External"/></Relationships>
</file>

<file path=ppt/slides/_rels/slide141.xml.rels><?xml version="1.0" encoding="UTF-8" standalone="yes"?>
<Relationships xmlns="http://schemas.openxmlformats.org/package/2006/relationships"><Relationship Id="rId13" Type="http://schemas.openxmlformats.org/officeDocument/2006/relationships/tags" Target="../tags/tag1461.xml"/><Relationship Id="rId18" Type="http://schemas.openxmlformats.org/officeDocument/2006/relationships/tags" Target="../tags/tag1466.xml"/><Relationship Id="rId26" Type="http://schemas.openxmlformats.org/officeDocument/2006/relationships/tags" Target="../tags/tag1474.xml"/><Relationship Id="rId3" Type="http://schemas.openxmlformats.org/officeDocument/2006/relationships/tags" Target="../tags/tag1451.xml"/><Relationship Id="rId21" Type="http://schemas.openxmlformats.org/officeDocument/2006/relationships/tags" Target="../tags/tag1469.xml"/><Relationship Id="rId34" Type="http://schemas.openxmlformats.org/officeDocument/2006/relationships/slide" Target="slide131.xml"/><Relationship Id="rId7" Type="http://schemas.openxmlformats.org/officeDocument/2006/relationships/tags" Target="../tags/tag1455.xml"/><Relationship Id="rId12" Type="http://schemas.openxmlformats.org/officeDocument/2006/relationships/tags" Target="../tags/tag1460.xml"/><Relationship Id="rId17" Type="http://schemas.openxmlformats.org/officeDocument/2006/relationships/tags" Target="../tags/tag1465.xml"/><Relationship Id="rId25" Type="http://schemas.openxmlformats.org/officeDocument/2006/relationships/tags" Target="../tags/tag1473.xml"/><Relationship Id="rId33" Type="http://schemas.openxmlformats.org/officeDocument/2006/relationships/slide" Target="slide134.xml"/><Relationship Id="rId2" Type="http://schemas.openxmlformats.org/officeDocument/2006/relationships/tags" Target="../tags/tag1450.xml"/><Relationship Id="rId16" Type="http://schemas.openxmlformats.org/officeDocument/2006/relationships/tags" Target="../tags/tag1464.xml"/><Relationship Id="rId20" Type="http://schemas.openxmlformats.org/officeDocument/2006/relationships/tags" Target="../tags/tag1468.xml"/><Relationship Id="rId29" Type="http://schemas.openxmlformats.org/officeDocument/2006/relationships/slide" Target="slide154.xml"/><Relationship Id="rId1" Type="http://schemas.openxmlformats.org/officeDocument/2006/relationships/tags" Target="../tags/tag1449.xml"/><Relationship Id="rId6" Type="http://schemas.openxmlformats.org/officeDocument/2006/relationships/tags" Target="../tags/tag1454.xml"/><Relationship Id="rId11" Type="http://schemas.openxmlformats.org/officeDocument/2006/relationships/tags" Target="../tags/tag1459.xml"/><Relationship Id="rId24" Type="http://schemas.openxmlformats.org/officeDocument/2006/relationships/tags" Target="../tags/tag1472.xml"/><Relationship Id="rId32" Type="http://schemas.openxmlformats.org/officeDocument/2006/relationships/slide" Target="slide141.xml"/><Relationship Id="rId5" Type="http://schemas.openxmlformats.org/officeDocument/2006/relationships/tags" Target="../tags/tag1453.xml"/><Relationship Id="rId15" Type="http://schemas.openxmlformats.org/officeDocument/2006/relationships/tags" Target="../tags/tag1463.xml"/><Relationship Id="rId23" Type="http://schemas.openxmlformats.org/officeDocument/2006/relationships/tags" Target="../tags/tag1471.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458.xml"/><Relationship Id="rId19" Type="http://schemas.openxmlformats.org/officeDocument/2006/relationships/tags" Target="../tags/tag1467.xml"/><Relationship Id="rId31" Type="http://schemas.openxmlformats.org/officeDocument/2006/relationships/slide" Target="slide149.xml"/><Relationship Id="rId4" Type="http://schemas.openxmlformats.org/officeDocument/2006/relationships/tags" Target="../tags/tag1452.xml"/><Relationship Id="rId9" Type="http://schemas.openxmlformats.org/officeDocument/2006/relationships/tags" Target="../tags/tag1457.xml"/><Relationship Id="rId14" Type="http://schemas.openxmlformats.org/officeDocument/2006/relationships/tags" Target="../tags/tag1462.xml"/><Relationship Id="rId22" Type="http://schemas.openxmlformats.org/officeDocument/2006/relationships/tags" Target="../tags/tag1470.xml"/><Relationship Id="rId27" Type="http://schemas.openxmlformats.org/officeDocument/2006/relationships/tags" Target="../tags/tag1475.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456.xml"/></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image" Target="../media/image160.png"/><Relationship Id="rId3" Type="http://schemas.openxmlformats.org/officeDocument/2006/relationships/tags" Target="../tags/tag1478.xml"/><Relationship Id="rId7" Type="http://schemas.openxmlformats.org/officeDocument/2006/relationships/slideLayout" Target="../slideLayouts/slideLayout2.xml"/><Relationship Id="rId12" Type="http://schemas.openxmlformats.org/officeDocument/2006/relationships/image" Target="../media/image150.png"/><Relationship Id="rId2" Type="http://schemas.openxmlformats.org/officeDocument/2006/relationships/tags" Target="../tags/tag1477.xml"/><Relationship Id="rId1" Type="http://schemas.openxmlformats.org/officeDocument/2006/relationships/tags" Target="../tags/tag1476.xml"/><Relationship Id="rId6" Type="http://schemas.openxmlformats.org/officeDocument/2006/relationships/tags" Target="../tags/tag1481.xml"/><Relationship Id="rId11" Type="http://schemas.openxmlformats.org/officeDocument/2006/relationships/hyperlink" Target="https://arxiv.org/pdf/1810.11181" TargetMode="External"/><Relationship Id="rId5" Type="http://schemas.openxmlformats.org/officeDocument/2006/relationships/tags" Target="../tags/tag1480.xml"/><Relationship Id="rId10" Type="http://schemas.openxmlformats.org/officeDocument/2006/relationships/hyperlink" Target="https://arxiv.org/pdf/1711.11543" TargetMode="External"/><Relationship Id="rId4" Type="http://schemas.openxmlformats.org/officeDocument/2006/relationships/tags" Target="../tags/tag1479.xml"/><Relationship Id="rId9" Type="http://schemas.openxmlformats.org/officeDocument/2006/relationships/image" Target="../media/image18.emf"/></Relationships>
</file>

<file path=ppt/slides/_rels/slide1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484.xml"/><Relationship Id="rId7" Type="http://schemas.openxmlformats.org/officeDocument/2006/relationships/hyperlink" Target="https://arxiv.org/pdf/1904.04166" TargetMode="External"/><Relationship Id="rId2" Type="http://schemas.openxmlformats.org/officeDocument/2006/relationships/tags" Target="../tags/tag1483.xml"/><Relationship Id="rId1" Type="http://schemas.openxmlformats.org/officeDocument/2006/relationships/tags" Target="../tags/tag1482.xml"/><Relationship Id="rId6" Type="http://schemas.openxmlformats.org/officeDocument/2006/relationships/image" Target="../media/image18.emf"/><Relationship Id="rId5" Type="http://schemas.openxmlformats.org/officeDocument/2006/relationships/oleObject" Target="../embeddings/oleObject112.bin"/><Relationship Id="rId4" Type="http://schemas.openxmlformats.org/officeDocument/2006/relationships/slideLayout" Target="../slideLayouts/slideLayout2.xml"/><Relationship Id="rId9" Type="http://schemas.openxmlformats.org/officeDocument/2006/relationships/image" Target="../media/image162.png"/></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163.png"/><Relationship Id="rId3" Type="http://schemas.openxmlformats.org/officeDocument/2006/relationships/tags" Target="../tags/tag1487.xml"/><Relationship Id="rId7" Type="http://schemas.openxmlformats.org/officeDocument/2006/relationships/slideLayout" Target="../slideLayouts/slideLayout2.xml"/><Relationship Id="rId12" Type="http://schemas.openxmlformats.org/officeDocument/2006/relationships/image" Target="../media/image151.png"/><Relationship Id="rId2" Type="http://schemas.openxmlformats.org/officeDocument/2006/relationships/tags" Target="../tags/tag1486.xml"/><Relationship Id="rId1" Type="http://schemas.openxmlformats.org/officeDocument/2006/relationships/tags" Target="../tags/tag1485.xml"/><Relationship Id="rId6" Type="http://schemas.openxmlformats.org/officeDocument/2006/relationships/tags" Target="../tags/tag1490.xml"/><Relationship Id="rId11" Type="http://schemas.openxmlformats.org/officeDocument/2006/relationships/hyperlink" Target="https://www.ecva.net/papers/eccv_2020/papers_ECCV/papers/123580647.pdf" TargetMode="External"/><Relationship Id="rId5" Type="http://schemas.openxmlformats.org/officeDocument/2006/relationships/tags" Target="../tags/tag1489.xml"/><Relationship Id="rId10" Type="http://schemas.openxmlformats.org/officeDocument/2006/relationships/hyperlink" Target="https://arxiv.org/pdf/1904.04686" TargetMode="External"/><Relationship Id="rId4" Type="http://schemas.openxmlformats.org/officeDocument/2006/relationships/tags" Target="../tags/tag1488.xml"/><Relationship Id="rId9" Type="http://schemas.openxmlformats.org/officeDocument/2006/relationships/image" Target="../media/image18.e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14.bin"/><Relationship Id="rId13" Type="http://schemas.openxmlformats.org/officeDocument/2006/relationships/image" Target="../media/image156.png"/><Relationship Id="rId3" Type="http://schemas.openxmlformats.org/officeDocument/2006/relationships/tags" Target="../tags/tag1493.xml"/><Relationship Id="rId7" Type="http://schemas.openxmlformats.org/officeDocument/2006/relationships/slideLayout" Target="../slideLayouts/slideLayout2.xml"/><Relationship Id="rId12" Type="http://schemas.openxmlformats.org/officeDocument/2006/relationships/hyperlink" Target="https://arxiv.org/pdf/2109.07872" TargetMode="External"/><Relationship Id="rId2" Type="http://schemas.openxmlformats.org/officeDocument/2006/relationships/tags" Target="../tags/tag1492.xml"/><Relationship Id="rId1" Type="http://schemas.openxmlformats.org/officeDocument/2006/relationships/tags" Target="../tags/tag1491.xml"/><Relationship Id="rId6" Type="http://schemas.openxmlformats.org/officeDocument/2006/relationships/tags" Target="../tags/tag1496.xml"/><Relationship Id="rId11" Type="http://schemas.openxmlformats.org/officeDocument/2006/relationships/image" Target="../media/image153.png"/><Relationship Id="rId5" Type="http://schemas.openxmlformats.org/officeDocument/2006/relationships/tags" Target="../tags/tag1495.xml"/><Relationship Id="rId10" Type="http://schemas.openxmlformats.org/officeDocument/2006/relationships/hyperlink" Target="https://arxiv.org/pdf/1712.03316" TargetMode="External"/><Relationship Id="rId4" Type="http://schemas.openxmlformats.org/officeDocument/2006/relationships/tags" Target="../tags/tag1494.xml"/><Relationship Id="rId9" Type="http://schemas.openxmlformats.org/officeDocument/2006/relationships/image" Target="../media/image18.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image" Target="../media/image165.png"/><Relationship Id="rId3" Type="http://schemas.openxmlformats.org/officeDocument/2006/relationships/tags" Target="../tags/tag1499.xml"/><Relationship Id="rId7" Type="http://schemas.openxmlformats.org/officeDocument/2006/relationships/slideLayout" Target="../slideLayouts/slideLayout2.xml"/><Relationship Id="rId12" Type="http://schemas.openxmlformats.org/officeDocument/2006/relationships/image" Target="../media/image164.png"/><Relationship Id="rId2" Type="http://schemas.openxmlformats.org/officeDocument/2006/relationships/tags" Target="../tags/tag1498.xml"/><Relationship Id="rId1" Type="http://schemas.openxmlformats.org/officeDocument/2006/relationships/tags" Target="../tags/tag1497.xml"/><Relationship Id="rId6" Type="http://schemas.openxmlformats.org/officeDocument/2006/relationships/tags" Target="../tags/tag1502.xml"/><Relationship Id="rId11" Type="http://schemas.openxmlformats.org/officeDocument/2006/relationships/hyperlink" Target="https://ieeexplore.ieee.org/stamp/stamp.jsp?tp=&amp;arnumber=613851" TargetMode="External"/><Relationship Id="rId5" Type="http://schemas.openxmlformats.org/officeDocument/2006/relationships/tags" Target="../tags/tag1501.xml"/><Relationship Id="rId10" Type="http://schemas.openxmlformats.org/officeDocument/2006/relationships/hyperlink" Target="https://openaccess.thecvf.com/content/CVPR2024/papers/Majumdar_OpenEQA_Embodied_Question_Answering_in_the_Era_of_Foundation_Models_CVPR_2024_paper.pdf" TargetMode="External"/><Relationship Id="rId4" Type="http://schemas.openxmlformats.org/officeDocument/2006/relationships/tags" Target="../tags/tag1500.xml"/><Relationship Id="rId9" Type="http://schemas.openxmlformats.org/officeDocument/2006/relationships/image" Target="../media/image18.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image" Target="../media/image166.png"/><Relationship Id="rId3" Type="http://schemas.openxmlformats.org/officeDocument/2006/relationships/tags" Target="../tags/tag1505.xml"/><Relationship Id="rId7" Type="http://schemas.openxmlformats.org/officeDocument/2006/relationships/slideLayout" Target="../slideLayouts/slideLayout2.xml"/><Relationship Id="rId12" Type="http://schemas.openxmlformats.org/officeDocument/2006/relationships/image" Target="../media/image158.png"/><Relationship Id="rId2" Type="http://schemas.openxmlformats.org/officeDocument/2006/relationships/tags" Target="../tags/tag1504.xml"/><Relationship Id="rId1" Type="http://schemas.openxmlformats.org/officeDocument/2006/relationships/tags" Target="../tags/tag1503.xml"/><Relationship Id="rId6" Type="http://schemas.openxmlformats.org/officeDocument/2006/relationships/tags" Target="../tags/tag1508.xml"/><Relationship Id="rId11" Type="http://schemas.openxmlformats.org/officeDocument/2006/relationships/hyperlink" Target="https://arxiv.org/pdf/2405.16559" TargetMode="External"/><Relationship Id="rId5" Type="http://schemas.openxmlformats.org/officeDocument/2006/relationships/tags" Target="../tags/tag1507.xml"/><Relationship Id="rId10" Type="http://schemas.openxmlformats.org/officeDocument/2006/relationships/hyperlink" Target="https://arxiv.org/pdf/2403.15941" TargetMode="External"/><Relationship Id="rId4" Type="http://schemas.openxmlformats.org/officeDocument/2006/relationships/tags" Target="../tags/tag1506.xml"/><Relationship Id="rId9" Type="http://schemas.openxmlformats.org/officeDocument/2006/relationships/image" Target="../media/image18.emf"/></Relationships>
</file>

<file path=ppt/slides/_rels/slide148.xml.rels><?xml version="1.0" encoding="UTF-8" standalone="yes"?>
<Relationships xmlns="http://schemas.openxmlformats.org/package/2006/relationships"><Relationship Id="rId8" Type="http://schemas.openxmlformats.org/officeDocument/2006/relationships/hyperlink" Target="https://arxiv.org/pdf/2406.10918" TargetMode="External"/><Relationship Id="rId3" Type="http://schemas.openxmlformats.org/officeDocument/2006/relationships/tags" Target="../tags/tag1511.xml"/><Relationship Id="rId7" Type="http://schemas.openxmlformats.org/officeDocument/2006/relationships/image" Target="../media/image18.emf"/><Relationship Id="rId2" Type="http://schemas.openxmlformats.org/officeDocument/2006/relationships/tags" Target="../tags/tag1510.xml"/><Relationship Id="rId1" Type="http://schemas.openxmlformats.org/officeDocument/2006/relationships/tags" Target="../tags/tag1509.xml"/><Relationship Id="rId6" Type="http://schemas.openxmlformats.org/officeDocument/2006/relationships/oleObject" Target="../embeddings/oleObject117.bin"/><Relationship Id="rId5" Type="http://schemas.openxmlformats.org/officeDocument/2006/relationships/slideLayout" Target="../slideLayouts/slideLayout2.xml"/><Relationship Id="rId4" Type="http://schemas.openxmlformats.org/officeDocument/2006/relationships/tags" Target="../tags/tag1512.xml"/><Relationship Id="rId9" Type="http://schemas.openxmlformats.org/officeDocument/2006/relationships/image" Target="../media/image167.png"/></Relationships>
</file>

<file path=ppt/slides/_rels/slide149.xml.rels><?xml version="1.0" encoding="UTF-8" standalone="yes"?>
<Relationships xmlns="http://schemas.openxmlformats.org/package/2006/relationships"><Relationship Id="rId13" Type="http://schemas.openxmlformats.org/officeDocument/2006/relationships/tags" Target="../tags/tag1525.xml"/><Relationship Id="rId18" Type="http://schemas.openxmlformats.org/officeDocument/2006/relationships/tags" Target="../tags/tag1530.xml"/><Relationship Id="rId26" Type="http://schemas.openxmlformats.org/officeDocument/2006/relationships/tags" Target="../tags/tag1538.xml"/><Relationship Id="rId3" Type="http://schemas.openxmlformats.org/officeDocument/2006/relationships/tags" Target="../tags/tag1515.xml"/><Relationship Id="rId21" Type="http://schemas.openxmlformats.org/officeDocument/2006/relationships/tags" Target="../tags/tag1533.xml"/><Relationship Id="rId34" Type="http://schemas.openxmlformats.org/officeDocument/2006/relationships/slide" Target="slide131.xml"/><Relationship Id="rId7" Type="http://schemas.openxmlformats.org/officeDocument/2006/relationships/tags" Target="../tags/tag1519.xml"/><Relationship Id="rId12" Type="http://schemas.openxmlformats.org/officeDocument/2006/relationships/tags" Target="../tags/tag1524.xml"/><Relationship Id="rId17" Type="http://schemas.openxmlformats.org/officeDocument/2006/relationships/tags" Target="../tags/tag1529.xml"/><Relationship Id="rId25" Type="http://schemas.openxmlformats.org/officeDocument/2006/relationships/tags" Target="../tags/tag1537.xml"/><Relationship Id="rId33" Type="http://schemas.openxmlformats.org/officeDocument/2006/relationships/slide" Target="slide134.xml"/><Relationship Id="rId2" Type="http://schemas.openxmlformats.org/officeDocument/2006/relationships/tags" Target="../tags/tag1514.xml"/><Relationship Id="rId16" Type="http://schemas.openxmlformats.org/officeDocument/2006/relationships/tags" Target="../tags/tag1528.xml"/><Relationship Id="rId20" Type="http://schemas.openxmlformats.org/officeDocument/2006/relationships/tags" Target="../tags/tag1532.xml"/><Relationship Id="rId29" Type="http://schemas.openxmlformats.org/officeDocument/2006/relationships/slide" Target="slide154.xml"/><Relationship Id="rId1" Type="http://schemas.openxmlformats.org/officeDocument/2006/relationships/tags" Target="../tags/tag1513.xml"/><Relationship Id="rId6" Type="http://schemas.openxmlformats.org/officeDocument/2006/relationships/tags" Target="../tags/tag1518.xml"/><Relationship Id="rId11" Type="http://schemas.openxmlformats.org/officeDocument/2006/relationships/tags" Target="../tags/tag1523.xml"/><Relationship Id="rId24" Type="http://schemas.openxmlformats.org/officeDocument/2006/relationships/tags" Target="../tags/tag1536.xml"/><Relationship Id="rId32" Type="http://schemas.openxmlformats.org/officeDocument/2006/relationships/slide" Target="slide141.xml"/><Relationship Id="rId5" Type="http://schemas.openxmlformats.org/officeDocument/2006/relationships/tags" Target="../tags/tag1517.xml"/><Relationship Id="rId15" Type="http://schemas.openxmlformats.org/officeDocument/2006/relationships/tags" Target="../tags/tag1527.xml"/><Relationship Id="rId23" Type="http://schemas.openxmlformats.org/officeDocument/2006/relationships/tags" Target="../tags/tag1535.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22.xml"/><Relationship Id="rId19" Type="http://schemas.openxmlformats.org/officeDocument/2006/relationships/tags" Target="../tags/tag1531.xml"/><Relationship Id="rId31" Type="http://schemas.openxmlformats.org/officeDocument/2006/relationships/slide" Target="slide149.xml"/><Relationship Id="rId4" Type="http://schemas.openxmlformats.org/officeDocument/2006/relationships/tags" Target="../tags/tag1516.xml"/><Relationship Id="rId9" Type="http://schemas.openxmlformats.org/officeDocument/2006/relationships/tags" Target="../tags/tag1521.xml"/><Relationship Id="rId14" Type="http://schemas.openxmlformats.org/officeDocument/2006/relationships/tags" Target="../tags/tag1526.xml"/><Relationship Id="rId22" Type="http://schemas.openxmlformats.org/officeDocument/2006/relationships/tags" Target="../tags/tag1534.xml"/><Relationship Id="rId27" Type="http://schemas.openxmlformats.org/officeDocument/2006/relationships/tags" Target="../tags/tag1539.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20.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5.xml"/><Relationship Id="rId7" Type="http://schemas.openxmlformats.org/officeDocument/2006/relationships/image" Target="../media/image1.emf"/><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oleObject" Target="../embeddings/oleObject14.bin"/><Relationship Id="rId5" Type="http://schemas.openxmlformats.org/officeDocument/2006/relationships/slideLayout" Target="../slideLayouts/slideLayout2.xml"/><Relationship Id="rId10" Type="http://schemas.openxmlformats.org/officeDocument/2006/relationships/hyperlink" Target="https://clearpathrobotics.com/jackal-small-unmanned-ground-vehicle/" TargetMode="External"/><Relationship Id="rId4" Type="http://schemas.openxmlformats.org/officeDocument/2006/relationships/tags" Target="../tags/tag176.xml"/><Relationship Id="rId9" Type="http://schemas.openxmlformats.org/officeDocument/2006/relationships/hyperlink" Target="https://www.amazon.science/research-areas/robotics" TargetMode="External"/></Relationships>
</file>

<file path=ppt/slides/_rels/slide15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1542.xml"/><Relationship Id="rId7" Type="http://schemas.openxmlformats.org/officeDocument/2006/relationships/tags" Target="../tags/tag1541.xml"/><Relationship Id="rId2" Type="http://schemas.openxmlformats.org/officeDocument/2006/relationships/tags" Target="../tags/tag1541.xml"/><Relationship Id="rId1" Type="http://schemas.openxmlformats.org/officeDocument/2006/relationships/tags" Target="../tags/tag1540.xml"/><Relationship Id="rId6" Type="http://schemas.openxmlformats.org/officeDocument/2006/relationships/image" Target="../media/image18.emf"/><Relationship Id="rId5" Type="http://schemas.openxmlformats.org/officeDocument/2006/relationships/oleObject" Target="../embeddings/oleObject118.bin"/><Relationship Id="rId10" Type="http://schemas.openxmlformats.org/officeDocument/2006/relationships/image" Target="../media/image150.png"/><Relationship Id="rId4" Type="http://schemas.openxmlformats.org/officeDocument/2006/relationships/slideLayout" Target="../slideLayouts/slideLayout2.xml"/><Relationship Id="rId9" Type="http://schemas.openxmlformats.org/officeDocument/2006/relationships/hyperlink" Target="https://arxiv.org/pdf/1711.11543" TargetMode="External"/></Relationships>
</file>

<file path=ppt/slides/_rels/slide15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1545.xml"/><Relationship Id="rId7" Type="http://schemas.openxmlformats.org/officeDocument/2006/relationships/hyperlink" Target="https://openaccess.thecvf.com/content/CVPR2024/papers/Majumdar_OpenEQA_Embodied_Question_Answering_in_the_Era_of_Foundation_Models_CVPR_2024_paper.pdf" TargetMode="External"/><Relationship Id="rId2" Type="http://schemas.openxmlformats.org/officeDocument/2006/relationships/tags" Target="../tags/tag1544.xml"/><Relationship Id="rId1" Type="http://schemas.openxmlformats.org/officeDocument/2006/relationships/tags" Target="../tags/tag1543.xml"/><Relationship Id="rId6" Type="http://schemas.openxmlformats.org/officeDocument/2006/relationships/image" Target="../media/image18.emf"/><Relationship Id="rId5" Type="http://schemas.openxmlformats.org/officeDocument/2006/relationships/oleObject" Target="../embeddings/oleObject119.bin"/><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3" Type="http://schemas.openxmlformats.org/officeDocument/2006/relationships/tags" Target="../tags/tag1558.xml"/><Relationship Id="rId18" Type="http://schemas.openxmlformats.org/officeDocument/2006/relationships/tags" Target="../tags/tag1563.xml"/><Relationship Id="rId26" Type="http://schemas.openxmlformats.org/officeDocument/2006/relationships/tags" Target="../tags/tag1571.xml"/><Relationship Id="rId3" Type="http://schemas.openxmlformats.org/officeDocument/2006/relationships/tags" Target="../tags/tag1548.xml"/><Relationship Id="rId21" Type="http://schemas.openxmlformats.org/officeDocument/2006/relationships/tags" Target="../tags/tag1566.xml"/><Relationship Id="rId34" Type="http://schemas.openxmlformats.org/officeDocument/2006/relationships/slide" Target="slide131.xml"/><Relationship Id="rId7" Type="http://schemas.openxmlformats.org/officeDocument/2006/relationships/tags" Target="../tags/tag1552.xml"/><Relationship Id="rId12" Type="http://schemas.openxmlformats.org/officeDocument/2006/relationships/tags" Target="../tags/tag1557.xml"/><Relationship Id="rId17" Type="http://schemas.openxmlformats.org/officeDocument/2006/relationships/tags" Target="../tags/tag1562.xml"/><Relationship Id="rId25" Type="http://schemas.openxmlformats.org/officeDocument/2006/relationships/tags" Target="../tags/tag1570.xml"/><Relationship Id="rId33" Type="http://schemas.openxmlformats.org/officeDocument/2006/relationships/slide" Target="slide134.xml"/><Relationship Id="rId2" Type="http://schemas.openxmlformats.org/officeDocument/2006/relationships/tags" Target="../tags/tag1547.xml"/><Relationship Id="rId16" Type="http://schemas.openxmlformats.org/officeDocument/2006/relationships/tags" Target="../tags/tag1561.xml"/><Relationship Id="rId20" Type="http://schemas.openxmlformats.org/officeDocument/2006/relationships/tags" Target="../tags/tag1565.xml"/><Relationship Id="rId29" Type="http://schemas.openxmlformats.org/officeDocument/2006/relationships/slide" Target="slide154.xml"/><Relationship Id="rId1" Type="http://schemas.openxmlformats.org/officeDocument/2006/relationships/tags" Target="../tags/tag1546.xml"/><Relationship Id="rId6" Type="http://schemas.openxmlformats.org/officeDocument/2006/relationships/tags" Target="../tags/tag1551.xml"/><Relationship Id="rId11" Type="http://schemas.openxmlformats.org/officeDocument/2006/relationships/tags" Target="../tags/tag1556.xml"/><Relationship Id="rId24" Type="http://schemas.openxmlformats.org/officeDocument/2006/relationships/tags" Target="../tags/tag1569.xml"/><Relationship Id="rId32" Type="http://schemas.openxmlformats.org/officeDocument/2006/relationships/slide" Target="slide141.xml"/><Relationship Id="rId5" Type="http://schemas.openxmlformats.org/officeDocument/2006/relationships/tags" Target="../tags/tag1550.xml"/><Relationship Id="rId15" Type="http://schemas.openxmlformats.org/officeDocument/2006/relationships/tags" Target="../tags/tag1560.xml"/><Relationship Id="rId23" Type="http://schemas.openxmlformats.org/officeDocument/2006/relationships/tags" Target="../tags/tag1568.xml"/><Relationship Id="rId28" Type="http://schemas.openxmlformats.org/officeDocument/2006/relationships/slideLayout" Target="../slideLayouts/slideLayout6.xml"/><Relationship Id="rId36" Type="http://schemas.openxmlformats.org/officeDocument/2006/relationships/slide" Target="slide127.xml"/><Relationship Id="rId10" Type="http://schemas.openxmlformats.org/officeDocument/2006/relationships/tags" Target="../tags/tag1555.xml"/><Relationship Id="rId19" Type="http://schemas.openxmlformats.org/officeDocument/2006/relationships/tags" Target="../tags/tag1564.xml"/><Relationship Id="rId31" Type="http://schemas.openxmlformats.org/officeDocument/2006/relationships/slide" Target="slide149.xml"/><Relationship Id="rId4" Type="http://schemas.openxmlformats.org/officeDocument/2006/relationships/tags" Target="../tags/tag1549.xml"/><Relationship Id="rId9" Type="http://schemas.openxmlformats.org/officeDocument/2006/relationships/tags" Target="../tags/tag1554.xml"/><Relationship Id="rId14" Type="http://schemas.openxmlformats.org/officeDocument/2006/relationships/tags" Target="../tags/tag1559.xml"/><Relationship Id="rId22" Type="http://schemas.openxmlformats.org/officeDocument/2006/relationships/tags" Target="../tags/tag1567.xml"/><Relationship Id="rId27" Type="http://schemas.openxmlformats.org/officeDocument/2006/relationships/tags" Target="../tags/tag1572.xml"/><Relationship Id="rId30" Type="http://schemas.openxmlformats.org/officeDocument/2006/relationships/slide" Target="slide152.xml"/><Relationship Id="rId35" Type="http://schemas.openxmlformats.org/officeDocument/2006/relationships/slide" Target="slide129.xml"/><Relationship Id="rId8" Type="http://schemas.openxmlformats.org/officeDocument/2006/relationships/tags" Target="../tags/tag1553.xml"/></Relationships>
</file>

<file path=ppt/slides/_rels/slide153.xml.rels><?xml version="1.0" encoding="UTF-8" standalone="yes"?>
<Relationships xmlns="http://schemas.openxmlformats.org/package/2006/relationships"><Relationship Id="rId3" Type="http://schemas.openxmlformats.org/officeDocument/2006/relationships/tags" Target="../tags/tag1575.xml"/><Relationship Id="rId2" Type="http://schemas.openxmlformats.org/officeDocument/2006/relationships/tags" Target="../tags/tag1574.xml"/><Relationship Id="rId1" Type="http://schemas.openxmlformats.org/officeDocument/2006/relationships/tags" Target="../tags/tag1573.xml"/><Relationship Id="rId6" Type="http://schemas.openxmlformats.org/officeDocument/2006/relationships/image" Target="../media/image18.emf"/><Relationship Id="rId5" Type="http://schemas.openxmlformats.org/officeDocument/2006/relationships/oleObject" Target="../embeddings/oleObject120.bin"/><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3" Type="http://schemas.openxmlformats.org/officeDocument/2006/relationships/tags" Target="../tags/tag1588.xml"/><Relationship Id="rId18" Type="http://schemas.openxmlformats.org/officeDocument/2006/relationships/tags" Target="../tags/tag1593.xml"/><Relationship Id="rId26" Type="http://schemas.openxmlformats.org/officeDocument/2006/relationships/tags" Target="../tags/tag1601.xml"/><Relationship Id="rId39" Type="http://schemas.openxmlformats.org/officeDocument/2006/relationships/slide" Target="slide129.xml"/><Relationship Id="rId21" Type="http://schemas.openxmlformats.org/officeDocument/2006/relationships/tags" Target="../tags/tag1596.xml"/><Relationship Id="rId34" Type="http://schemas.openxmlformats.org/officeDocument/2006/relationships/slide" Target="slide165.xml"/><Relationship Id="rId7" Type="http://schemas.openxmlformats.org/officeDocument/2006/relationships/tags" Target="../tags/tag1582.xml"/><Relationship Id="rId12" Type="http://schemas.openxmlformats.org/officeDocument/2006/relationships/tags" Target="../tags/tag1587.xml"/><Relationship Id="rId17" Type="http://schemas.openxmlformats.org/officeDocument/2006/relationships/tags" Target="../tags/tag1592.xml"/><Relationship Id="rId25" Type="http://schemas.openxmlformats.org/officeDocument/2006/relationships/tags" Target="../tags/tag1600.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577.xml"/><Relationship Id="rId16" Type="http://schemas.openxmlformats.org/officeDocument/2006/relationships/tags" Target="../tags/tag1591.xml"/><Relationship Id="rId20" Type="http://schemas.openxmlformats.org/officeDocument/2006/relationships/tags" Target="../tags/tag1595.xml"/><Relationship Id="rId29" Type="http://schemas.openxmlformats.org/officeDocument/2006/relationships/tags" Target="../tags/tag1604.xml"/><Relationship Id="rId1" Type="http://schemas.openxmlformats.org/officeDocument/2006/relationships/tags" Target="../tags/tag1576.xml"/><Relationship Id="rId6" Type="http://schemas.openxmlformats.org/officeDocument/2006/relationships/tags" Target="../tags/tag1581.xml"/><Relationship Id="rId11" Type="http://schemas.openxmlformats.org/officeDocument/2006/relationships/tags" Target="../tags/tag1586.xml"/><Relationship Id="rId24" Type="http://schemas.openxmlformats.org/officeDocument/2006/relationships/tags" Target="../tags/tag1599.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580.xml"/><Relationship Id="rId15" Type="http://schemas.openxmlformats.org/officeDocument/2006/relationships/tags" Target="../tags/tag1590.xml"/><Relationship Id="rId23" Type="http://schemas.openxmlformats.org/officeDocument/2006/relationships/tags" Target="../tags/tag1598.xml"/><Relationship Id="rId28" Type="http://schemas.openxmlformats.org/officeDocument/2006/relationships/tags" Target="../tags/tag1603.xml"/><Relationship Id="rId36" Type="http://schemas.openxmlformats.org/officeDocument/2006/relationships/slide" Target="slide158.xml"/><Relationship Id="rId10" Type="http://schemas.openxmlformats.org/officeDocument/2006/relationships/tags" Target="../tags/tag1585.xml"/><Relationship Id="rId19" Type="http://schemas.openxmlformats.org/officeDocument/2006/relationships/tags" Target="../tags/tag1594.xml"/><Relationship Id="rId31" Type="http://schemas.openxmlformats.org/officeDocument/2006/relationships/slideLayout" Target="../slideLayouts/slideLayout6.xml"/><Relationship Id="rId4" Type="http://schemas.openxmlformats.org/officeDocument/2006/relationships/tags" Target="../tags/tag1579.xml"/><Relationship Id="rId9" Type="http://schemas.openxmlformats.org/officeDocument/2006/relationships/tags" Target="../tags/tag1584.xml"/><Relationship Id="rId14" Type="http://schemas.openxmlformats.org/officeDocument/2006/relationships/tags" Target="../tags/tag1589.xml"/><Relationship Id="rId22" Type="http://schemas.openxmlformats.org/officeDocument/2006/relationships/tags" Target="../tags/tag1597.xml"/><Relationship Id="rId27" Type="http://schemas.openxmlformats.org/officeDocument/2006/relationships/tags" Target="../tags/tag1602.xml"/><Relationship Id="rId30" Type="http://schemas.openxmlformats.org/officeDocument/2006/relationships/tags" Target="../tags/tag1605.xml"/><Relationship Id="rId35" Type="http://schemas.openxmlformats.org/officeDocument/2006/relationships/slide" Target="slide163.xml"/><Relationship Id="rId8" Type="http://schemas.openxmlformats.org/officeDocument/2006/relationships/tags" Target="../tags/tag1583.xml"/><Relationship Id="rId3" Type="http://schemas.openxmlformats.org/officeDocument/2006/relationships/tags" Target="../tags/tag1578.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tags" Target="../tags/tag1606.xml"/><Relationship Id="rId5" Type="http://schemas.openxmlformats.org/officeDocument/2006/relationships/image" Target="../media/image169.png"/><Relationship Id="rId4" Type="http://schemas.openxmlformats.org/officeDocument/2006/relationships/image" Target="../media/image18.emf"/></Relationships>
</file>

<file path=ppt/slides/_rels/slide156.xml.rels><?xml version="1.0" encoding="UTF-8" standalone="yes"?>
<Relationships xmlns="http://schemas.openxmlformats.org/package/2006/relationships"><Relationship Id="rId13" Type="http://schemas.openxmlformats.org/officeDocument/2006/relationships/tags" Target="../tags/tag1619.xml"/><Relationship Id="rId18" Type="http://schemas.openxmlformats.org/officeDocument/2006/relationships/tags" Target="../tags/tag1624.xml"/><Relationship Id="rId26" Type="http://schemas.openxmlformats.org/officeDocument/2006/relationships/tags" Target="../tags/tag1632.xml"/><Relationship Id="rId39" Type="http://schemas.openxmlformats.org/officeDocument/2006/relationships/slide" Target="slide129.xml"/><Relationship Id="rId21" Type="http://schemas.openxmlformats.org/officeDocument/2006/relationships/tags" Target="../tags/tag1627.xml"/><Relationship Id="rId34" Type="http://schemas.openxmlformats.org/officeDocument/2006/relationships/slide" Target="slide165.xml"/><Relationship Id="rId7" Type="http://schemas.openxmlformats.org/officeDocument/2006/relationships/tags" Target="../tags/tag1613.xml"/><Relationship Id="rId12" Type="http://schemas.openxmlformats.org/officeDocument/2006/relationships/tags" Target="../tags/tag1618.xml"/><Relationship Id="rId17" Type="http://schemas.openxmlformats.org/officeDocument/2006/relationships/tags" Target="../tags/tag1623.xml"/><Relationship Id="rId25" Type="http://schemas.openxmlformats.org/officeDocument/2006/relationships/tags" Target="../tags/tag1631.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08.xml"/><Relationship Id="rId16" Type="http://schemas.openxmlformats.org/officeDocument/2006/relationships/tags" Target="../tags/tag1622.xml"/><Relationship Id="rId20" Type="http://schemas.openxmlformats.org/officeDocument/2006/relationships/tags" Target="../tags/tag1626.xml"/><Relationship Id="rId29" Type="http://schemas.openxmlformats.org/officeDocument/2006/relationships/tags" Target="../tags/tag1635.xml"/><Relationship Id="rId1" Type="http://schemas.openxmlformats.org/officeDocument/2006/relationships/tags" Target="../tags/tag1607.xml"/><Relationship Id="rId6" Type="http://schemas.openxmlformats.org/officeDocument/2006/relationships/tags" Target="../tags/tag1612.xml"/><Relationship Id="rId11" Type="http://schemas.openxmlformats.org/officeDocument/2006/relationships/tags" Target="../tags/tag1617.xml"/><Relationship Id="rId24" Type="http://schemas.openxmlformats.org/officeDocument/2006/relationships/tags" Target="../tags/tag1630.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11.xml"/><Relationship Id="rId15" Type="http://schemas.openxmlformats.org/officeDocument/2006/relationships/tags" Target="../tags/tag1621.xml"/><Relationship Id="rId23" Type="http://schemas.openxmlformats.org/officeDocument/2006/relationships/tags" Target="../tags/tag1629.xml"/><Relationship Id="rId28" Type="http://schemas.openxmlformats.org/officeDocument/2006/relationships/tags" Target="../tags/tag1634.xml"/><Relationship Id="rId36" Type="http://schemas.openxmlformats.org/officeDocument/2006/relationships/slide" Target="slide158.xml"/><Relationship Id="rId10" Type="http://schemas.openxmlformats.org/officeDocument/2006/relationships/tags" Target="../tags/tag1616.xml"/><Relationship Id="rId19" Type="http://schemas.openxmlformats.org/officeDocument/2006/relationships/tags" Target="../tags/tag1625.xml"/><Relationship Id="rId31" Type="http://schemas.openxmlformats.org/officeDocument/2006/relationships/slideLayout" Target="../slideLayouts/slideLayout6.xml"/><Relationship Id="rId4" Type="http://schemas.openxmlformats.org/officeDocument/2006/relationships/tags" Target="../tags/tag1610.xml"/><Relationship Id="rId9" Type="http://schemas.openxmlformats.org/officeDocument/2006/relationships/tags" Target="../tags/tag1615.xml"/><Relationship Id="rId14" Type="http://schemas.openxmlformats.org/officeDocument/2006/relationships/tags" Target="../tags/tag1620.xml"/><Relationship Id="rId22" Type="http://schemas.openxmlformats.org/officeDocument/2006/relationships/tags" Target="../tags/tag1628.xml"/><Relationship Id="rId27" Type="http://schemas.openxmlformats.org/officeDocument/2006/relationships/tags" Target="../tags/tag1633.xml"/><Relationship Id="rId30" Type="http://schemas.openxmlformats.org/officeDocument/2006/relationships/tags" Target="../tags/tag1636.xml"/><Relationship Id="rId35" Type="http://schemas.openxmlformats.org/officeDocument/2006/relationships/slide" Target="slide163.xml"/><Relationship Id="rId8" Type="http://schemas.openxmlformats.org/officeDocument/2006/relationships/tags" Target="../tags/tag1614.xml"/><Relationship Id="rId3" Type="http://schemas.openxmlformats.org/officeDocument/2006/relationships/tags" Target="../tags/tag1609.xml"/></Relationships>
</file>

<file path=ppt/slides/_rels/slide157.xml.rels><?xml version="1.0" encoding="UTF-8" standalone="yes"?>
<Relationships xmlns="http://schemas.openxmlformats.org/package/2006/relationships"><Relationship Id="rId3" Type="http://schemas.openxmlformats.org/officeDocument/2006/relationships/tags" Target="../tags/tag1639.xml"/><Relationship Id="rId7" Type="http://schemas.openxmlformats.org/officeDocument/2006/relationships/image" Target="../media/image170.png"/><Relationship Id="rId2" Type="http://schemas.openxmlformats.org/officeDocument/2006/relationships/tags" Target="../tags/tag1638.xml"/><Relationship Id="rId1" Type="http://schemas.openxmlformats.org/officeDocument/2006/relationships/tags" Target="../tags/tag1637.xml"/><Relationship Id="rId6" Type="http://schemas.openxmlformats.org/officeDocument/2006/relationships/image" Target="../media/image18.emf"/><Relationship Id="rId5" Type="http://schemas.openxmlformats.org/officeDocument/2006/relationships/oleObject" Target="../embeddings/oleObject122.bin"/><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3" Type="http://schemas.openxmlformats.org/officeDocument/2006/relationships/tags" Target="../tags/tag1652.xml"/><Relationship Id="rId18" Type="http://schemas.openxmlformats.org/officeDocument/2006/relationships/tags" Target="../tags/tag1657.xml"/><Relationship Id="rId26" Type="http://schemas.openxmlformats.org/officeDocument/2006/relationships/tags" Target="../tags/tag1665.xml"/><Relationship Id="rId39" Type="http://schemas.openxmlformats.org/officeDocument/2006/relationships/slide" Target="slide129.xml"/><Relationship Id="rId21" Type="http://schemas.openxmlformats.org/officeDocument/2006/relationships/tags" Target="../tags/tag1660.xml"/><Relationship Id="rId34" Type="http://schemas.openxmlformats.org/officeDocument/2006/relationships/slide" Target="slide165.xml"/><Relationship Id="rId7" Type="http://schemas.openxmlformats.org/officeDocument/2006/relationships/tags" Target="../tags/tag1646.xml"/><Relationship Id="rId12" Type="http://schemas.openxmlformats.org/officeDocument/2006/relationships/tags" Target="../tags/tag1651.xml"/><Relationship Id="rId17" Type="http://schemas.openxmlformats.org/officeDocument/2006/relationships/tags" Target="../tags/tag1656.xml"/><Relationship Id="rId25" Type="http://schemas.openxmlformats.org/officeDocument/2006/relationships/tags" Target="../tags/tag1664.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41.xml"/><Relationship Id="rId16" Type="http://schemas.openxmlformats.org/officeDocument/2006/relationships/tags" Target="../tags/tag1655.xml"/><Relationship Id="rId20" Type="http://schemas.openxmlformats.org/officeDocument/2006/relationships/tags" Target="../tags/tag1659.xml"/><Relationship Id="rId29" Type="http://schemas.openxmlformats.org/officeDocument/2006/relationships/tags" Target="../tags/tag1668.xml"/><Relationship Id="rId1" Type="http://schemas.openxmlformats.org/officeDocument/2006/relationships/tags" Target="../tags/tag1640.xml"/><Relationship Id="rId6" Type="http://schemas.openxmlformats.org/officeDocument/2006/relationships/tags" Target="../tags/tag1645.xml"/><Relationship Id="rId11" Type="http://schemas.openxmlformats.org/officeDocument/2006/relationships/tags" Target="../tags/tag1650.xml"/><Relationship Id="rId24" Type="http://schemas.openxmlformats.org/officeDocument/2006/relationships/tags" Target="../tags/tag1663.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44.xml"/><Relationship Id="rId15" Type="http://schemas.openxmlformats.org/officeDocument/2006/relationships/tags" Target="../tags/tag1654.xml"/><Relationship Id="rId23" Type="http://schemas.openxmlformats.org/officeDocument/2006/relationships/tags" Target="../tags/tag1662.xml"/><Relationship Id="rId28" Type="http://schemas.openxmlformats.org/officeDocument/2006/relationships/tags" Target="../tags/tag1667.xml"/><Relationship Id="rId36" Type="http://schemas.openxmlformats.org/officeDocument/2006/relationships/slide" Target="slide158.xml"/><Relationship Id="rId10" Type="http://schemas.openxmlformats.org/officeDocument/2006/relationships/tags" Target="../tags/tag1649.xml"/><Relationship Id="rId19" Type="http://schemas.openxmlformats.org/officeDocument/2006/relationships/tags" Target="../tags/tag1658.xml"/><Relationship Id="rId31" Type="http://schemas.openxmlformats.org/officeDocument/2006/relationships/slideLayout" Target="../slideLayouts/slideLayout6.xml"/><Relationship Id="rId4" Type="http://schemas.openxmlformats.org/officeDocument/2006/relationships/tags" Target="../tags/tag1643.xml"/><Relationship Id="rId9" Type="http://schemas.openxmlformats.org/officeDocument/2006/relationships/tags" Target="../tags/tag1648.xml"/><Relationship Id="rId14" Type="http://schemas.openxmlformats.org/officeDocument/2006/relationships/tags" Target="../tags/tag1653.xml"/><Relationship Id="rId22" Type="http://schemas.openxmlformats.org/officeDocument/2006/relationships/tags" Target="../tags/tag1661.xml"/><Relationship Id="rId27" Type="http://schemas.openxmlformats.org/officeDocument/2006/relationships/tags" Target="../tags/tag1666.xml"/><Relationship Id="rId30" Type="http://schemas.openxmlformats.org/officeDocument/2006/relationships/tags" Target="../tags/tag1669.xml"/><Relationship Id="rId35" Type="http://schemas.openxmlformats.org/officeDocument/2006/relationships/slide" Target="slide163.xml"/><Relationship Id="rId8" Type="http://schemas.openxmlformats.org/officeDocument/2006/relationships/tags" Target="../tags/tag1647.xml"/><Relationship Id="rId3" Type="http://schemas.openxmlformats.org/officeDocument/2006/relationships/tags" Target="../tags/tag1642.xml"/></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1.png"/><Relationship Id="rId2" Type="http://schemas.openxmlformats.org/officeDocument/2006/relationships/tags" Target="../tags/tag1671.xml"/><Relationship Id="rId1" Type="http://schemas.openxmlformats.org/officeDocument/2006/relationships/tags" Target="../tags/tag1670.xml"/><Relationship Id="rId6" Type="http://schemas.openxmlformats.org/officeDocument/2006/relationships/hyperlink" Target="https://arxiv.org/pdf/2207.02556" TargetMode="External"/><Relationship Id="rId5" Type="http://schemas.openxmlformats.org/officeDocument/2006/relationships/image" Target="../media/image18.emf"/><Relationship Id="rId4" Type="http://schemas.openxmlformats.org/officeDocument/2006/relationships/oleObject" Target="../embeddings/oleObject123.bin"/></Relationships>
</file>

<file path=ppt/slides/_rels/slide16.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slide" Target="slide22.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slideLayout" Target="../slideLayouts/slideLayout6.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slide" Target="slide16.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32" Type="http://schemas.openxmlformats.org/officeDocument/2006/relationships/slide" Target="slide10.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slide" Target="slide18.xml"/><Relationship Id="rId10" Type="http://schemas.openxmlformats.org/officeDocument/2006/relationships/tags" Target="../tags/tag186.xml"/><Relationship Id="rId19" Type="http://schemas.openxmlformats.org/officeDocument/2006/relationships/tags" Target="../tags/tag195.xml"/><Relationship Id="rId31" Type="http://schemas.openxmlformats.org/officeDocument/2006/relationships/slide" Target="slide12.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slide" Target="slide20.xml"/><Relationship Id="rId30" Type="http://schemas.openxmlformats.org/officeDocument/2006/relationships/slide" Target="slide14.xml"/></Relationships>
</file>

<file path=ppt/slides/_rels/slide160.xml.rels><?xml version="1.0" encoding="UTF-8" standalone="yes"?>
<Relationships xmlns="http://schemas.openxmlformats.org/package/2006/relationships"><Relationship Id="rId8" Type="http://schemas.openxmlformats.org/officeDocument/2006/relationships/tags" Target="../tags/tag1679.xml"/><Relationship Id="rId13" Type="http://schemas.openxmlformats.org/officeDocument/2006/relationships/hyperlink" Target="https://arxiv.org/pdf/1803.11469" TargetMode="External"/><Relationship Id="rId18" Type="http://schemas.openxmlformats.org/officeDocument/2006/relationships/image" Target="../media/image175.png"/><Relationship Id="rId3" Type="http://schemas.openxmlformats.org/officeDocument/2006/relationships/tags" Target="../tags/tag1674.xml"/><Relationship Id="rId7" Type="http://schemas.openxmlformats.org/officeDocument/2006/relationships/tags" Target="../tags/tag1678.xml"/><Relationship Id="rId12" Type="http://schemas.openxmlformats.org/officeDocument/2006/relationships/hyperlink" Target="https://ieeexplore.ieee.org/stamp/stamp.jsp?tp=&amp;arnumber=5980145" TargetMode="External"/><Relationship Id="rId17" Type="http://schemas.openxmlformats.org/officeDocument/2006/relationships/image" Target="../media/image174.png"/><Relationship Id="rId2" Type="http://schemas.openxmlformats.org/officeDocument/2006/relationships/tags" Target="../tags/tag1673.xml"/><Relationship Id="rId16" Type="http://schemas.openxmlformats.org/officeDocument/2006/relationships/image" Target="../media/image173.png"/><Relationship Id="rId1" Type="http://schemas.openxmlformats.org/officeDocument/2006/relationships/tags" Target="../tags/tag1672.xml"/><Relationship Id="rId6" Type="http://schemas.openxmlformats.org/officeDocument/2006/relationships/tags" Target="../tags/tag1677.xml"/><Relationship Id="rId11" Type="http://schemas.openxmlformats.org/officeDocument/2006/relationships/image" Target="../media/image18.emf"/><Relationship Id="rId5" Type="http://schemas.openxmlformats.org/officeDocument/2006/relationships/tags" Target="../tags/tag1676.xml"/><Relationship Id="rId15" Type="http://schemas.openxmlformats.org/officeDocument/2006/relationships/image" Target="../media/image172.png"/><Relationship Id="rId10" Type="http://schemas.openxmlformats.org/officeDocument/2006/relationships/oleObject" Target="../embeddings/oleObject124.bin"/><Relationship Id="rId4" Type="http://schemas.openxmlformats.org/officeDocument/2006/relationships/tags" Target="../tags/tag1675.xml"/><Relationship Id="rId9" Type="http://schemas.openxmlformats.org/officeDocument/2006/relationships/slideLayout" Target="../slideLayouts/slideLayout2.xml"/><Relationship Id="rId14" Type="http://schemas.openxmlformats.org/officeDocument/2006/relationships/hyperlink" Target="https://arxiv.org/pdf/2107.05287" TargetMode="External"/></Relationships>
</file>

<file path=ppt/slides/_rels/slide161.xml.rels><?xml version="1.0" encoding="UTF-8" standalone="yes"?>
<Relationships xmlns="http://schemas.openxmlformats.org/package/2006/relationships"><Relationship Id="rId8" Type="http://schemas.openxmlformats.org/officeDocument/2006/relationships/tags" Target="../tags/tag1687.xml"/><Relationship Id="rId13" Type="http://schemas.openxmlformats.org/officeDocument/2006/relationships/hyperlink" Target="https://arxiv.org/pdf/1609.08546" TargetMode="External"/><Relationship Id="rId3" Type="http://schemas.openxmlformats.org/officeDocument/2006/relationships/tags" Target="../tags/tag1682.xml"/><Relationship Id="rId7" Type="http://schemas.openxmlformats.org/officeDocument/2006/relationships/tags" Target="../tags/tag1686.xml"/><Relationship Id="rId12" Type="http://schemas.openxmlformats.org/officeDocument/2006/relationships/hyperlink" Target="https://arxiv.org/pdf/2011.09584" TargetMode="External"/><Relationship Id="rId17" Type="http://schemas.openxmlformats.org/officeDocument/2006/relationships/image" Target="../media/image178.png"/><Relationship Id="rId2" Type="http://schemas.openxmlformats.org/officeDocument/2006/relationships/tags" Target="../tags/tag1681.xml"/><Relationship Id="rId16" Type="http://schemas.openxmlformats.org/officeDocument/2006/relationships/image" Target="../media/image177.png"/><Relationship Id="rId1" Type="http://schemas.openxmlformats.org/officeDocument/2006/relationships/tags" Target="../tags/tag1680.xml"/><Relationship Id="rId6" Type="http://schemas.openxmlformats.org/officeDocument/2006/relationships/tags" Target="../tags/tag1685.xml"/><Relationship Id="rId11" Type="http://schemas.openxmlformats.org/officeDocument/2006/relationships/image" Target="../media/image18.emf"/><Relationship Id="rId5" Type="http://schemas.openxmlformats.org/officeDocument/2006/relationships/tags" Target="../tags/tag1684.xml"/><Relationship Id="rId15" Type="http://schemas.openxmlformats.org/officeDocument/2006/relationships/image" Target="../media/image176.png"/><Relationship Id="rId10" Type="http://schemas.openxmlformats.org/officeDocument/2006/relationships/oleObject" Target="../embeddings/oleObject125.bin"/><Relationship Id="rId4" Type="http://schemas.openxmlformats.org/officeDocument/2006/relationships/tags" Target="../tags/tag1683.xml"/><Relationship Id="rId9" Type="http://schemas.openxmlformats.org/officeDocument/2006/relationships/slideLayout" Target="../slideLayouts/slideLayout2.xml"/><Relationship Id="rId14" Type="http://schemas.openxmlformats.org/officeDocument/2006/relationships/hyperlink" Target="https://openaccess.thecvf.com/content_CVPR_2020/papers/Fang_GraspNet-1Billion_A_Large-Scale_Benchmark_for_General_Object_Grasping_CVPR_2020_paper.pdf" TargetMode="External"/></Relationships>
</file>

<file path=ppt/slides/_rels/slide16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690.xml"/><Relationship Id="rId7" Type="http://schemas.openxmlformats.org/officeDocument/2006/relationships/oleObject" Target="../embeddings/oleObject126.bin"/><Relationship Id="rId2" Type="http://schemas.openxmlformats.org/officeDocument/2006/relationships/tags" Target="../tags/tag1689.xml"/><Relationship Id="rId1" Type="http://schemas.openxmlformats.org/officeDocument/2006/relationships/tags" Target="../tags/tag1688.xml"/><Relationship Id="rId6" Type="http://schemas.openxmlformats.org/officeDocument/2006/relationships/slideLayout" Target="../slideLayouts/slideLayout2.xml"/><Relationship Id="rId11" Type="http://schemas.openxmlformats.org/officeDocument/2006/relationships/image" Target="../media/image180.png"/><Relationship Id="rId5" Type="http://schemas.openxmlformats.org/officeDocument/2006/relationships/video" Target="../media/media1.mp4"/><Relationship Id="rId10" Type="http://schemas.openxmlformats.org/officeDocument/2006/relationships/image" Target="../media/image179.png"/><Relationship Id="rId4" Type="http://schemas.microsoft.com/office/2007/relationships/media" Target="../media/media1.mp4"/><Relationship Id="rId9" Type="http://schemas.openxmlformats.org/officeDocument/2006/relationships/hyperlink" Target="https://www.gaitech.net/cpzx/info.aspx?itemid=156&amp;lcid=49" TargetMode="External"/></Relationships>
</file>

<file path=ppt/slides/_rels/slide163.xml.rels><?xml version="1.0" encoding="UTF-8" standalone="yes"?>
<Relationships xmlns="http://schemas.openxmlformats.org/package/2006/relationships"><Relationship Id="rId13" Type="http://schemas.openxmlformats.org/officeDocument/2006/relationships/tags" Target="../tags/tag1703.xml"/><Relationship Id="rId18" Type="http://schemas.openxmlformats.org/officeDocument/2006/relationships/tags" Target="../tags/tag1708.xml"/><Relationship Id="rId26" Type="http://schemas.openxmlformats.org/officeDocument/2006/relationships/tags" Target="../tags/tag1716.xml"/><Relationship Id="rId39" Type="http://schemas.openxmlformats.org/officeDocument/2006/relationships/slide" Target="slide129.xml"/><Relationship Id="rId21" Type="http://schemas.openxmlformats.org/officeDocument/2006/relationships/tags" Target="../tags/tag1711.xml"/><Relationship Id="rId34" Type="http://schemas.openxmlformats.org/officeDocument/2006/relationships/slide" Target="slide165.xml"/><Relationship Id="rId7" Type="http://schemas.openxmlformats.org/officeDocument/2006/relationships/tags" Target="../tags/tag1697.xml"/><Relationship Id="rId12" Type="http://schemas.openxmlformats.org/officeDocument/2006/relationships/tags" Target="../tags/tag1702.xml"/><Relationship Id="rId17" Type="http://schemas.openxmlformats.org/officeDocument/2006/relationships/tags" Target="../tags/tag1707.xml"/><Relationship Id="rId25" Type="http://schemas.openxmlformats.org/officeDocument/2006/relationships/tags" Target="../tags/tag1715.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692.xml"/><Relationship Id="rId16" Type="http://schemas.openxmlformats.org/officeDocument/2006/relationships/tags" Target="../tags/tag1706.xml"/><Relationship Id="rId20" Type="http://schemas.openxmlformats.org/officeDocument/2006/relationships/tags" Target="../tags/tag1710.xml"/><Relationship Id="rId29" Type="http://schemas.openxmlformats.org/officeDocument/2006/relationships/tags" Target="../tags/tag1719.xml"/><Relationship Id="rId1" Type="http://schemas.openxmlformats.org/officeDocument/2006/relationships/tags" Target="../tags/tag1691.xml"/><Relationship Id="rId6" Type="http://schemas.openxmlformats.org/officeDocument/2006/relationships/tags" Target="../tags/tag1696.xml"/><Relationship Id="rId11" Type="http://schemas.openxmlformats.org/officeDocument/2006/relationships/tags" Target="../tags/tag1701.xml"/><Relationship Id="rId24" Type="http://schemas.openxmlformats.org/officeDocument/2006/relationships/tags" Target="../tags/tag1714.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695.xml"/><Relationship Id="rId15" Type="http://schemas.openxmlformats.org/officeDocument/2006/relationships/tags" Target="../tags/tag1705.xml"/><Relationship Id="rId23" Type="http://schemas.openxmlformats.org/officeDocument/2006/relationships/tags" Target="../tags/tag1713.xml"/><Relationship Id="rId28" Type="http://schemas.openxmlformats.org/officeDocument/2006/relationships/tags" Target="../tags/tag1718.xml"/><Relationship Id="rId36" Type="http://schemas.openxmlformats.org/officeDocument/2006/relationships/slide" Target="slide158.xml"/><Relationship Id="rId10" Type="http://schemas.openxmlformats.org/officeDocument/2006/relationships/tags" Target="../tags/tag1700.xml"/><Relationship Id="rId19" Type="http://schemas.openxmlformats.org/officeDocument/2006/relationships/tags" Target="../tags/tag1709.xml"/><Relationship Id="rId31" Type="http://schemas.openxmlformats.org/officeDocument/2006/relationships/slideLayout" Target="../slideLayouts/slideLayout6.xml"/><Relationship Id="rId4" Type="http://schemas.openxmlformats.org/officeDocument/2006/relationships/tags" Target="../tags/tag1694.xml"/><Relationship Id="rId9" Type="http://schemas.openxmlformats.org/officeDocument/2006/relationships/tags" Target="../tags/tag1699.xml"/><Relationship Id="rId14" Type="http://schemas.openxmlformats.org/officeDocument/2006/relationships/tags" Target="../tags/tag1704.xml"/><Relationship Id="rId22" Type="http://schemas.openxmlformats.org/officeDocument/2006/relationships/tags" Target="../tags/tag1712.xml"/><Relationship Id="rId27" Type="http://schemas.openxmlformats.org/officeDocument/2006/relationships/tags" Target="../tags/tag1717.xml"/><Relationship Id="rId30" Type="http://schemas.openxmlformats.org/officeDocument/2006/relationships/tags" Target="../tags/tag1720.xml"/><Relationship Id="rId35" Type="http://schemas.openxmlformats.org/officeDocument/2006/relationships/slide" Target="slide163.xml"/><Relationship Id="rId8" Type="http://schemas.openxmlformats.org/officeDocument/2006/relationships/tags" Target="../tags/tag1698.xml"/><Relationship Id="rId3" Type="http://schemas.openxmlformats.org/officeDocument/2006/relationships/tags" Target="../tags/tag1693.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2.xml"/><Relationship Id="rId1" Type="http://schemas.openxmlformats.org/officeDocument/2006/relationships/tags" Target="../tags/tag1721.xml"/><Relationship Id="rId6" Type="http://schemas.openxmlformats.org/officeDocument/2006/relationships/image" Target="../media/image181.png"/><Relationship Id="rId5" Type="http://schemas.openxmlformats.org/officeDocument/2006/relationships/image" Target="../media/image18.emf"/><Relationship Id="rId4" Type="http://schemas.openxmlformats.org/officeDocument/2006/relationships/oleObject" Target="../embeddings/oleObject127.bin"/></Relationships>
</file>

<file path=ppt/slides/_rels/slide165.xml.rels><?xml version="1.0" encoding="UTF-8" standalone="yes"?>
<Relationships xmlns="http://schemas.openxmlformats.org/package/2006/relationships"><Relationship Id="rId13" Type="http://schemas.openxmlformats.org/officeDocument/2006/relationships/tags" Target="../tags/tag1735.xml"/><Relationship Id="rId18" Type="http://schemas.openxmlformats.org/officeDocument/2006/relationships/tags" Target="../tags/tag1740.xml"/><Relationship Id="rId26" Type="http://schemas.openxmlformats.org/officeDocument/2006/relationships/tags" Target="../tags/tag1748.xml"/><Relationship Id="rId39" Type="http://schemas.openxmlformats.org/officeDocument/2006/relationships/slide" Target="slide129.xml"/><Relationship Id="rId21" Type="http://schemas.openxmlformats.org/officeDocument/2006/relationships/tags" Target="../tags/tag1743.xml"/><Relationship Id="rId34" Type="http://schemas.openxmlformats.org/officeDocument/2006/relationships/slide" Target="slide165.xml"/><Relationship Id="rId7" Type="http://schemas.openxmlformats.org/officeDocument/2006/relationships/tags" Target="../tags/tag1729.xml"/><Relationship Id="rId12" Type="http://schemas.openxmlformats.org/officeDocument/2006/relationships/tags" Target="../tags/tag1734.xml"/><Relationship Id="rId17" Type="http://schemas.openxmlformats.org/officeDocument/2006/relationships/tags" Target="../tags/tag1739.xml"/><Relationship Id="rId25" Type="http://schemas.openxmlformats.org/officeDocument/2006/relationships/tags" Target="../tags/tag1747.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24.xml"/><Relationship Id="rId16" Type="http://schemas.openxmlformats.org/officeDocument/2006/relationships/tags" Target="../tags/tag1738.xml"/><Relationship Id="rId20" Type="http://schemas.openxmlformats.org/officeDocument/2006/relationships/tags" Target="../tags/tag1742.xml"/><Relationship Id="rId29" Type="http://schemas.openxmlformats.org/officeDocument/2006/relationships/tags" Target="../tags/tag1751.xml"/><Relationship Id="rId1" Type="http://schemas.openxmlformats.org/officeDocument/2006/relationships/tags" Target="../tags/tag1723.xml"/><Relationship Id="rId6" Type="http://schemas.openxmlformats.org/officeDocument/2006/relationships/tags" Target="../tags/tag1728.xml"/><Relationship Id="rId11" Type="http://schemas.openxmlformats.org/officeDocument/2006/relationships/tags" Target="../tags/tag1733.xml"/><Relationship Id="rId24" Type="http://schemas.openxmlformats.org/officeDocument/2006/relationships/tags" Target="../tags/tag1746.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27.xml"/><Relationship Id="rId15" Type="http://schemas.openxmlformats.org/officeDocument/2006/relationships/tags" Target="../tags/tag1737.xml"/><Relationship Id="rId23" Type="http://schemas.openxmlformats.org/officeDocument/2006/relationships/tags" Target="../tags/tag1745.xml"/><Relationship Id="rId28" Type="http://schemas.openxmlformats.org/officeDocument/2006/relationships/tags" Target="../tags/tag1750.xml"/><Relationship Id="rId36" Type="http://schemas.openxmlformats.org/officeDocument/2006/relationships/slide" Target="slide158.xml"/><Relationship Id="rId10" Type="http://schemas.openxmlformats.org/officeDocument/2006/relationships/tags" Target="../tags/tag1732.xml"/><Relationship Id="rId19" Type="http://schemas.openxmlformats.org/officeDocument/2006/relationships/tags" Target="../tags/tag1741.xml"/><Relationship Id="rId31" Type="http://schemas.openxmlformats.org/officeDocument/2006/relationships/slideLayout" Target="../slideLayouts/slideLayout6.xml"/><Relationship Id="rId4" Type="http://schemas.openxmlformats.org/officeDocument/2006/relationships/tags" Target="../tags/tag1726.xml"/><Relationship Id="rId9" Type="http://schemas.openxmlformats.org/officeDocument/2006/relationships/tags" Target="../tags/tag1731.xml"/><Relationship Id="rId14" Type="http://schemas.openxmlformats.org/officeDocument/2006/relationships/tags" Target="../tags/tag1736.xml"/><Relationship Id="rId22" Type="http://schemas.openxmlformats.org/officeDocument/2006/relationships/tags" Target="../tags/tag1744.xml"/><Relationship Id="rId27" Type="http://schemas.openxmlformats.org/officeDocument/2006/relationships/tags" Target="../tags/tag1749.xml"/><Relationship Id="rId30" Type="http://schemas.openxmlformats.org/officeDocument/2006/relationships/tags" Target="../tags/tag1752.xml"/><Relationship Id="rId35" Type="http://schemas.openxmlformats.org/officeDocument/2006/relationships/slide" Target="slide163.xml"/><Relationship Id="rId8" Type="http://schemas.openxmlformats.org/officeDocument/2006/relationships/tags" Target="../tags/tag1730.xml"/><Relationship Id="rId3" Type="http://schemas.openxmlformats.org/officeDocument/2006/relationships/tags" Target="../tags/tag1725.xml"/></Relationships>
</file>

<file path=ppt/slides/_rels/slide166.xml.rels><?xml version="1.0" encoding="UTF-8" standalone="yes"?>
<Relationships xmlns="http://schemas.openxmlformats.org/package/2006/relationships"><Relationship Id="rId8" Type="http://schemas.openxmlformats.org/officeDocument/2006/relationships/tags" Target="../tags/tag1760.xml"/><Relationship Id="rId13" Type="http://schemas.openxmlformats.org/officeDocument/2006/relationships/hyperlink" Target="https://arxiv.org/pdf/2403.09637" TargetMode="External"/><Relationship Id="rId3" Type="http://schemas.openxmlformats.org/officeDocument/2006/relationships/tags" Target="../tags/tag1755.xml"/><Relationship Id="rId7" Type="http://schemas.openxmlformats.org/officeDocument/2006/relationships/tags" Target="../tags/tag1759.xml"/><Relationship Id="rId12" Type="http://schemas.openxmlformats.org/officeDocument/2006/relationships/hyperlink" Target="https://arxiv.org/pdf/2308.07931" TargetMode="External"/><Relationship Id="rId2" Type="http://schemas.openxmlformats.org/officeDocument/2006/relationships/tags" Target="../tags/tag1754.xml"/><Relationship Id="rId1" Type="http://schemas.openxmlformats.org/officeDocument/2006/relationships/tags" Target="../tags/tag1753.xml"/><Relationship Id="rId6" Type="http://schemas.openxmlformats.org/officeDocument/2006/relationships/tags" Target="../tags/tag1758.xml"/><Relationship Id="rId11" Type="http://schemas.openxmlformats.org/officeDocument/2006/relationships/image" Target="../media/image18.emf"/><Relationship Id="rId5" Type="http://schemas.openxmlformats.org/officeDocument/2006/relationships/tags" Target="../tags/tag1757.xml"/><Relationship Id="rId15" Type="http://schemas.openxmlformats.org/officeDocument/2006/relationships/image" Target="../media/image183.png"/><Relationship Id="rId10" Type="http://schemas.openxmlformats.org/officeDocument/2006/relationships/oleObject" Target="../embeddings/oleObject128.bin"/><Relationship Id="rId4" Type="http://schemas.openxmlformats.org/officeDocument/2006/relationships/tags" Target="../tags/tag1756.xml"/><Relationship Id="rId9" Type="http://schemas.openxmlformats.org/officeDocument/2006/relationships/slideLayout" Target="../slideLayouts/slideLayout2.xml"/><Relationship Id="rId14" Type="http://schemas.openxmlformats.org/officeDocument/2006/relationships/image" Target="../media/image182.png"/></Relationships>
</file>

<file path=ppt/slides/_rels/slide16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84.png"/><Relationship Id="rId3" Type="http://schemas.openxmlformats.org/officeDocument/2006/relationships/tags" Target="../tags/tag1763.xml"/><Relationship Id="rId7" Type="http://schemas.openxmlformats.org/officeDocument/2006/relationships/tags" Target="../tags/tag1767.xml"/><Relationship Id="rId12" Type="http://schemas.openxmlformats.org/officeDocument/2006/relationships/hyperlink" Target="https://arxiv.org/pdf/2402.06798" TargetMode="External"/><Relationship Id="rId2" Type="http://schemas.openxmlformats.org/officeDocument/2006/relationships/tags" Target="../tags/tag1762.xml"/><Relationship Id="rId1" Type="http://schemas.openxmlformats.org/officeDocument/2006/relationships/tags" Target="../tags/tag1761.xml"/><Relationship Id="rId6" Type="http://schemas.openxmlformats.org/officeDocument/2006/relationships/tags" Target="../tags/tag1766.xml"/><Relationship Id="rId11" Type="http://schemas.openxmlformats.org/officeDocument/2006/relationships/hyperlink" Target="https://arxiv.org/pdf/2311.05779" TargetMode="External"/><Relationship Id="rId5" Type="http://schemas.openxmlformats.org/officeDocument/2006/relationships/tags" Target="../tags/tag1765.xml"/><Relationship Id="rId10" Type="http://schemas.openxmlformats.org/officeDocument/2006/relationships/image" Target="../media/image18.emf"/><Relationship Id="rId4" Type="http://schemas.openxmlformats.org/officeDocument/2006/relationships/tags" Target="../tags/tag1764.xml"/><Relationship Id="rId9" Type="http://schemas.openxmlformats.org/officeDocument/2006/relationships/oleObject" Target="../embeddings/oleObject129.bin"/><Relationship Id="rId14" Type="http://schemas.openxmlformats.org/officeDocument/2006/relationships/image" Target="../media/image185.png"/></Relationships>
</file>

<file path=ppt/slides/_rels/slide168.xml.rels><?xml version="1.0" encoding="UTF-8" standalone="yes"?>
<Relationships xmlns="http://schemas.openxmlformats.org/package/2006/relationships"><Relationship Id="rId13" Type="http://schemas.openxmlformats.org/officeDocument/2006/relationships/tags" Target="../tags/tag1780.xml"/><Relationship Id="rId18" Type="http://schemas.openxmlformats.org/officeDocument/2006/relationships/tags" Target="../tags/tag1785.xml"/><Relationship Id="rId26" Type="http://schemas.openxmlformats.org/officeDocument/2006/relationships/tags" Target="../tags/tag1793.xml"/><Relationship Id="rId39" Type="http://schemas.openxmlformats.org/officeDocument/2006/relationships/slide" Target="slide129.xml"/><Relationship Id="rId21" Type="http://schemas.openxmlformats.org/officeDocument/2006/relationships/tags" Target="../tags/tag1788.xml"/><Relationship Id="rId34" Type="http://schemas.openxmlformats.org/officeDocument/2006/relationships/slide" Target="slide165.xml"/><Relationship Id="rId7" Type="http://schemas.openxmlformats.org/officeDocument/2006/relationships/tags" Target="../tags/tag1774.xml"/><Relationship Id="rId12" Type="http://schemas.openxmlformats.org/officeDocument/2006/relationships/tags" Target="../tags/tag1779.xml"/><Relationship Id="rId17" Type="http://schemas.openxmlformats.org/officeDocument/2006/relationships/tags" Target="../tags/tag1784.xml"/><Relationship Id="rId25" Type="http://schemas.openxmlformats.org/officeDocument/2006/relationships/tags" Target="../tags/tag179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769.xml"/><Relationship Id="rId16" Type="http://schemas.openxmlformats.org/officeDocument/2006/relationships/tags" Target="../tags/tag1783.xml"/><Relationship Id="rId20" Type="http://schemas.openxmlformats.org/officeDocument/2006/relationships/tags" Target="../tags/tag1787.xml"/><Relationship Id="rId29" Type="http://schemas.openxmlformats.org/officeDocument/2006/relationships/tags" Target="../tags/tag1796.xml"/><Relationship Id="rId1" Type="http://schemas.openxmlformats.org/officeDocument/2006/relationships/tags" Target="../tags/tag1768.xml"/><Relationship Id="rId6" Type="http://schemas.openxmlformats.org/officeDocument/2006/relationships/tags" Target="../tags/tag1773.xml"/><Relationship Id="rId11" Type="http://schemas.openxmlformats.org/officeDocument/2006/relationships/tags" Target="../tags/tag1778.xml"/><Relationship Id="rId24" Type="http://schemas.openxmlformats.org/officeDocument/2006/relationships/tags" Target="../tags/tag179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772.xml"/><Relationship Id="rId15" Type="http://schemas.openxmlformats.org/officeDocument/2006/relationships/tags" Target="../tags/tag1782.xml"/><Relationship Id="rId23" Type="http://schemas.openxmlformats.org/officeDocument/2006/relationships/tags" Target="../tags/tag1790.xml"/><Relationship Id="rId28" Type="http://schemas.openxmlformats.org/officeDocument/2006/relationships/tags" Target="../tags/tag1795.xml"/><Relationship Id="rId36" Type="http://schemas.openxmlformats.org/officeDocument/2006/relationships/slide" Target="slide158.xml"/><Relationship Id="rId10" Type="http://schemas.openxmlformats.org/officeDocument/2006/relationships/tags" Target="../tags/tag1777.xml"/><Relationship Id="rId19" Type="http://schemas.openxmlformats.org/officeDocument/2006/relationships/tags" Target="../tags/tag1786.xml"/><Relationship Id="rId31" Type="http://schemas.openxmlformats.org/officeDocument/2006/relationships/slideLayout" Target="../slideLayouts/slideLayout6.xml"/><Relationship Id="rId4" Type="http://schemas.openxmlformats.org/officeDocument/2006/relationships/tags" Target="../tags/tag1771.xml"/><Relationship Id="rId9" Type="http://schemas.openxmlformats.org/officeDocument/2006/relationships/tags" Target="../tags/tag1776.xml"/><Relationship Id="rId14" Type="http://schemas.openxmlformats.org/officeDocument/2006/relationships/tags" Target="../tags/tag1781.xml"/><Relationship Id="rId22" Type="http://schemas.openxmlformats.org/officeDocument/2006/relationships/tags" Target="../tags/tag1789.xml"/><Relationship Id="rId27" Type="http://schemas.openxmlformats.org/officeDocument/2006/relationships/tags" Target="../tags/tag1794.xml"/><Relationship Id="rId30" Type="http://schemas.openxmlformats.org/officeDocument/2006/relationships/tags" Target="../tags/tag1797.xml"/><Relationship Id="rId35" Type="http://schemas.openxmlformats.org/officeDocument/2006/relationships/slide" Target="slide163.xml"/><Relationship Id="rId8" Type="http://schemas.openxmlformats.org/officeDocument/2006/relationships/tags" Target="../tags/tag1775.xml"/><Relationship Id="rId3" Type="http://schemas.openxmlformats.org/officeDocument/2006/relationships/tags" Target="../tags/tag1770.xml"/></Relationships>
</file>

<file path=ppt/slides/_rels/slide16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0.xml"/><Relationship Id="rId7" Type="http://schemas.openxmlformats.org/officeDocument/2006/relationships/oleObject" Target="../embeddings/oleObject130.bin"/><Relationship Id="rId12" Type="http://schemas.openxmlformats.org/officeDocument/2006/relationships/image" Target="../media/image187.png"/><Relationship Id="rId2" Type="http://schemas.openxmlformats.org/officeDocument/2006/relationships/tags" Target="../tags/tag1799.xml"/><Relationship Id="rId1" Type="http://schemas.openxmlformats.org/officeDocument/2006/relationships/tags" Target="../tags/tag1798.xml"/><Relationship Id="rId6" Type="http://schemas.openxmlformats.org/officeDocument/2006/relationships/slideLayout" Target="../slideLayouts/slideLayout2.xml"/><Relationship Id="rId11" Type="http://schemas.openxmlformats.org/officeDocument/2006/relationships/image" Target="../media/image186.png"/><Relationship Id="rId5" Type="http://schemas.openxmlformats.org/officeDocument/2006/relationships/tags" Target="../tags/tag1802.xml"/><Relationship Id="rId10" Type="http://schemas.openxmlformats.org/officeDocument/2006/relationships/hyperlink" Target="https://arxiv.org/pdf/2311.05779" TargetMode="External"/><Relationship Id="rId4" Type="http://schemas.openxmlformats.org/officeDocument/2006/relationships/tags" Target="../tags/tag1801.xml"/><Relationship Id="rId9" Type="http://schemas.openxmlformats.org/officeDocument/2006/relationships/hyperlink" Target="https://arxiv.org/pdf/2109.12098"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03.xml"/><Relationship Id="rId7" Type="http://schemas.openxmlformats.org/officeDocument/2006/relationships/image" Target="../media/image1.emf"/><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oleObject" Target="../embeddings/oleObject15.bin"/><Relationship Id="rId5" Type="http://schemas.openxmlformats.org/officeDocument/2006/relationships/slideLayout" Target="../slideLayouts/slideLayout2.xml"/><Relationship Id="rId4" Type="http://schemas.openxmlformats.org/officeDocument/2006/relationships/tags" Target="../tags/tag204.xml"/><Relationship Id="rId9" Type="http://schemas.openxmlformats.org/officeDocument/2006/relationships/hyperlink" Target="https://www.army-technology.com/projects/irobot-510-packbot-multi-mission-robot/" TargetMode="External"/></Relationships>
</file>

<file path=ppt/slides/_rels/slide17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805.xml"/><Relationship Id="rId7" Type="http://schemas.openxmlformats.org/officeDocument/2006/relationships/oleObject" Target="../embeddings/oleObject131.bin"/><Relationship Id="rId12" Type="http://schemas.openxmlformats.org/officeDocument/2006/relationships/image" Target="../media/image189.png"/><Relationship Id="rId2" Type="http://schemas.openxmlformats.org/officeDocument/2006/relationships/tags" Target="../tags/tag1804.xml"/><Relationship Id="rId1" Type="http://schemas.openxmlformats.org/officeDocument/2006/relationships/tags" Target="../tags/tag1803.xml"/><Relationship Id="rId6" Type="http://schemas.openxmlformats.org/officeDocument/2006/relationships/slideLayout" Target="../slideLayouts/slideLayout2.xml"/><Relationship Id="rId11" Type="http://schemas.openxmlformats.org/officeDocument/2006/relationships/image" Target="../media/image188.png"/><Relationship Id="rId5" Type="http://schemas.openxmlformats.org/officeDocument/2006/relationships/tags" Target="../tags/tag1807.xml"/><Relationship Id="rId10" Type="http://schemas.openxmlformats.org/officeDocument/2006/relationships/hyperlink" Target="https://arxiv.org/pdf/2404.03590" TargetMode="External"/><Relationship Id="rId4" Type="http://schemas.openxmlformats.org/officeDocument/2006/relationships/tags" Target="../tags/tag1806.xml"/><Relationship Id="rId9" Type="http://schemas.openxmlformats.org/officeDocument/2006/relationships/hyperlink" Target="https://arxiv.org/pdf/2402.06798" TargetMode="External"/></Relationships>
</file>

<file path=ppt/slides/_rels/slide171.xml.rels><?xml version="1.0" encoding="UTF-8" standalone="yes"?>
<Relationships xmlns="http://schemas.openxmlformats.org/package/2006/relationships"><Relationship Id="rId13" Type="http://schemas.openxmlformats.org/officeDocument/2006/relationships/tags" Target="../tags/tag1820.xml"/><Relationship Id="rId18" Type="http://schemas.openxmlformats.org/officeDocument/2006/relationships/tags" Target="../tags/tag1825.xml"/><Relationship Id="rId26" Type="http://schemas.openxmlformats.org/officeDocument/2006/relationships/tags" Target="../tags/tag1833.xml"/><Relationship Id="rId39" Type="http://schemas.openxmlformats.org/officeDocument/2006/relationships/slide" Target="slide129.xml"/><Relationship Id="rId21" Type="http://schemas.openxmlformats.org/officeDocument/2006/relationships/tags" Target="../tags/tag1828.xml"/><Relationship Id="rId34" Type="http://schemas.openxmlformats.org/officeDocument/2006/relationships/slide" Target="slide165.xml"/><Relationship Id="rId7" Type="http://schemas.openxmlformats.org/officeDocument/2006/relationships/tags" Target="../tags/tag1814.xml"/><Relationship Id="rId12" Type="http://schemas.openxmlformats.org/officeDocument/2006/relationships/tags" Target="../tags/tag1819.xml"/><Relationship Id="rId17" Type="http://schemas.openxmlformats.org/officeDocument/2006/relationships/tags" Target="../tags/tag1824.xml"/><Relationship Id="rId25" Type="http://schemas.openxmlformats.org/officeDocument/2006/relationships/tags" Target="../tags/tag1832.xml"/><Relationship Id="rId33" Type="http://schemas.openxmlformats.org/officeDocument/2006/relationships/slide" Target="slide168.xml"/><Relationship Id="rId38" Type="http://schemas.openxmlformats.org/officeDocument/2006/relationships/slide" Target="slide154.xml"/><Relationship Id="rId2" Type="http://schemas.openxmlformats.org/officeDocument/2006/relationships/tags" Target="../tags/tag1809.xml"/><Relationship Id="rId16" Type="http://schemas.openxmlformats.org/officeDocument/2006/relationships/tags" Target="../tags/tag1823.xml"/><Relationship Id="rId20" Type="http://schemas.openxmlformats.org/officeDocument/2006/relationships/tags" Target="../tags/tag1827.xml"/><Relationship Id="rId29" Type="http://schemas.openxmlformats.org/officeDocument/2006/relationships/tags" Target="../tags/tag1836.xml"/><Relationship Id="rId1" Type="http://schemas.openxmlformats.org/officeDocument/2006/relationships/tags" Target="../tags/tag1808.xml"/><Relationship Id="rId6" Type="http://schemas.openxmlformats.org/officeDocument/2006/relationships/tags" Target="../tags/tag1813.xml"/><Relationship Id="rId11" Type="http://schemas.openxmlformats.org/officeDocument/2006/relationships/tags" Target="../tags/tag1818.xml"/><Relationship Id="rId24" Type="http://schemas.openxmlformats.org/officeDocument/2006/relationships/tags" Target="../tags/tag1831.xml"/><Relationship Id="rId32" Type="http://schemas.openxmlformats.org/officeDocument/2006/relationships/slide" Target="slide171.xml"/><Relationship Id="rId37" Type="http://schemas.openxmlformats.org/officeDocument/2006/relationships/slide" Target="slide156.xml"/><Relationship Id="rId40" Type="http://schemas.openxmlformats.org/officeDocument/2006/relationships/slide" Target="slide127.xml"/><Relationship Id="rId5" Type="http://schemas.openxmlformats.org/officeDocument/2006/relationships/tags" Target="../tags/tag1812.xml"/><Relationship Id="rId15" Type="http://schemas.openxmlformats.org/officeDocument/2006/relationships/tags" Target="../tags/tag1822.xml"/><Relationship Id="rId23" Type="http://schemas.openxmlformats.org/officeDocument/2006/relationships/tags" Target="../tags/tag1830.xml"/><Relationship Id="rId28" Type="http://schemas.openxmlformats.org/officeDocument/2006/relationships/tags" Target="../tags/tag1835.xml"/><Relationship Id="rId36" Type="http://schemas.openxmlformats.org/officeDocument/2006/relationships/slide" Target="slide158.xml"/><Relationship Id="rId10" Type="http://schemas.openxmlformats.org/officeDocument/2006/relationships/tags" Target="../tags/tag1817.xml"/><Relationship Id="rId19" Type="http://schemas.openxmlformats.org/officeDocument/2006/relationships/tags" Target="../tags/tag1826.xml"/><Relationship Id="rId31" Type="http://schemas.openxmlformats.org/officeDocument/2006/relationships/slideLayout" Target="../slideLayouts/slideLayout6.xml"/><Relationship Id="rId4" Type="http://schemas.openxmlformats.org/officeDocument/2006/relationships/tags" Target="../tags/tag1811.xml"/><Relationship Id="rId9" Type="http://schemas.openxmlformats.org/officeDocument/2006/relationships/tags" Target="../tags/tag1816.xml"/><Relationship Id="rId14" Type="http://schemas.openxmlformats.org/officeDocument/2006/relationships/tags" Target="../tags/tag1821.xml"/><Relationship Id="rId22" Type="http://schemas.openxmlformats.org/officeDocument/2006/relationships/tags" Target="../tags/tag1829.xml"/><Relationship Id="rId27" Type="http://schemas.openxmlformats.org/officeDocument/2006/relationships/tags" Target="../tags/tag1834.xml"/><Relationship Id="rId30" Type="http://schemas.openxmlformats.org/officeDocument/2006/relationships/tags" Target="../tags/tag1837.xml"/><Relationship Id="rId35" Type="http://schemas.openxmlformats.org/officeDocument/2006/relationships/slide" Target="slide163.xml"/><Relationship Id="rId8" Type="http://schemas.openxmlformats.org/officeDocument/2006/relationships/tags" Target="../tags/tag1815.xml"/><Relationship Id="rId3" Type="http://schemas.openxmlformats.org/officeDocument/2006/relationships/tags" Target="../tags/tag1810.xml"/></Relationships>
</file>

<file path=ppt/slides/_rels/slide172.xml.rels><?xml version="1.0" encoding="UTF-8" standalone="yes"?>
<Relationships xmlns="http://schemas.openxmlformats.org/package/2006/relationships"><Relationship Id="rId8" Type="http://schemas.openxmlformats.org/officeDocument/2006/relationships/tags" Target="../tags/tag1845.xml"/><Relationship Id="rId13" Type="http://schemas.openxmlformats.org/officeDocument/2006/relationships/hyperlink" Target="https://arxiv.org/pdf/2403.09637" TargetMode="External"/><Relationship Id="rId3" Type="http://schemas.openxmlformats.org/officeDocument/2006/relationships/tags" Target="../tags/tag1840.xml"/><Relationship Id="rId7" Type="http://schemas.openxmlformats.org/officeDocument/2006/relationships/tags" Target="../tags/tag1844.xml"/><Relationship Id="rId12" Type="http://schemas.openxmlformats.org/officeDocument/2006/relationships/hyperlink" Target="https://arxiv.org/pdf/2308.07931" TargetMode="External"/><Relationship Id="rId17" Type="http://schemas.openxmlformats.org/officeDocument/2006/relationships/image" Target="../media/image190.png"/><Relationship Id="rId2" Type="http://schemas.openxmlformats.org/officeDocument/2006/relationships/tags" Target="../tags/tag1839.xml"/><Relationship Id="rId16" Type="http://schemas.openxmlformats.org/officeDocument/2006/relationships/image" Target="../media/image183.png"/><Relationship Id="rId1" Type="http://schemas.openxmlformats.org/officeDocument/2006/relationships/tags" Target="../tags/tag1838.xml"/><Relationship Id="rId6" Type="http://schemas.openxmlformats.org/officeDocument/2006/relationships/tags" Target="../tags/tag1843.xml"/><Relationship Id="rId11" Type="http://schemas.openxmlformats.org/officeDocument/2006/relationships/image" Target="../media/image18.emf"/><Relationship Id="rId5" Type="http://schemas.openxmlformats.org/officeDocument/2006/relationships/tags" Target="../tags/tag1842.xml"/><Relationship Id="rId15" Type="http://schemas.openxmlformats.org/officeDocument/2006/relationships/image" Target="../media/image182.png"/><Relationship Id="rId10" Type="http://schemas.openxmlformats.org/officeDocument/2006/relationships/oleObject" Target="../embeddings/oleObject132.bin"/><Relationship Id="rId4" Type="http://schemas.openxmlformats.org/officeDocument/2006/relationships/tags" Target="../tags/tag1841.xml"/><Relationship Id="rId9" Type="http://schemas.openxmlformats.org/officeDocument/2006/relationships/slideLayout" Target="../slideLayouts/slideLayout2.xml"/><Relationship Id="rId14" Type="http://schemas.openxmlformats.org/officeDocument/2006/relationships/hyperlink" Target="https://arxiv.org/pdf/2212.08333" TargetMode="External"/></Relationships>
</file>

<file path=ppt/slides/_rels/slide173.xml.rels><?xml version="1.0" encoding="UTF-8" standalone="yes"?>
<Relationships xmlns="http://schemas.openxmlformats.org/package/2006/relationships"><Relationship Id="rId13" Type="http://schemas.openxmlformats.org/officeDocument/2006/relationships/tags" Target="../tags/tag1858.xml"/><Relationship Id="rId18" Type="http://schemas.openxmlformats.org/officeDocument/2006/relationships/tags" Target="../tags/tag1863.xml"/><Relationship Id="rId26" Type="http://schemas.openxmlformats.org/officeDocument/2006/relationships/tags" Target="../tags/tag1871.xml"/><Relationship Id="rId3" Type="http://schemas.openxmlformats.org/officeDocument/2006/relationships/tags" Target="../tags/tag1848.xml"/><Relationship Id="rId21" Type="http://schemas.openxmlformats.org/officeDocument/2006/relationships/tags" Target="../tags/tag1866.xml"/><Relationship Id="rId34" Type="http://schemas.openxmlformats.org/officeDocument/2006/relationships/slide" Target="slide24.xml"/><Relationship Id="rId7" Type="http://schemas.openxmlformats.org/officeDocument/2006/relationships/tags" Target="../tags/tag1852.xml"/><Relationship Id="rId12" Type="http://schemas.openxmlformats.org/officeDocument/2006/relationships/tags" Target="../tags/tag1857.xml"/><Relationship Id="rId17" Type="http://schemas.openxmlformats.org/officeDocument/2006/relationships/tags" Target="../tags/tag1862.xml"/><Relationship Id="rId25" Type="http://schemas.openxmlformats.org/officeDocument/2006/relationships/tags" Target="../tags/tag1870.xml"/><Relationship Id="rId33" Type="http://schemas.openxmlformats.org/officeDocument/2006/relationships/slide" Target="slide45.xml"/><Relationship Id="rId2" Type="http://schemas.openxmlformats.org/officeDocument/2006/relationships/tags" Target="../tags/tag1847.xml"/><Relationship Id="rId16" Type="http://schemas.openxmlformats.org/officeDocument/2006/relationships/tags" Target="../tags/tag1861.xml"/><Relationship Id="rId20" Type="http://schemas.openxmlformats.org/officeDocument/2006/relationships/tags" Target="../tags/tag1865.xml"/><Relationship Id="rId29" Type="http://schemas.openxmlformats.org/officeDocument/2006/relationships/slide" Target="slide253.xml"/><Relationship Id="rId1" Type="http://schemas.openxmlformats.org/officeDocument/2006/relationships/tags" Target="../tags/tag1846.xml"/><Relationship Id="rId6" Type="http://schemas.openxmlformats.org/officeDocument/2006/relationships/tags" Target="../tags/tag1851.xml"/><Relationship Id="rId11" Type="http://schemas.openxmlformats.org/officeDocument/2006/relationships/tags" Target="../tags/tag1856.xml"/><Relationship Id="rId24" Type="http://schemas.openxmlformats.org/officeDocument/2006/relationships/tags" Target="../tags/tag1869.xml"/><Relationship Id="rId32" Type="http://schemas.openxmlformats.org/officeDocument/2006/relationships/slide" Target="slide125.xml"/><Relationship Id="rId5" Type="http://schemas.openxmlformats.org/officeDocument/2006/relationships/tags" Target="../tags/tag1850.xml"/><Relationship Id="rId15" Type="http://schemas.openxmlformats.org/officeDocument/2006/relationships/tags" Target="../tags/tag1860.xml"/><Relationship Id="rId23" Type="http://schemas.openxmlformats.org/officeDocument/2006/relationships/tags" Target="../tags/tag1868.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855.xml"/><Relationship Id="rId19" Type="http://schemas.openxmlformats.org/officeDocument/2006/relationships/tags" Target="../tags/tag1864.xml"/><Relationship Id="rId31" Type="http://schemas.openxmlformats.org/officeDocument/2006/relationships/slide" Target="slide173.xml"/><Relationship Id="rId4" Type="http://schemas.openxmlformats.org/officeDocument/2006/relationships/tags" Target="../tags/tag1849.xml"/><Relationship Id="rId9" Type="http://schemas.openxmlformats.org/officeDocument/2006/relationships/tags" Target="../tags/tag1854.xml"/><Relationship Id="rId14" Type="http://schemas.openxmlformats.org/officeDocument/2006/relationships/tags" Target="../tags/tag1859.xml"/><Relationship Id="rId22" Type="http://schemas.openxmlformats.org/officeDocument/2006/relationships/tags" Target="../tags/tag1867.xml"/><Relationship Id="rId27" Type="http://schemas.openxmlformats.org/officeDocument/2006/relationships/tags" Target="../tags/tag1872.xml"/><Relationship Id="rId30" Type="http://schemas.openxmlformats.org/officeDocument/2006/relationships/slide" Target="slide206.xml"/><Relationship Id="rId35" Type="http://schemas.openxmlformats.org/officeDocument/2006/relationships/slide" Target="slide8.xml"/><Relationship Id="rId8" Type="http://schemas.openxmlformats.org/officeDocument/2006/relationships/tags" Target="../tags/tag1853.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tags" Target="../tags/tag1873.xml"/><Relationship Id="rId5" Type="http://schemas.openxmlformats.org/officeDocument/2006/relationships/image" Target="../media/image191.png"/><Relationship Id="rId4" Type="http://schemas.openxmlformats.org/officeDocument/2006/relationships/image" Target="../media/image1.emf"/></Relationships>
</file>

<file path=ppt/slides/_rels/slide175.xml.rels><?xml version="1.0" encoding="UTF-8" standalone="yes"?>
<Relationships xmlns="http://schemas.openxmlformats.org/package/2006/relationships"><Relationship Id="rId8" Type="http://schemas.openxmlformats.org/officeDocument/2006/relationships/tags" Target="../tags/tag1881.xml"/><Relationship Id="rId13" Type="http://schemas.openxmlformats.org/officeDocument/2006/relationships/tags" Target="../tags/tag1886.xml"/><Relationship Id="rId18" Type="http://schemas.openxmlformats.org/officeDocument/2006/relationships/slide" Target="slide185.xml"/><Relationship Id="rId3" Type="http://schemas.openxmlformats.org/officeDocument/2006/relationships/tags" Target="../tags/tag1876.xml"/><Relationship Id="rId7" Type="http://schemas.openxmlformats.org/officeDocument/2006/relationships/tags" Target="../tags/tag1880.xml"/><Relationship Id="rId12" Type="http://schemas.openxmlformats.org/officeDocument/2006/relationships/tags" Target="../tags/tag1885.xml"/><Relationship Id="rId17" Type="http://schemas.openxmlformats.org/officeDocument/2006/relationships/slide" Target="slide198.xml"/><Relationship Id="rId2" Type="http://schemas.openxmlformats.org/officeDocument/2006/relationships/tags" Target="../tags/tag1875.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74.xml"/><Relationship Id="rId6" Type="http://schemas.openxmlformats.org/officeDocument/2006/relationships/tags" Target="../tags/tag1879.xml"/><Relationship Id="rId11" Type="http://schemas.openxmlformats.org/officeDocument/2006/relationships/tags" Target="../tags/tag1884.xml"/><Relationship Id="rId5" Type="http://schemas.openxmlformats.org/officeDocument/2006/relationships/tags" Target="../tags/tag1878.xml"/><Relationship Id="rId15" Type="http://schemas.openxmlformats.org/officeDocument/2006/relationships/tags" Target="../tags/tag1888.xml"/><Relationship Id="rId10" Type="http://schemas.openxmlformats.org/officeDocument/2006/relationships/tags" Target="../tags/tag1883.xml"/><Relationship Id="rId19" Type="http://schemas.openxmlformats.org/officeDocument/2006/relationships/slide" Target="slide179.xml"/><Relationship Id="rId4" Type="http://schemas.openxmlformats.org/officeDocument/2006/relationships/tags" Target="../tags/tag1877.xml"/><Relationship Id="rId9" Type="http://schemas.openxmlformats.org/officeDocument/2006/relationships/tags" Target="../tags/tag1882.xml"/><Relationship Id="rId14" Type="http://schemas.openxmlformats.org/officeDocument/2006/relationships/tags" Target="../tags/tag1887.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0.xml"/><Relationship Id="rId1" Type="http://schemas.openxmlformats.org/officeDocument/2006/relationships/tags" Target="../tags/tag1889.xml"/><Relationship Id="rId6" Type="http://schemas.openxmlformats.org/officeDocument/2006/relationships/image" Target="../media/image192.png"/><Relationship Id="rId5" Type="http://schemas.openxmlformats.org/officeDocument/2006/relationships/image" Target="../media/image1.emf"/><Relationship Id="rId4" Type="http://schemas.openxmlformats.org/officeDocument/2006/relationships/oleObject" Target="../embeddings/oleObject134.bin"/></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2.xml"/><Relationship Id="rId1" Type="http://schemas.openxmlformats.org/officeDocument/2006/relationships/tags" Target="../tags/tag1891.xml"/><Relationship Id="rId5" Type="http://schemas.openxmlformats.org/officeDocument/2006/relationships/image" Target="../media/image1.emf"/><Relationship Id="rId4" Type="http://schemas.openxmlformats.org/officeDocument/2006/relationships/oleObject" Target="../embeddings/oleObject135.bin"/></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4.xml"/><Relationship Id="rId1" Type="http://schemas.openxmlformats.org/officeDocument/2006/relationships/tags" Target="../tags/tag1893.xml"/><Relationship Id="rId6" Type="http://schemas.openxmlformats.org/officeDocument/2006/relationships/image" Target="../media/image193.png"/><Relationship Id="rId5" Type="http://schemas.openxmlformats.org/officeDocument/2006/relationships/image" Target="../media/image1.emf"/><Relationship Id="rId4" Type="http://schemas.openxmlformats.org/officeDocument/2006/relationships/oleObject" Target="../embeddings/oleObject136.bin"/></Relationships>
</file>

<file path=ppt/slides/_rels/slide179.xml.rels><?xml version="1.0" encoding="UTF-8" standalone="yes"?>
<Relationships xmlns="http://schemas.openxmlformats.org/package/2006/relationships"><Relationship Id="rId8" Type="http://schemas.openxmlformats.org/officeDocument/2006/relationships/tags" Target="../tags/tag1902.xml"/><Relationship Id="rId13" Type="http://schemas.openxmlformats.org/officeDocument/2006/relationships/tags" Target="../tags/tag1907.xml"/><Relationship Id="rId18" Type="http://schemas.openxmlformats.org/officeDocument/2006/relationships/slide" Target="slide185.xml"/><Relationship Id="rId3" Type="http://schemas.openxmlformats.org/officeDocument/2006/relationships/tags" Target="../tags/tag1897.xml"/><Relationship Id="rId7" Type="http://schemas.openxmlformats.org/officeDocument/2006/relationships/tags" Target="../tags/tag1901.xml"/><Relationship Id="rId12" Type="http://schemas.openxmlformats.org/officeDocument/2006/relationships/tags" Target="../tags/tag1906.xml"/><Relationship Id="rId17" Type="http://schemas.openxmlformats.org/officeDocument/2006/relationships/slide" Target="slide198.xml"/><Relationship Id="rId2" Type="http://schemas.openxmlformats.org/officeDocument/2006/relationships/tags" Target="../tags/tag1896.xml"/><Relationship Id="rId16" Type="http://schemas.openxmlformats.org/officeDocument/2006/relationships/slideLayout" Target="../slideLayouts/slideLayout6.xml"/><Relationship Id="rId20" Type="http://schemas.openxmlformats.org/officeDocument/2006/relationships/slide" Target="slide175.xml"/><Relationship Id="rId1" Type="http://schemas.openxmlformats.org/officeDocument/2006/relationships/tags" Target="../tags/tag1895.xml"/><Relationship Id="rId6" Type="http://schemas.openxmlformats.org/officeDocument/2006/relationships/tags" Target="../tags/tag1900.xml"/><Relationship Id="rId11" Type="http://schemas.openxmlformats.org/officeDocument/2006/relationships/tags" Target="../tags/tag1905.xml"/><Relationship Id="rId5" Type="http://schemas.openxmlformats.org/officeDocument/2006/relationships/tags" Target="../tags/tag1899.xml"/><Relationship Id="rId15" Type="http://schemas.openxmlformats.org/officeDocument/2006/relationships/tags" Target="../tags/tag1909.xml"/><Relationship Id="rId10" Type="http://schemas.openxmlformats.org/officeDocument/2006/relationships/tags" Target="../tags/tag1904.xml"/><Relationship Id="rId19" Type="http://schemas.openxmlformats.org/officeDocument/2006/relationships/slide" Target="slide179.xml"/><Relationship Id="rId4" Type="http://schemas.openxmlformats.org/officeDocument/2006/relationships/tags" Target="../tags/tag1898.xml"/><Relationship Id="rId9" Type="http://schemas.openxmlformats.org/officeDocument/2006/relationships/tags" Target="../tags/tag1903.xml"/><Relationship Id="rId14" Type="http://schemas.openxmlformats.org/officeDocument/2006/relationships/tags" Target="../tags/tag1908.xml"/></Relationships>
</file>

<file path=ppt/slides/_rels/slide18.xml.rels><?xml version="1.0" encoding="UTF-8" standalone="yes"?>
<Relationships xmlns="http://schemas.openxmlformats.org/package/2006/relationships"><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slideLayout" Target="../slideLayouts/slideLayout6.xml"/><Relationship Id="rId3" Type="http://schemas.openxmlformats.org/officeDocument/2006/relationships/tags" Target="../tags/tag207.xml"/><Relationship Id="rId21" Type="http://schemas.openxmlformats.org/officeDocument/2006/relationships/tags" Target="../tags/tag225.xml"/><Relationship Id="rId34" Type="http://schemas.openxmlformats.org/officeDocument/2006/relationships/oleObject" Target="../embeddings/oleObject16.bin"/><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33" Type="http://schemas.openxmlformats.org/officeDocument/2006/relationships/slide" Target="slide10.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slide" Target="slide18.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32" Type="http://schemas.openxmlformats.org/officeDocument/2006/relationships/slide" Target="slide12.xml"/><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slide" Target="slide20.xml"/><Relationship Id="rId10" Type="http://schemas.openxmlformats.org/officeDocument/2006/relationships/tags" Target="../tags/tag214.xml"/><Relationship Id="rId19" Type="http://schemas.openxmlformats.org/officeDocument/2006/relationships/tags" Target="../tags/tag223.xml"/><Relationship Id="rId31" Type="http://schemas.openxmlformats.org/officeDocument/2006/relationships/slide" Target="slide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12.xml"/></Relationships>
</file>

<file path=ppt/slides/_rels/slide180.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tags" Target="../tags/tag1912.xml"/><Relationship Id="rId7" Type="http://schemas.openxmlformats.org/officeDocument/2006/relationships/hyperlink" Target="https://arxiv.org/pdf/2212.06817" TargetMode="External"/><Relationship Id="rId2" Type="http://schemas.openxmlformats.org/officeDocument/2006/relationships/tags" Target="../tags/tag1911.xml"/><Relationship Id="rId1" Type="http://schemas.openxmlformats.org/officeDocument/2006/relationships/tags" Target="../tags/tag1910.xml"/><Relationship Id="rId6" Type="http://schemas.openxmlformats.org/officeDocument/2006/relationships/image" Target="../media/image1.emf"/><Relationship Id="rId5" Type="http://schemas.openxmlformats.org/officeDocument/2006/relationships/oleObject" Target="../embeddings/oleObject137.bin"/><Relationship Id="rId4" Type="http://schemas.openxmlformats.org/officeDocument/2006/relationships/slideLayout" Target="../slideLayouts/slideLayout2.xml"/><Relationship Id="rId9" Type="http://schemas.openxmlformats.org/officeDocument/2006/relationships/image" Target="../media/image195.png"/></Relationships>
</file>

<file path=ppt/slides/_rels/slide181.xml.rels><?xml version="1.0" encoding="UTF-8" standalone="yes"?>
<Relationships xmlns="http://schemas.openxmlformats.org/package/2006/relationships"><Relationship Id="rId8" Type="http://schemas.openxmlformats.org/officeDocument/2006/relationships/tags" Target="../tags/tag1920.xml"/><Relationship Id="rId13" Type="http://schemas.openxmlformats.org/officeDocument/2006/relationships/oleObject" Target="../embeddings/oleObject138.bin"/><Relationship Id="rId18" Type="http://schemas.openxmlformats.org/officeDocument/2006/relationships/hyperlink" Target="https://arxiv.org/pdf/2307.15818" TargetMode="External"/><Relationship Id="rId3" Type="http://schemas.openxmlformats.org/officeDocument/2006/relationships/tags" Target="../tags/tag1915.xml"/><Relationship Id="rId21" Type="http://schemas.openxmlformats.org/officeDocument/2006/relationships/image" Target="../media/image197.png"/><Relationship Id="rId7" Type="http://schemas.openxmlformats.org/officeDocument/2006/relationships/tags" Target="../tags/tag1919.xml"/><Relationship Id="rId12" Type="http://schemas.openxmlformats.org/officeDocument/2006/relationships/slideLayout" Target="../slideLayouts/slideLayout2.xml"/><Relationship Id="rId17" Type="http://schemas.openxmlformats.org/officeDocument/2006/relationships/hyperlink" Target="https://arxiv.org/pdf/2303.03378" TargetMode="External"/><Relationship Id="rId2" Type="http://schemas.openxmlformats.org/officeDocument/2006/relationships/tags" Target="../tags/tag1914.xml"/><Relationship Id="rId16" Type="http://schemas.openxmlformats.org/officeDocument/2006/relationships/hyperlink" Target="https://arxiv.org/pdf/2309.10150" TargetMode="External"/><Relationship Id="rId20" Type="http://schemas.openxmlformats.org/officeDocument/2006/relationships/image" Target="../media/image196.png"/><Relationship Id="rId1" Type="http://schemas.openxmlformats.org/officeDocument/2006/relationships/tags" Target="../tags/tag1913.xml"/><Relationship Id="rId6" Type="http://schemas.openxmlformats.org/officeDocument/2006/relationships/tags" Target="../tags/tag1918.xml"/><Relationship Id="rId11" Type="http://schemas.openxmlformats.org/officeDocument/2006/relationships/tags" Target="../tags/tag1923.xml"/><Relationship Id="rId24" Type="http://schemas.openxmlformats.org/officeDocument/2006/relationships/image" Target="../media/image200.png"/><Relationship Id="rId5" Type="http://schemas.openxmlformats.org/officeDocument/2006/relationships/tags" Target="../tags/tag1917.xml"/><Relationship Id="rId15" Type="http://schemas.openxmlformats.org/officeDocument/2006/relationships/hyperlink" Target="https://arxiv.org/pdf/2204.01691" TargetMode="External"/><Relationship Id="rId23" Type="http://schemas.openxmlformats.org/officeDocument/2006/relationships/image" Target="../media/image199.png"/><Relationship Id="rId10" Type="http://schemas.openxmlformats.org/officeDocument/2006/relationships/tags" Target="../tags/tag1922.xml"/><Relationship Id="rId19" Type="http://schemas.openxmlformats.org/officeDocument/2006/relationships/hyperlink" Target="https://arxiv.org/pdf/2403.01823" TargetMode="External"/><Relationship Id="rId4" Type="http://schemas.openxmlformats.org/officeDocument/2006/relationships/tags" Target="../tags/tag1916.xml"/><Relationship Id="rId9" Type="http://schemas.openxmlformats.org/officeDocument/2006/relationships/tags" Target="../tags/tag1921.xml"/><Relationship Id="rId14" Type="http://schemas.openxmlformats.org/officeDocument/2006/relationships/image" Target="../media/image1.emf"/><Relationship Id="rId22" Type="http://schemas.openxmlformats.org/officeDocument/2006/relationships/image" Target="../media/image198.png"/></Relationships>
</file>

<file path=ppt/slides/_rels/slide182.xml.rels><?xml version="1.0" encoding="UTF-8" standalone="yes"?>
<Relationships xmlns="http://schemas.openxmlformats.org/package/2006/relationships"><Relationship Id="rId8" Type="http://schemas.openxmlformats.org/officeDocument/2006/relationships/tags" Target="../tags/tag1931.xml"/><Relationship Id="rId13" Type="http://schemas.openxmlformats.org/officeDocument/2006/relationships/hyperlink" Target="https://robotics-transformer-x.github.io/" TargetMode="External"/><Relationship Id="rId18" Type="http://schemas.openxmlformats.org/officeDocument/2006/relationships/image" Target="../media/image202.png"/><Relationship Id="rId3" Type="http://schemas.openxmlformats.org/officeDocument/2006/relationships/tags" Target="../tags/tag1926.xml"/><Relationship Id="rId7" Type="http://schemas.openxmlformats.org/officeDocument/2006/relationships/tags" Target="../tags/tag1930.xml"/><Relationship Id="rId12" Type="http://schemas.openxmlformats.org/officeDocument/2006/relationships/image" Target="../media/image1.emf"/><Relationship Id="rId17" Type="http://schemas.openxmlformats.org/officeDocument/2006/relationships/image" Target="../media/image201.png"/><Relationship Id="rId2" Type="http://schemas.openxmlformats.org/officeDocument/2006/relationships/tags" Target="../tags/tag1925.xml"/><Relationship Id="rId16" Type="http://schemas.openxmlformats.org/officeDocument/2006/relationships/hyperlink" Target="https://arxiv.org/pdf/2311.01378" TargetMode="External"/><Relationship Id="rId20" Type="http://schemas.openxmlformats.org/officeDocument/2006/relationships/image" Target="../media/image204.png"/><Relationship Id="rId1" Type="http://schemas.openxmlformats.org/officeDocument/2006/relationships/tags" Target="../tags/tag1924.xml"/><Relationship Id="rId6" Type="http://schemas.openxmlformats.org/officeDocument/2006/relationships/tags" Target="../tags/tag1929.xml"/><Relationship Id="rId11" Type="http://schemas.openxmlformats.org/officeDocument/2006/relationships/oleObject" Target="../embeddings/oleObject139.bin"/><Relationship Id="rId5" Type="http://schemas.openxmlformats.org/officeDocument/2006/relationships/tags" Target="../tags/tag1928.xml"/><Relationship Id="rId15" Type="http://schemas.openxmlformats.org/officeDocument/2006/relationships/hyperlink" Target="https://arxiv.org/pdf/2305.15021" TargetMode="External"/><Relationship Id="rId10" Type="http://schemas.openxmlformats.org/officeDocument/2006/relationships/slideLayout" Target="../slideLayouts/slideLayout2.xml"/><Relationship Id="rId19" Type="http://schemas.openxmlformats.org/officeDocument/2006/relationships/image" Target="../media/image203.png"/><Relationship Id="rId4" Type="http://schemas.openxmlformats.org/officeDocument/2006/relationships/tags" Target="../tags/tag1927.xml"/><Relationship Id="rId9" Type="http://schemas.openxmlformats.org/officeDocument/2006/relationships/tags" Target="../tags/tag1932.xml"/><Relationship Id="rId14" Type="http://schemas.openxmlformats.org/officeDocument/2006/relationships/hyperlink" Target="https://arxiv.org/pdf/2401.12963" TargetMode="External"/></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140.bin"/><Relationship Id="rId13" Type="http://schemas.openxmlformats.org/officeDocument/2006/relationships/image" Target="../media/image206.png"/><Relationship Id="rId3" Type="http://schemas.openxmlformats.org/officeDocument/2006/relationships/tags" Target="../tags/tag1935.xml"/><Relationship Id="rId7" Type="http://schemas.openxmlformats.org/officeDocument/2006/relationships/slideLayout" Target="../slideLayouts/slideLayout2.xml"/><Relationship Id="rId12" Type="http://schemas.openxmlformats.org/officeDocument/2006/relationships/image" Target="../media/image205.png"/><Relationship Id="rId2" Type="http://schemas.openxmlformats.org/officeDocument/2006/relationships/tags" Target="../tags/tag1934.xml"/><Relationship Id="rId1" Type="http://schemas.openxmlformats.org/officeDocument/2006/relationships/tags" Target="../tags/tag1933.xml"/><Relationship Id="rId6" Type="http://schemas.openxmlformats.org/officeDocument/2006/relationships/tags" Target="../tags/tag1938.xml"/><Relationship Id="rId11" Type="http://schemas.openxmlformats.org/officeDocument/2006/relationships/hyperlink" Target="https://arxiv.org/pdf/2406.04339" TargetMode="External"/><Relationship Id="rId5" Type="http://schemas.openxmlformats.org/officeDocument/2006/relationships/tags" Target="../tags/tag1937.xml"/><Relationship Id="rId10" Type="http://schemas.openxmlformats.org/officeDocument/2006/relationships/hyperlink" Target="https://arxiv.org/pdf/2312.01990" TargetMode="External"/><Relationship Id="rId4" Type="http://schemas.openxmlformats.org/officeDocument/2006/relationships/tags" Target="../tags/tag1936.xml"/><Relationship Id="rId9" Type="http://schemas.openxmlformats.org/officeDocument/2006/relationships/image" Target="../media/image1.emf"/></Relationships>
</file>

<file path=ppt/slides/_rels/slide18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0.png"/><Relationship Id="rId3" Type="http://schemas.openxmlformats.org/officeDocument/2006/relationships/tags" Target="../tags/tag1941.xml"/><Relationship Id="rId7" Type="http://schemas.openxmlformats.org/officeDocument/2006/relationships/tags" Target="../tags/tag1945.xml"/><Relationship Id="rId12" Type="http://schemas.openxmlformats.org/officeDocument/2006/relationships/hyperlink" Target="https://arxiv.org/pdf/2403.01823" TargetMode="External"/><Relationship Id="rId2" Type="http://schemas.openxmlformats.org/officeDocument/2006/relationships/tags" Target="../tags/tag1940.xml"/><Relationship Id="rId1" Type="http://schemas.openxmlformats.org/officeDocument/2006/relationships/tags" Target="../tags/tag1939.xml"/><Relationship Id="rId6" Type="http://schemas.openxmlformats.org/officeDocument/2006/relationships/tags" Target="../tags/tag1944.xml"/><Relationship Id="rId11" Type="http://schemas.openxmlformats.org/officeDocument/2006/relationships/hyperlink" Target="https://arxiv.org/pdf/2311.01977" TargetMode="External"/><Relationship Id="rId5" Type="http://schemas.openxmlformats.org/officeDocument/2006/relationships/tags" Target="../tags/tag1943.xml"/><Relationship Id="rId10" Type="http://schemas.openxmlformats.org/officeDocument/2006/relationships/image" Target="../media/image1.emf"/><Relationship Id="rId4" Type="http://schemas.openxmlformats.org/officeDocument/2006/relationships/tags" Target="../tags/tag1942.xml"/><Relationship Id="rId9" Type="http://schemas.openxmlformats.org/officeDocument/2006/relationships/oleObject" Target="../embeddings/oleObject141.bin"/><Relationship Id="rId14" Type="http://schemas.openxmlformats.org/officeDocument/2006/relationships/image" Target="../media/image207.png"/></Relationships>
</file>

<file path=ppt/slides/_rels/slide185.xml.rels><?xml version="1.0" encoding="UTF-8" standalone="yes"?>
<Relationships xmlns="http://schemas.openxmlformats.org/package/2006/relationships"><Relationship Id="rId13" Type="http://schemas.openxmlformats.org/officeDocument/2006/relationships/tags" Target="../tags/tag1958.xml"/><Relationship Id="rId18" Type="http://schemas.openxmlformats.org/officeDocument/2006/relationships/tags" Target="../tags/tag1963.xml"/><Relationship Id="rId26" Type="http://schemas.openxmlformats.org/officeDocument/2006/relationships/tags" Target="../tags/tag1971.xml"/><Relationship Id="rId3" Type="http://schemas.openxmlformats.org/officeDocument/2006/relationships/tags" Target="../tags/tag1948.xml"/><Relationship Id="rId21" Type="http://schemas.openxmlformats.org/officeDocument/2006/relationships/tags" Target="../tags/tag1966.xml"/><Relationship Id="rId34" Type="http://schemas.openxmlformats.org/officeDocument/2006/relationships/slide" Target="slide185.xml"/><Relationship Id="rId7" Type="http://schemas.openxmlformats.org/officeDocument/2006/relationships/tags" Target="../tags/tag1952.xml"/><Relationship Id="rId12" Type="http://schemas.openxmlformats.org/officeDocument/2006/relationships/tags" Target="../tags/tag1957.xml"/><Relationship Id="rId17" Type="http://schemas.openxmlformats.org/officeDocument/2006/relationships/tags" Target="../tags/tag1962.xml"/><Relationship Id="rId25" Type="http://schemas.openxmlformats.org/officeDocument/2006/relationships/tags" Target="../tags/tag1970.xml"/><Relationship Id="rId33" Type="http://schemas.openxmlformats.org/officeDocument/2006/relationships/slide" Target="slide187.xml"/><Relationship Id="rId2" Type="http://schemas.openxmlformats.org/officeDocument/2006/relationships/tags" Target="../tags/tag1947.xml"/><Relationship Id="rId16" Type="http://schemas.openxmlformats.org/officeDocument/2006/relationships/tags" Target="../tags/tag1961.xml"/><Relationship Id="rId20" Type="http://schemas.openxmlformats.org/officeDocument/2006/relationships/tags" Target="../tags/tag1965.xml"/><Relationship Id="rId29" Type="http://schemas.openxmlformats.org/officeDocument/2006/relationships/slide" Target="slide198.xml"/><Relationship Id="rId1" Type="http://schemas.openxmlformats.org/officeDocument/2006/relationships/tags" Target="../tags/tag1946.xml"/><Relationship Id="rId6" Type="http://schemas.openxmlformats.org/officeDocument/2006/relationships/tags" Target="../tags/tag1951.xml"/><Relationship Id="rId11" Type="http://schemas.openxmlformats.org/officeDocument/2006/relationships/tags" Target="../tags/tag1956.xml"/><Relationship Id="rId24" Type="http://schemas.openxmlformats.org/officeDocument/2006/relationships/tags" Target="../tags/tag1969.xml"/><Relationship Id="rId32" Type="http://schemas.openxmlformats.org/officeDocument/2006/relationships/slide" Target="slide190.xml"/><Relationship Id="rId5" Type="http://schemas.openxmlformats.org/officeDocument/2006/relationships/tags" Target="../tags/tag1950.xml"/><Relationship Id="rId15" Type="http://schemas.openxmlformats.org/officeDocument/2006/relationships/tags" Target="../tags/tag1960.xml"/><Relationship Id="rId23" Type="http://schemas.openxmlformats.org/officeDocument/2006/relationships/tags" Target="../tags/tag1968.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55.xml"/><Relationship Id="rId19" Type="http://schemas.openxmlformats.org/officeDocument/2006/relationships/tags" Target="../tags/tag1964.xml"/><Relationship Id="rId31" Type="http://schemas.openxmlformats.org/officeDocument/2006/relationships/slide" Target="slide194.xml"/><Relationship Id="rId4" Type="http://schemas.openxmlformats.org/officeDocument/2006/relationships/tags" Target="../tags/tag1949.xml"/><Relationship Id="rId9" Type="http://schemas.openxmlformats.org/officeDocument/2006/relationships/tags" Target="../tags/tag1954.xml"/><Relationship Id="rId14" Type="http://schemas.openxmlformats.org/officeDocument/2006/relationships/tags" Target="../tags/tag1959.xml"/><Relationship Id="rId22" Type="http://schemas.openxmlformats.org/officeDocument/2006/relationships/tags" Target="../tags/tag1967.xml"/><Relationship Id="rId27" Type="http://schemas.openxmlformats.org/officeDocument/2006/relationships/tags" Target="../tags/tag1972.xml"/><Relationship Id="rId30" Type="http://schemas.openxmlformats.org/officeDocument/2006/relationships/slide" Target="slide196.xml"/><Relationship Id="rId35" Type="http://schemas.openxmlformats.org/officeDocument/2006/relationships/slide" Target="slide179.xml"/><Relationship Id="rId8" Type="http://schemas.openxmlformats.org/officeDocument/2006/relationships/tags" Target="../tags/tag1953.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tags" Target="../tags/tag1973.xml"/><Relationship Id="rId5" Type="http://schemas.openxmlformats.org/officeDocument/2006/relationships/image" Target="../media/image208.png"/><Relationship Id="rId4" Type="http://schemas.openxmlformats.org/officeDocument/2006/relationships/image" Target="../media/image1.emf"/></Relationships>
</file>

<file path=ppt/slides/_rels/slide187.xml.rels><?xml version="1.0" encoding="UTF-8" standalone="yes"?>
<Relationships xmlns="http://schemas.openxmlformats.org/package/2006/relationships"><Relationship Id="rId13" Type="http://schemas.openxmlformats.org/officeDocument/2006/relationships/tags" Target="../tags/tag1986.xml"/><Relationship Id="rId18" Type="http://schemas.openxmlformats.org/officeDocument/2006/relationships/tags" Target="../tags/tag1991.xml"/><Relationship Id="rId26" Type="http://schemas.openxmlformats.org/officeDocument/2006/relationships/tags" Target="../tags/tag1999.xml"/><Relationship Id="rId3" Type="http://schemas.openxmlformats.org/officeDocument/2006/relationships/tags" Target="../tags/tag1976.xml"/><Relationship Id="rId21" Type="http://schemas.openxmlformats.org/officeDocument/2006/relationships/tags" Target="../tags/tag1994.xml"/><Relationship Id="rId34" Type="http://schemas.openxmlformats.org/officeDocument/2006/relationships/slide" Target="slide185.xml"/><Relationship Id="rId7" Type="http://schemas.openxmlformats.org/officeDocument/2006/relationships/tags" Target="../tags/tag1980.xml"/><Relationship Id="rId12" Type="http://schemas.openxmlformats.org/officeDocument/2006/relationships/tags" Target="../tags/tag1985.xml"/><Relationship Id="rId17" Type="http://schemas.openxmlformats.org/officeDocument/2006/relationships/tags" Target="../tags/tag1990.xml"/><Relationship Id="rId25" Type="http://schemas.openxmlformats.org/officeDocument/2006/relationships/tags" Target="../tags/tag1998.xml"/><Relationship Id="rId33" Type="http://schemas.openxmlformats.org/officeDocument/2006/relationships/slide" Target="slide187.xml"/><Relationship Id="rId2" Type="http://schemas.openxmlformats.org/officeDocument/2006/relationships/tags" Target="../tags/tag1975.xml"/><Relationship Id="rId16" Type="http://schemas.openxmlformats.org/officeDocument/2006/relationships/tags" Target="../tags/tag1989.xml"/><Relationship Id="rId20" Type="http://schemas.openxmlformats.org/officeDocument/2006/relationships/tags" Target="../tags/tag1993.xml"/><Relationship Id="rId29" Type="http://schemas.openxmlformats.org/officeDocument/2006/relationships/slide" Target="slide198.xml"/><Relationship Id="rId1" Type="http://schemas.openxmlformats.org/officeDocument/2006/relationships/tags" Target="../tags/tag1974.xml"/><Relationship Id="rId6" Type="http://schemas.openxmlformats.org/officeDocument/2006/relationships/tags" Target="../tags/tag1979.xml"/><Relationship Id="rId11" Type="http://schemas.openxmlformats.org/officeDocument/2006/relationships/tags" Target="../tags/tag1984.xml"/><Relationship Id="rId24" Type="http://schemas.openxmlformats.org/officeDocument/2006/relationships/tags" Target="../tags/tag1997.xml"/><Relationship Id="rId32" Type="http://schemas.openxmlformats.org/officeDocument/2006/relationships/slide" Target="slide190.xml"/><Relationship Id="rId5" Type="http://schemas.openxmlformats.org/officeDocument/2006/relationships/tags" Target="../tags/tag1978.xml"/><Relationship Id="rId15" Type="http://schemas.openxmlformats.org/officeDocument/2006/relationships/tags" Target="../tags/tag1988.xml"/><Relationship Id="rId23" Type="http://schemas.openxmlformats.org/officeDocument/2006/relationships/tags" Target="../tags/tag1996.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1983.xml"/><Relationship Id="rId19" Type="http://schemas.openxmlformats.org/officeDocument/2006/relationships/tags" Target="../tags/tag1992.xml"/><Relationship Id="rId31" Type="http://schemas.openxmlformats.org/officeDocument/2006/relationships/slide" Target="slide194.xml"/><Relationship Id="rId4" Type="http://schemas.openxmlformats.org/officeDocument/2006/relationships/tags" Target="../tags/tag1977.xml"/><Relationship Id="rId9" Type="http://schemas.openxmlformats.org/officeDocument/2006/relationships/tags" Target="../tags/tag1982.xml"/><Relationship Id="rId14" Type="http://schemas.openxmlformats.org/officeDocument/2006/relationships/tags" Target="../tags/tag1987.xml"/><Relationship Id="rId22" Type="http://schemas.openxmlformats.org/officeDocument/2006/relationships/tags" Target="../tags/tag1995.xml"/><Relationship Id="rId27" Type="http://schemas.openxmlformats.org/officeDocument/2006/relationships/tags" Target="../tags/tag2000.xml"/><Relationship Id="rId30" Type="http://schemas.openxmlformats.org/officeDocument/2006/relationships/slide" Target="slide196.xml"/><Relationship Id="rId35" Type="http://schemas.openxmlformats.org/officeDocument/2006/relationships/slide" Target="slide179.xml"/><Relationship Id="rId8" Type="http://schemas.openxmlformats.org/officeDocument/2006/relationships/tags" Target="../tags/tag1981.xml"/></Relationships>
</file>

<file path=ppt/slides/_rels/slide18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tags" Target="../tags/tag2003.xml"/><Relationship Id="rId7" Type="http://schemas.openxmlformats.org/officeDocument/2006/relationships/hyperlink" Target="https://arxiv.org/pdf/2109.12098" TargetMode="External"/><Relationship Id="rId2" Type="http://schemas.openxmlformats.org/officeDocument/2006/relationships/tags" Target="../tags/tag2002.xml"/><Relationship Id="rId1" Type="http://schemas.openxmlformats.org/officeDocument/2006/relationships/tags" Target="../tags/tag2001.xml"/><Relationship Id="rId6" Type="http://schemas.openxmlformats.org/officeDocument/2006/relationships/image" Target="../media/image1.emf"/><Relationship Id="rId5" Type="http://schemas.openxmlformats.org/officeDocument/2006/relationships/oleObject" Target="../embeddings/oleObject143.bin"/><Relationship Id="rId4"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tags" Target="../tags/tag2011.xml"/><Relationship Id="rId13" Type="http://schemas.openxmlformats.org/officeDocument/2006/relationships/oleObject" Target="../embeddings/oleObject144.bin"/><Relationship Id="rId18" Type="http://schemas.openxmlformats.org/officeDocument/2006/relationships/hyperlink" Target="https://ieeexplore.ieee.org/stamp/stamp.jsp?tp=&amp;arnumber=4082128" TargetMode="External"/><Relationship Id="rId3" Type="http://schemas.openxmlformats.org/officeDocument/2006/relationships/tags" Target="../tags/tag2006.xml"/><Relationship Id="rId21" Type="http://schemas.openxmlformats.org/officeDocument/2006/relationships/image" Target="../media/image212.png"/><Relationship Id="rId7" Type="http://schemas.openxmlformats.org/officeDocument/2006/relationships/tags" Target="../tags/tag2010.xml"/><Relationship Id="rId12" Type="http://schemas.openxmlformats.org/officeDocument/2006/relationships/slideLayout" Target="../slideLayouts/slideLayout2.xml"/><Relationship Id="rId17" Type="http://schemas.openxmlformats.org/officeDocument/2006/relationships/hyperlink" Target="https://web.williams.edu/Mathematics/sjmiller/public_html/341Fa09/handouts/MetropolisUlam_TheMonteCarloMethod.pdf" TargetMode="External"/><Relationship Id="rId2" Type="http://schemas.openxmlformats.org/officeDocument/2006/relationships/tags" Target="../tags/tag2005.xml"/><Relationship Id="rId16" Type="http://schemas.openxmlformats.org/officeDocument/2006/relationships/hyperlink" Target="https://www.cs.cmu.edu/~mmv/planning/readings/98aips-PDDL.pdf" TargetMode="External"/><Relationship Id="rId20" Type="http://schemas.openxmlformats.org/officeDocument/2006/relationships/image" Target="../media/image211.jpeg"/><Relationship Id="rId1" Type="http://schemas.openxmlformats.org/officeDocument/2006/relationships/tags" Target="../tags/tag2004.xml"/><Relationship Id="rId6" Type="http://schemas.openxmlformats.org/officeDocument/2006/relationships/tags" Target="../tags/tag2009.xml"/><Relationship Id="rId11" Type="http://schemas.openxmlformats.org/officeDocument/2006/relationships/tags" Target="../tags/tag2014.xml"/><Relationship Id="rId5" Type="http://schemas.openxmlformats.org/officeDocument/2006/relationships/tags" Target="../tags/tag2008.xml"/><Relationship Id="rId15" Type="http://schemas.openxmlformats.org/officeDocument/2006/relationships/hyperlink" Target="https://www.sciencedirect.com/science/article/abs/pii/0004370271900105" TargetMode="External"/><Relationship Id="rId10" Type="http://schemas.openxmlformats.org/officeDocument/2006/relationships/tags" Target="../tags/tag2013.xml"/><Relationship Id="rId19" Type="http://schemas.openxmlformats.org/officeDocument/2006/relationships/image" Target="../media/image210.jpeg"/><Relationship Id="rId4" Type="http://schemas.openxmlformats.org/officeDocument/2006/relationships/tags" Target="../tags/tag2007.xml"/><Relationship Id="rId9" Type="http://schemas.openxmlformats.org/officeDocument/2006/relationships/tags" Target="../tags/tag2012.xml"/><Relationship Id="rId14" Type="http://schemas.openxmlformats.org/officeDocument/2006/relationships/image" Target="../media/image1.emf"/><Relationship Id="rId22" Type="http://schemas.openxmlformats.org/officeDocument/2006/relationships/image" Target="../media/image213.jpe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32.xml"/><Relationship Id="rId7" Type="http://schemas.openxmlformats.org/officeDocument/2006/relationships/image" Target="../media/image1.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oleObject" Target="../embeddings/oleObject17.bin"/><Relationship Id="rId11" Type="http://schemas.openxmlformats.org/officeDocument/2006/relationships/hyperlink" Target="https://www.anybotics.com/news/the-next-step-in-robotic-industrial-inspection/" TargetMode="External"/><Relationship Id="rId5" Type="http://schemas.openxmlformats.org/officeDocument/2006/relationships/slideLayout" Target="../slideLayouts/slideLayout2.xml"/><Relationship Id="rId10" Type="http://schemas.openxmlformats.org/officeDocument/2006/relationships/hyperlink" Target="https://bostondynamics.com/products/spot/" TargetMode="External"/><Relationship Id="rId4" Type="http://schemas.openxmlformats.org/officeDocument/2006/relationships/tags" Target="../tags/tag233.xml"/><Relationship Id="rId9" Type="http://schemas.openxmlformats.org/officeDocument/2006/relationships/hyperlink" Target="https://www.unitree.com/cn/" TargetMode="External"/></Relationships>
</file>

<file path=ppt/slides/_rels/slide190.xml.rels><?xml version="1.0" encoding="UTF-8" standalone="yes"?>
<Relationships xmlns="http://schemas.openxmlformats.org/package/2006/relationships"><Relationship Id="rId13" Type="http://schemas.openxmlformats.org/officeDocument/2006/relationships/tags" Target="../tags/tag2027.xml"/><Relationship Id="rId18" Type="http://schemas.openxmlformats.org/officeDocument/2006/relationships/tags" Target="../tags/tag2032.xml"/><Relationship Id="rId26" Type="http://schemas.openxmlformats.org/officeDocument/2006/relationships/tags" Target="../tags/tag2040.xml"/><Relationship Id="rId3" Type="http://schemas.openxmlformats.org/officeDocument/2006/relationships/tags" Target="../tags/tag2017.xml"/><Relationship Id="rId21" Type="http://schemas.openxmlformats.org/officeDocument/2006/relationships/tags" Target="../tags/tag2035.xml"/><Relationship Id="rId34" Type="http://schemas.openxmlformats.org/officeDocument/2006/relationships/slide" Target="slide185.xml"/><Relationship Id="rId7" Type="http://schemas.openxmlformats.org/officeDocument/2006/relationships/tags" Target="../tags/tag2021.xml"/><Relationship Id="rId12" Type="http://schemas.openxmlformats.org/officeDocument/2006/relationships/tags" Target="../tags/tag2026.xml"/><Relationship Id="rId17" Type="http://schemas.openxmlformats.org/officeDocument/2006/relationships/tags" Target="../tags/tag2031.xml"/><Relationship Id="rId25" Type="http://schemas.openxmlformats.org/officeDocument/2006/relationships/tags" Target="../tags/tag2039.xml"/><Relationship Id="rId33" Type="http://schemas.openxmlformats.org/officeDocument/2006/relationships/slide" Target="slide187.xml"/><Relationship Id="rId2" Type="http://schemas.openxmlformats.org/officeDocument/2006/relationships/tags" Target="../tags/tag2016.xml"/><Relationship Id="rId16" Type="http://schemas.openxmlformats.org/officeDocument/2006/relationships/tags" Target="../tags/tag2030.xml"/><Relationship Id="rId20" Type="http://schemas.openxmlformats.org/officeDocument/2006/relationships/tags" Target="../tags/tag2034.xml"/><Relationship Id="rId29" Type="http://schemas.openxmlformats.org/officeDocument/2006/relationships/slide" Target="slide198.xml"/><Relationship Id="rId1" Type="http://schemas.openxmlformats.org/officeDocument/2006/relationships/tags" Target="../tags/tag2015.xml"/><Relationship Id="rId6" Type="http://schemas.openxmlformats.org/officeDocument/2006/relationships/tags" Target="../tags/tag2020.xml"/><Relationship Id="rId11" Type="http://schemas.openxmlformats.org/officeDocument/2006/relationships/tags" Target="../tags/tag2025.xml"/><Relationship Id="rId24" Type="http://schemas.openxmlformats.org/officeDocument/2006/relationships/tags" Target="../tags/tag2038.xml"/><Relationship Id="rId32" Type="http://schemas.openxmlformats.org/officeDocument/2006/relationships/slide" Target="slide190.xml"/><Relationship Id="rId5" Type="http://schemas.openxmlformats.org/officeDocument/2006/relationships/tags" Target="../tags/tag2019.xml"/><Relationship Id="rId15" Type="http://schemas.openxmlformats.org/officeDocument/2006/relationships/tags" Target="../tags/tag2029.xml"/><Relationship Id="rId23" Type="http://schemas.openxmlformats.org/officeDocument/2006/relationships/tags" Target="../tags/tag2037.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24.xml"/><Relationship Id="rId19" Type="http://schemas.openxmlformats.org/officeDocument/2006/relationships/tags" Target="../tags/tag2033.xml"/><Relationship Id="rId31" Type="http://schemas.openxmlformats.org/officeDocument/2006/relationships/slide" Target="slide194.xml"/><Relationship Id="rId4" Type="http://schemas.openxmlformats.org/officeDocument/2006/relationships/tags" Target="../tags/tag2018.xml"/><Relationship Id="rId9" Type="http://schemas.openxmlformats.org/officeDocument/2006/relationships/tags" Target="../tags/tag2023.xml"/><Relationship Id="rId14" Type="http://schemas.openxmlformats.org/officeDocument/2006/relationships/tags" Target="../tags/tag2028.xml"/><Relationship Id="rId22" Type="http://schemas.openxmlformats.org/officeDocument/2006/relationships/tags" Target="../tags/tag2036.xml"/><Relationship Id="rId27" Type="http://schemas.openxmlformats.org/officeDocument/2006/relationships/tags" Target="../tags/tag2041.xml"/><Relationship Id="rId30" Type="http://schemas.openxmlformats.org/officeDocument/2006/relationships/slide" Target="slide196.xml"/><Relationship Id="rId35" Type="http://schemas.openxmlformats.org/officeDocument/2006/relationships/slide" Target="slide179.xml"/><Relationship Id="rId8" Type="http://schemas.openxmlformats.org/officeDocument/2006/relationships/tags" Target="../tags/tag2022.xml"/></Relationships>
</file>

<file path=ppt/slides/_rels/slide191.xml.rels><?xml version="1.0" encoding="UTF-8" standalone="yes"?>
<Relationships xmlns="http://schemas.openxmlformats.org/package/2006/relationships"><Relationship Id="rId8" Type="http://schemas.openxmlformats.org/officeDocument/2006/relationships/tags" Target="../tags/tag2049.xml"/><Relationship Id="rId13" Type="http://schemas.openxmlformats.org/officeDocument/2006/relationships/hyperlink" Target="https://arxiv.org/pdf/2010.03768" TargetMode="External"/><Relationship Id="rId3" Type="http://schemas.openxmlformats.org/officeDocument/2006/relationships/tags" Target="../tags/tag2044.xml"/><Relationship Id="rId7" Type="http://schemas.openxmlformats.org/officeDocument/2006/relationships/tags" Target="../tags/tag2048.xml"/><Relationship Id="rId12" Type="http://schemas.openxmlformats.org/officeDocument/2006/relationships/hyperlink" Target="https://arxiv.org/pdf/1912.01734" TargetMode="External"/><Relationship Id="rId17" Type="http://schemas.openxmlformats.org/officeDocument/2006/relationships/image" Target="../media/image216.png"/><Relationship Id="rId2" Type="http://schemas.openxmlformats.org/officeDocument/2006/relationships/tags" Target="../tags/tag2043.xml"/><Relationship Id="rId16" Type="http://schemas.openxmlformats.org/officeDocument/2006/relationships/image" Target="../media/image215.png"/><Relationship Id="rId1" Type="http://schemas.openxmlformats.org/officeDocument/2006/relationships/tags" Target="../tags/tag2042.xml"/><Relationship Id="rId6" Type="http://schemas.openxmlformats.org/officeDocument/2006/relationships/tags" Target="../tags/tag2047.xml"/><Relationship Id="rId11" Type="http://schemas.openxmlformats.org/officeDocument/2006/relationships/image" Target="../media/image1.emf"/><Relationship Id="rId5" Type="http://schemas.openxmlformats.org/officeDocument/2006/relationships/tags" Target="../tags/tag2046.xml"/><Relationship Id="rId15" Type="http://schemas.openxmlformats.org/officeDocument/2006/relationships/image" Target="../media/image214.png"/><Relationship Id="rId10" Type="http://schemas.openxmlformats.org/officeDocument/2006/relationships/oleObject" Target="../embeddings/oleObject145.bin"/><Relationship Id="rId4" Type="http://schemas.openxmlformats.org/officeDocument/2006/relationships/tags" Target="../tags/tag2045.xml"/><Relationship Id="rId9" Type="http://schemas.openxmlformats.org/officeDocument/2006/relationships/slideLayout" Target="../slideLayouts/slideLayout2.xml"/><Relationship Id="rId14" Type="http://schemas.openxmlformats.org/officeDocument/2006/relationships/hyperlink" Target="https://arxiv.org/pdf/2110.07342" TargetMode="Externa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tags" Target="../tags/tag2050.xml"/><Relationship Id="rId4" Type="http://schemas.openxmlformats.org/officeDocument/2006/relationships/image" Target="../media/image1.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tags" Target="../tags/tag2051.xml"/><Relationship Id="rId4" Type="http://schemas.openxmlformats.org/officeDocument/2006/relationships/image" Target="../media/image1.emf"/></Relationships>
</file>

<file path=ppt/slides/_rels/slide194.xml.rels><?xml version="1.0" encoding="UTF-8" standalone="yes"?>
<Relationships xmlns="http://schemas.openxmlformats.org/package/2006/relationships"><Relationship Id="rId13" Type="http://schemas.openxmlformats.org/officeDocument/2006/relationships/tags" Target="../tags/tag2064.xml"/><Relationship Id="rId18" Type="http://schemas.openxmlformats.org/officeDocument/2006/relationships/tags" Target="../tags/tag2069.xml"/><Relationship Id="rId26" Type="http://schemas.openxmlformats.org/officeDocument/2006/relationships/tags" Target="../tags/tag2077.xml"/><Relationship Id="rId3" Type="http://schemas.openxmlformats.org/officeDocument/2006/relationships/tags" Target="../tags/tag2054.xml"/><Relationship Id="rId21" Type="http://schemas.openxmlformats.org/officeDocument/2006/relationships/tags" Target="../tags/tag2072.xml"/><Relationship Id="rId34" Type="http://schemas.openxmlformats.org/officeDocument/2006/relationships/slide" Target="slide185.xml"/><Relationship Id="rId7" Type="http://schemas.openxmlformats.org/officeDocument/2006/relationships/tags" Target="../tags/tag2058.xml"/><Relationship Id="rId12" Type="http://schemas.openxmlformats.org/officeDocument/2006/relationships/tags" Target="../tags/tag2063.xml"/><Relationship Id="rId17" Type="http://schemas.openxmlformats.org/officeDocument/2006/relationships/tags" Target="../tags/tag2068.xml"/><Relationship Id="rId25" Type="http://schemas.openxmlformats.org/officeDocument/2006/relationships/tags" Target="../tags/tag2076.xml"/><Relationship Id="rId33" Type="http://schemas.openxmlformats.org/officeDocument/2006/relationships/slide" Target="slide187.xml"/><Relationship Id="rId2" Type="http://schemas.openxmlformats.org/officeDocument/2006/relationships/tags" Target="../tags/tag2053.xml"/><Relationship Id="rId16" Type="http://schemas.openxmlformats.org/officeDocument/2006/relationships/tags" Target="../tags/tag2067.xml"/><Relationship Id="rId20" Type="http://schemas.openxmlformats.org/officeDocument/2006/relationships/tags" Target="../tags/tag2071.xml"/><Relationship Id="rId29" Type="http://schemas.openxmlformats.org/officeDocument/2006/relationships/slide" Target="slide198.xml"/><Relationship Id="rId1" Type="http://schemas.openxmlformats.org/officeDocument/2006/relationships/tags" Target="../tags/tag2052.xml"/><Relationship Id="rId6" Type="http://schemas.openxmlformats.org/officeDocument/2006/relationships/tags" Target="../tags/tag2057.xml"/><Relationship Id="rId11" Type="http://schemas.openxmlformats.org/officeDocument/2006/relationships/tags" Target="../tags/tag2062.xml"/><Relationship Id="rId24" Type="http://schemas.openxmlformats.org/officeDocument/2006/relationships/tags" Target="../tags/tag2075.xml"/><Relationship Id="rId32" Type="http://schemas.openxmlformats.org/officeDocument/2006/relationships/slide" Target="slide190.xml"/><Relationship Id="rId5" Type="http://schemas.openxmlformats.org/officeDocument/2006/relationships/tags" Target="../tags/tag2056.xml"/><Relationship Id="rId15" Type="http://schemas.openxmlformats.org/officeDocument/2006/relationships/tags" Target="../tags/tag2066.xml"/><Relationship Id="rId23" Type="http://schemas.openxmlformats.org/officeDocument/2006/relationships/tags" Target="../tags/tag2074.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61.xml"/><Relationship Id="rId19" Type="http://schemas.openxmlformats.org/officeDocument/2006/relationships/tags" Target="../tags/tag2070.xml"/><Relationship Id="rId31" Type="http://schemas.openxmlformats.org/officeDocument/2006/relationships/slide" Target="slide194.xml"/><Relationship Id="rId4" Type="http://schemas.openxmlformats.org/officeDocument/2006/relationships/tags" Target="../tags/tag2055.xml"/><Relationship Id="rId9" Type="http://schemas.openxmlformats.org/officeDocument/2006/relationships/tags" Target="../tags/tag2060.xml"/><Relationship Id="rId14" Type="http://schemas.openxmlformats.org/officeDocument/2006/relationships/tags" Target="../tags/tag2065.xml"/><Relationship Id="rId22" Type="http://schemas.openxmlformats.org/officeDocument/2006/relationships/tags" Target="../tags/tag2073.xml"/><Relationship Id="rId27" Type="http://schemas.openxmlformats.org/officeDocument/2006/relationships/tags" Target="../tags/tag2078.xml"/><Relationship Id="rId30" Type="http://schemas.openxmlformats.org/officeDocument/2006/relationships/slide" Target="slide196.xml"/><Relationship Id="rId35" Type="http://schemas.openxmlformats.org/officeDocument/2006/relationships/slide" Target="slide179.xml"/><Relationship Id="rId8" Type="http://schemas.openxmlformats.org/officeDocument/2006/relationships/tags" Target="../tags/tag2059.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tags" Target="../tags/tag2079.xml"/><Relationship Id="rId4" Type="http://schemas.openxmlformats.org/officeDocument/2006/relationships/image" Target="../media/image1.emf"/></Relationships>
</file>

<file path=ppt/slides/_rels/slide196.xml.rels><?xml version="1.0" encoding="UTF-8" standalone="yes"?>
<Relationships xmlns="http://schemas.openxmlformats.org/package/2006/relationships"><Relationship Id="rId13" Type="http://schemas.openxmlformats.org/officeDocument/2006/relationships/tags" Target="../tags/tag2092.xml"/><Relationship Id="rId18" Type="http://schemas.openxmlformats.org/officeDocument/2006/relationships/tags" Target="../tags/tag2097.xml"/><Relationship Id="rId26" Type="http://schemas.openxmlformats.org/officeDocument/2006/relationships/tags" Target="../tags/tag2105.xml"/><Relationship Id="rId3" Type="http://schemas.openxmlformats.org/officeDocument/2006/relationships/tags" Target="../tags/tag2082.xml"/><Relationship Id="rId21" Type="http://schemas.openxmlformats.org/officeDocument/2006/relationships/tags" Target="../tags/tag2100.xml"/><Relationship Id="rId34" Type="http://schemas.openxmlformats.org/officeDocument/2006/relationships/slide" Target="slide185.xml"/><Relationship Id="rId7" Type="http://schemas.openxmlformats.org/officeDocument/2006/relationships/tags" Target="../tags/tag2086.xml"/><Relationship Id="rId12" Type="http://schemas.openxmlformats.org/officeDocument/2006/relationships/tags" Target="../tags/tag2091.xml"/><Relationship Id="rId17" Type="http://schemas.openxmlformats.org/officeDocument/2006/relationships/tags" Target="../tags/tag2096.xml"/><Relationship Id="rId25" Type="http://schemas.openxmlformats.org/officeDocument/2006/relationships/tags" Target="../tags/tag2104.xml"/><Relationship Id="rId33" Type="http://schemas.openxmlformats.org/officeDocument/2006/relationships/slide" Target="slide187.xml"/><Relationship Id="rId2" Type="http://schemas.openxmlformats.org/officeDocument/2006/relationships/tags" Target="../tags/tag2081.xml"/><Relationship Id="rId16" Type="http://schemas.openxmlformats.org/officeDocument/2006/relationships/tags" Target="../tags/tag2095.xml"/><Relationship Id="rId20" Type="http://schemas.openxmlformats.org/officeDocument/2006/relationships/tags" Target="../tags/tag2099.xml"/><Relationship Id="rId29" Type="http://schemas.openxmlformats.org/officeDocument/2006/relationships/slide" Target="slide198.xml"/><Relationship Id="rId1" Type="http://schemas.openxmlformats.org/officeDocument/2006/relationships/tags" Target="../tags/tag2080.xml"/><Relationship Id="rId6" Type="http://schemas.openxmlformats.org/officeDocument/2006/relationships/tags" Target="../tags/tag2085.xml"/><Relationship Id="rId11" Type="http://schemas.openxmlformats.org/officeDocument/2006/relationships/tags" Target="../tags/tag2090.xml"/><Relationship Id="rId24" Type="http://schemas.openxmlformats.org/officeDocument/2006/relationships/tags" Target="../tags/tag2103.xml"/><Relationship Id="rId32" Type="http://schemas.openxmlformats.org/officeDocument/2006/relationships/slide" Target="slide190.xml"/><Relationship Id="rId5" Type="http://schemas.openxmlformats.org/officeDocument/2006/relationships/tags" Target="../tags/tag2084.xml"/><Relationship Id="rId15" Type="http://schemas.openxmlformats.org/officeDocument/2006/relationships/tags" Target="../tags/tag2094.xml"/><Relationship Id="rId23" Type="http://schemas.openxmlformats.org/officeDocument/2006/relationships/tags" Target="../tags/tag2102.xml"/><Relationship Id="rId28" Type="http://schemas.openxmlformats.org/officeDocument/2006/relationships/slideLayout" Target="../slideLayouts/slideLayout6.xml"/><Relationship Id="rId36" Type="http://schemas.openxmlformats.org/officeDocument/2006/relationships/slide" Target="slide175.xml"/><Relationship Id="rId10" Type="http://schemas.openxmlformats.org/officeDocument/2006/relationships/tags" Target="../tags/tag2089.xml"/><Relationship Id="rId19" Type="http://schemas.openxmlformats.org/officeDocument/2006/relationships/tags" Target="../tags/tag2098.xml"/><Relationship Id="rId31" Type="http://schemas.openxmlformats.org/officeDocument/2006/relationships/slide" Target="slide194.xml"/><Relationship Id="rId4" Type="http://schemas.openxmlformats.org/officeDocument/2006/relationships/tags" Target="../tags/tag2083.xml"/><Relationship Id="rId9" Type="http://schemas.openxmlformats.org/officeDocument/2006/relationships/tags" Target="../tags/tag2088.xml"/><Relationship Id="rId14" Type="http://schemas.openxmlformats.org/officeDocument/2006/relationships/tags" Target="../tags/tag2093.xml"/><Relationship Id="rId22" Type="http://schemas.openxmlformats.org/officeDocument/2006/relationships/tags" Target="../tags/tag2101.xml"/><Relationship Id="rId27" Type="http://schemas.openxmlformats.org/officeDocument/2006/relationships/tags" Target="../tags/tag2106.xml"/><Relationship Id="rId30" Type="http://schemas.openxmlformats.org/officeDocument/2006/relationships/slide" Target="slide196.xml"/><Relationship Id="rId35" Type="http://schemas.openxmlformats.org/officeDocument/2006/relationships/slide" Target="slide179.xml"/><Relationship Id="rId8" Type="http://schemas.openxmlformats.org/officeDocument/2006/relationships/tags" Target="../tags/tag2087.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tags" Target="../tags/tag2107.xml"/><Relationship Id="rId4" Type="http://schemas.openxmlformats.org/officeDocument/2006/relationships/image" Target="../media/image1.emf"/></Relationships>
</file>

<file path=ppt/slides/_rels/slide198.xml.rels><?xml version="1.0" encoding="UTF-8" standalone="yes"?>
<Relationships xmlns="http://schemas.openxmlformats.org/package/2006/relationships"><Relationship Id="rId8" Type="http://schemas.openxmlformats.org/officeDocument/2006/relationships/tags" Target="../tags/tag2115.xml"/><Relationship Id="rId13" Type="http://schemas.openxmlformats.org/officeDocument/2006/relationships/tags" Target="../tags/tag2120.xml"/><Relationship Id="rId18" Type="http://schemas.openxmlformats.org/officeDocument/2006/relationships/tags" Target="../tags/tag2125.xml"/><Relationship Id="rId26" Type="http://schemas.openxmlformats.org/officeDocument/2006/relationships/slide" Target="slide204.xml"/><Relationship Id="rId3" Type="http://schemas.openxmlformats.org/officeDocument/2006/relationships/tags" Target="../tags/tag2110.xml"/><Relationship Id="rId21" Type="http://schemas.openxmlformats.org/officeDocument/2006/relationships/tags" Target="../tags/tag2128.xml"/><Relationship Id="rId7" Type="http://schemas.openxmlformats.org/officeDocument/2006/relationships/tags" Target="../tags/tag2114.xml"/><Relationship Id="rId12" Type="http://schemas.openxmlformats.org/officeDocument/2006/relationships/tags" Target="../tags/tag2119.xml"/><Relationship Id="rId17" Type="http://schemas.openxmlformats.org/officeDocument/2006/relationships/tags" Target="../tags/tag2124.xml"/><Relationship Id="rId25" Type="http://schemas.openxmlformats.org/officeDocument/2006/relationships/slideLayout" Target="../slideLayouts/slideLayout6.xml"/><Relationship Id="rId2" Type="http://schemas.openxmlformats.org/officeDocument/2006/relationships/tags" Target="../tags/tag2109.xml"/><Relationship Id="rId16" Type="http://schemas.openxmlformats.org/officeDocument/2006/relationships/tags" Target="../tags/tag2123.xml"/><Relationship Id="rId20" Type="http://schemas.openxmlformats.org/officeDocument/2006/relationships/tags" Target="../tags/tag2127.xml"/><Relationship Id="rId29" Type="http://schemas.openxmlformats.org/officeDocument/2006/relationships/slide" Target="slide198.xml"/><Relationship Id="rId1" Type="http://schemas.openxmlformats.org/officeDocument/2006/relationships/tags" Target="../tags/tag2108.xml"/><Relationship Id="rId6" Type="http://schemas.openxmlformats.org/officeDocument/2006/relationships/tags" Target="../tags/tag2113.xml"/><Relationship Id="rId11" Type="http://schemas.openxmlformats.org/officeDocument/2006/relationships/tags" Target="../tags/tag2118.xml"/><Relationship Id="rId24" Type="http://schemas.openxmlformats.org/officeDocument/2006/relationships/tags" Target="../tags/tag2131.xml"/><Relationship Id="rId32" Type="http://schemas.openxmlformats.org/officeDocument/2006/relationships/slide" Target="slide175.xml"/><Relationship Id="rId5" Type="http://schemas.openxmlformats.org/officeDocument/2006/relationships/tags" Target="../tags/tag2112.xml"/><Relationship Id="rId15" Type="http://schemas.openxmlformats.org/officeDocument/2006/relationships/tags" Target="../tags/tag2122.xml"/><Relationship Id="rId23" Type="http://schemas.openxmlformats.org/officeDocument/2006/relationships/tags" Target="../tags/tag2130.xml"/><Relationship Id="rId28" Type="http://schemas.openxmlformats.org/officeDocument/2006/relationships/slide" Target="slide200.xml"/><Relationship Id="rId10" Type="http://schemas.openxmlformats.org/officeDocument/2006/relationships/tags" Target="../tags/tag2117.xml"/><Relationship Id="rId19" Type="http://schemas.openxmlformats.org/officeDocument/2006/relationships/tags" Target="../tags/tag2126.xml"/><Relationship Id="rId31" Type="http://schemas.openxmlformats.org/officeDocument/2006/relationships/slide" Target="slide179.xml"/><Relationship Id="rId4" Type="http://schemas.openxmlformats.org/officeDocument/2006/relationships/tags" Target="../tags/tag2111.xml"/><Relationship Id="rId9" Type="http://schemas.openxmlformats.org/officeDocument/2006/relationships/tags" Target="../tags/tag2116.xml"/><Relationship Id="rId14" Type="http://schemas.openxmlformats.org/officeDocument/2006/relationships/tags" Target="../tags/tag2121.xml"/><Relationship Id="rId22" Type="http://schemas.openxmlformats.org/officeDocument/2006/relationships/tags" Target="../tags/tag2129.xml"/><Relationship Id="rId27" Type="http://schemas.openxmlformats.org/officeDocument/2006/relationships/slide" Target="slide202.xml"/><Relationship Id="rId30" Type="http://schemas.openxmlformats.org/officeDocument/2006/relationships/slide" Target="slide185.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tags" Target="../tags/tag2132.xml"/><Relationship Id="rId5" Type="http://schemas.openxmlformats.org/officeDocument/2006/relationships/image" Target="../media/image217.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21" Type="http://schemas.openxmlformats.org/officeDocument/2006/relationships/tags" Target="../tags/tag23.xml"/><Relationship Id="rId34" Type="http://schemas.openxmlformats.org/officeDocument/2006/relationships/slide" Target="slide24.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slide" Target="slide45.xml"/><Relationship Id="rId38" Type="http://schemas.openxmlformats.org/officeDocument/2006/relationships/image" Target="../media/image1.emf"/><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 Target="slide253.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 Target="slide125.xml"/><Relationship Id="rId37" Type="http://schemas.openxmlformats.org/officeDocument/2006/relationships/oleObject" Target="../embeddings/oleObject2.bin"/><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 Target="slide17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slide" Target="slide206.xml"/><Relationship Id="rId35" Type="http://schemas.openxmlformats.org/officeDocument/2006/relationships/slide" Target="slide8.xml"/><Relationship Id="rId8" Type="http://schemas.openxmlformats.org/officeDocument/2006/relationships/tags" Target="../tags/tag10.xml"/><Relationship Id="rId3" Type="http://schemas.openxmlformats.org/officeDocument/2006/relationships/tags" Target="../tags/tag5.xml"/></Relationships>
</file>

<file path=ppt/slides/_rels/slide20.xml.rels><?xml version="1.0" encoding="UTF-8" standalone="yes"?>
<Relationships xmlns="http://schemas.openxmlformats.org/package/2006/relationships"><Relationship Id="rId13" Type="http://schemas.openxmlformats.org/officeDocument/2006/relationships/tags" Target="../tags/tag246.xml"/><Relationship Id="rId18" Type="http://schemas.openxmlformats.org/officeDocument/2006/relationships/tags" Target="../tags/tag251.xml"/><Relationship Id="rId26" Type="http://schemas.openxmlformats.org/officeDocument/2006/relationships/slideLayout" Target="../slideLayouts/slideLayout6.xml"/><Relationship Id="rId3" Type="http://schemas.openxmlformats.org/officeDocument/2006/relationships/tags" Target="../tags/tag236.xml"/><Relationship Id="rId21" Type="http://schemas.openxmlformats.org/officeDocument/2006/relationships/tags" Target="../tags/tag254.xml"/><Relationship Id="rId34" Type="http://schemas.openxmlformats.org/officeDocument/2006/relationships/oleObject" Target="../embeddings/oleObject18.bin"/><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tags" Target="../tags/tag250.xml"/><Relationship Id="rId25" Type="http://schemas.openxmlformats.org/officeDocument/2006/relationships/tags" Target="../tags/tag258.xml"/><Relationship Id="rId33" Type="http://schemas.openxmlformats.org/officeDocument/2006/relationships/slide" Target="slide10.xml"/><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tags" Target="../tags/tag253.xml"/><Relationship Id="rId29" Type="http://schemas.openxmlformats.org/officeDocument/2006/relationships/slide" Target="slide18.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openxmlformats.org/officeDocument/2006/relationships/tags" Target="../tags/tag257.xml"/><Relationship Id="rId32" Type="http://schemas.openxmlformats.org/officeDocument/2006/relationships/slide" Target="slide12.xml"/><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tags" Target="../tags/tag256.xml"/><Relationship Id="rId28" Type="http://schemas.openxmlformats.org/officeDocument/2006/relationships/slide" Target="slide20.xml"/><Relationship Id="rId10" Type="http://schemas.openxmlformats.org/officeDocument/2006/relationships/tags" Target="../tags/tag243.xml"/><Relationship Id="rId19" Type="http://schemas.openxmlformats.org/officeDocument/2006/relationships/tags" Target="../tags/tag252.xml"/><Relationship Id="rId31" Type="http://schemas.openxmlformats.org/officeDocument/2006/relationships/slide" Target="slide14.xml"/><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tags" Target="../tags/tag255.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41.xml"/></Relationships>
</file>

<file path=ppt/slides/_rels/slide200.xml.rels><?xml version="1.0" encoding="UTF-8" standalone="yes"?>
<Relationships xmlns="http://schemas.openxmlformats.org/package/2006/relationships"><Relationship Id="rId8" Type="http://schemas.openxmlformats.org/officeDocument/2006/relationships/tags" Target="../tags/tag2140.xml"/><Relationship Id="rId13" Type="http://schemas.openxmlformats.org/officeDocument/2006/relationships/tags" Target="../tags/tag2145.xml"/><Relationship Id="rId18" Type="http://schemas.openxmlformats.org/officeDocument/2006/relationships/tags" Target="../tags/tag2150.xml"/><Relationship Id="rId26" Type="http://schemas.openxmlformats.org/officeDocument/2006/relationships/slide" Target="slide204.xml"/><Relationship Id="rId3" Type="http://schemas.openxmlformats.org/officeDocument/2006/relationships/tags" Target="../tags/tag2135.xml"/><Relationship Id="rId21" Type="http://schemas.openxmlformats.org/officeDocument/2006/relationships/tags" Target="../tags/tag2153.xml"/><Relationship Id="rId7" Type="http://schemas.openxmlformats.org/officeDocument/2006/relationships/tags" Target="../tags/tag2139.xml"/><Relationship Id="rId12" Type="http://schemas.openxmlformats.org/officeDocument/2006/relationships/tags" Target="../tags/tag2144.xml"/><Relationship Id="rId17" Type="http://schemas.openxmlformats.org/officeDocument/2006/relationships/tags" Target="../tags/tag2149.xml"/><Relationship Id="rId25" Type="http://schemas.openxmlformats.org/officeDocument/2006/relationships/slideLayout" Target="../slideLayouts/slideLayout6.xml"/><Relationship Id="rId2" Type="http://schemas.openxmlformats.org/officeDocument/2006/relationships/tags" Target="../tags/tag2134.xml"/><Relationship Id="rId16" Type="http://schemas.openxmlformats.org/officeDocument/2006/relationships/tags" Target="../tags/tag2148.xml"/><Relationship Id="rId20" Type="http://schemas.openxmlformats.org/officeDocument/2006/relationships/tags" Target="../tags/tag2152.xml"/><Relationship Id="rId29" Type="http://schemas.openxmlformats.org/officeDocument/2006/relationships/slide" Target="slide198.xml"/><Relationship Id="rId1" Type="http://schemas.openxmlformats.org/officeDocument/2006/relationships/tags" Target="../tags/tag2133.xml"/><Relationship Id="rId6" Type="http://schemas.openxmlformats.org/officeDocument/2006/relationships/tags" Target="../tags/tag2138.xml"/><Relationship Id="rId11" Type="http://schemas.openxmlformats.org/officeDocument/2006/relationships/tags" Target="../tags/tag2143.xml"/><Relationship Id="rId24" Type="http://schemas.openxmlformats.org/officeDocument/2006/relationships/tags" Target="../tags/tag2156.xml"/><Relationship Id="rId32" Type="http://schemas.openxmlformats.org/officeDocument/2006/relationships/slide" Target="slide175.xml"/><Relationship Id="rId5" Type="http://schemas.openxmlformats.org/officeDocument/2006/relationships/tags" Target="../tags/tag2137.xml"/><Relationship Id="rId15" Type="http://schemas.openxmlformats.org/officeDocument/2006/relationships/tags" Target="../tags/tag2147.xml"/><Relationship Id="rId23" Type="http://schemas.openxmlformats.org/officeDocument/2006/relationships/tags" Target="../tags/tag2155.xml"/><Relationship Id="rId28" Type="http://schemas.openxmlformats.org/officeDocument/2006/relationships/slide" Target="slide200.xml"/><Relationship Id="rId10" Type="http://schemas.openxmlformats.org/officeDocument/2006/relationships/tags" Target="../tags/tag2142.xml"/><Relationship Id="rId19" Type="http://schemas.openxmlformats.org/officeDocument/2006/relationships/tags" Target="../tags/tag2151.xml"/><Relationship Id="rId31" Type="http://schemas.openxmlformats.org/officeDocument/2006/relationships/slide" Target="slide179.xml"/><Relationship Id="rId4" Type="http://schemas.openxmlformats.org/officeDocument/2006/relationships/tags" Target="../tags/tag2136.xml"/><Relationship Id="rId9" Type="http://schemas.openxmlformats.org/officeDocument/2006/relationships/tags" Target="../tags/tag2141.xml"/><Relationship Id="rId14" Type="http://schemas.openxmlformats.org/officeDocument/2006/relationships/tags" Target="../tags/tag2146.xml"/><Relationship Id="rId22" Type="http://schemas.openxmlformats.org/officeDocument/2006/relationships/tags" Target="../tags/tag2154.xml"/><Relationship Id="rId27" Type="http://schemas.openxmlformats.org/officeDocument/2006/relationships/slide" Target="slide202.xml"/><Relationship Id="rId30" Type="http://schemas.openxmlformats.org/officeDocument/2006/relationships/slide" Target="slide185.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tags" Target="../tags/tag2157.xml"/><Relationship Id="rId4" Type="http://schemas.openxmlformats.org/officeDocument/2006/relationships/image" Target="../media/image1.emf"/></Relationships>
</file>

<file path=ppt/slides/_rels/slide202.xml.rels><?xml version="1.0" encoding="UTF-8" standalone="yes"?>
<Relationships xmlns="http://schemas.openxmlformats.org/package/2006/relationships"><Relationship Id="rId8" Type="http://schemas.openxmlformats.org/officeDocument/2006/relationships/tags" Target="../tags/tag2165.xml"/><Relationship Id="rId13" Type="http://schemas.openxmlformats.org/officeDocument/2006/relationships/tags" Target="../tags/tag2170.xml"/><Relationship Id="rId18" Type="http://schemas.openxmlformats.org/officeDocument/2006/relationships/tags" Target="../tags/tag2175.xml"/><Relationship Id="rId26" Type="http://schemas.openxmlformats.org/officeDocument/2006/relationships/slide" Target="slide204.xml"/><Relationship Id="rId3" Type="http://schemas.openxmlformats.org/officeDocument/2006/relationships/tags" Target="../tags/tag2160.xml"/><Relationship Id="rId21" Type="http://schemas.openxmlformats.org/officeDocument/2006/relationships/tags" Target="../tags/tag2178.xml"/><Relationship Id="rId7" Type="http://schemas.openxmlformats.org/officeDocument/2006/relationships/tags" Target="../tags/tag2164.xml"/><Relationship Id="rId12" Type="http://schemas.openxmlformats.org/officeDocument/2006/relationships/tags" Target="../tags/tag2169.xml"/><Relationship Id="rId17" Type="http://schemas.openxmlformats.org/officeDocument/2006/relationships/tags" Target="../tags/tag2174.xml"/><Relationship Id="rId25" Type="http://schemas.openxmlformats.org/officeDocument/2006/relationships/slideLayout" Target="../slideLayouts/slideLayout6.xml"/><Relationship Id="rId2" Type="http://schemas.openxmlformats.org/officeDocument/2006/relationships/tags" Target="../tags/tag2159.xml"/><Relationship Id="rId16" Type="http://schemas.openxmlformats.org/officeDocument/2006/relationships/tags" Target="../tags/tag2173.xml"/><Relationship Id="rId20" Type="http://schemas.openxmlformats.org/officeDocument/2006/relationships/tags" Target="../tags/tag2177.xml"/><Relationship Id="rId29" Type="http://schemas.openxmlformats.org/officeDocument/2006/relationships/slide" Target="slide198.xml"/><Relationship Id="rId1" Type="http://schemas.openxmlformats.org/officeDocument/2006/relationships/tags" Target="../tags/tag2158.xml"/><Relationship Id="rId6" Type="http://schemas.openxmlformats.org/officeDocument/2006/relationships/tags" Target="../tags/tag2163.xml"/><Relationship Id="rId11" Type="http://schemas.openxmlformats.org/officeDocument/2006/relationships/tags" Target="../tags/tag2168.xml"/><Relationship Id="rId24" Type="http://schemas.openxmlformats.org/officeDocument/2006/relationships/tags" Target="../tags/tag2181.xml"/><Relationship Id="rId32" Type="http://schemas.openxmlformats.org/officeDocument/2006/relationships/slide" Target="slide175.xml"/><Relationship Id="rId5" Type="http://schemas.openxmlformats.org/officeDocument/2006/relationships/tags" Target="../tags/tag2162.xml"/><Relationship Id="rId15" Type="http://schemas.openxmlformats.org/officeDocument/2006/relationships/tags" Target="../tags/tag2172.xml"/><Relationship Id="rId23" Type="http://schemas.openxmlformats.org/officeDocument/2006/relationships/tags" Target="../tags/tag2180.xml"/><Relationship Id="rId28" Type="http://schemas.openxmlformats.org/officeDocument/2006/relationships/slide" Target="slide200.xml"/><Relationship Id="rId10" Type="http://schemas.openxmlformats.org/officeDocument/2006/relationships/tags" Target="../tags/tag2167.xml"/><Relationship Id="rId19" Type="http://schemas.openxmlformats.org/officeDocument/2006/relationships/tags" Target="../tags/tag2176.xml"/><Relationship Id="rId31" Type="http://schemas.openxmlformats.org/officeDocument/2006/relationships/slide" Target="slide179.xml"/><Relationship Id="rId4" Type="http://schemas.openxmlformats.org/officeDocument/2006/relationships/tags" Target="../tags/tag2161.xml"/><Relationship Id="rId9" Type="http://schemas.openxmlformats.org/officeDocument/2006/relationships/tags" Target="../tags/tag2166.xml"/><Relationship Id="rId14" Type="http://schemas.openxmlformats.org/officeDocument/2006/relationships/tags" Target="../tags/tag2171.xml"/><Relationship Id="rId22" Type="http://schemas.openxmlformats.org/officeDocument/2006/relationships/tags" Target="../tags/tag2179.xml"/><Relationship Id="rId27" Type="http://schemas.openxmlformats.org/officeDocument/2006/relationships/slide" Target="slide202.xml"/><Relationship Id="rId30" Type="http://schemas.openxmlformats.org/officeDocument/2006/relationships/slide" Target="slide185.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tags" Target="../tags/tag2182.xml"/><Relationship Id="rId4" Type="http://schemas.openxmlformats.org/officeDocument/2006/relationships/image" Target="../media/image1.emf"/></Relationships>
</file>

<file path=ppt/slides/_rels/slide204.xml.rels><?xml version="1.0" encoding="UTF-8" standalone="yes"?>
<Relationships xmlns="http://schemas.openxmlformats.org/package/2006/relationships"><Relationship Id="rId8" Type="http://schemas.openxmlformats.org/officeDocument/2006/relationships/tags" Target="../tags/tag2190.xml"/><Relationship Id="rId13" Type="http://schemas.openxmlformats.org/officeDocument/2006/relationships/tags" Target="../tags/tag2195.xml"/><Relationship Id="rId18" Type="http://schemas.openxmlformats.org/officeDocument/2006/relationships/tags" Target="../tags/tag2200.xml"/><Relationship Id="rId26" Type="http://schemas.openxmlformats.org/officeDocument/2006/relationships/slide" Target="slide204.xml"/><Relationship Id="rId3" Type="http://schemas.openxmlformats.org/officeDocument/2006/relationships/tags" Target="../tags/tag2185.xml"/><Relationship Id="rId21" Type="http://schemas.openxmlformats.org/officeDocument/2006/relationships/tags" Target="../tags/tag2203.xml"/><Relationship Id="rId7" Type="http://schemas.openxmlformats.org/officeDocument/2006/relationships/tags" Target="../tags/tag2189.xml"/><Relationship Id="rId12" Type="http://schemas.openxmlformats.org/officeDocument/2006/relationships/tags" Target="../tags/tag2194.xml"/><Relationship Id="rId17" Type="http://schemas.openxmlformats.org/officeDocument/2006/relationships/tags" Target="../tags/tag2199.xml"/><Relationship Id="rId25" Type="http://schemas.openxmlformats.org/officeDocument/2006/relationships/slideLayout" Target="../slideLayouts/slideLayout6.xml"/><Relationship Id="rId2" Type="http://schemas.openxmlformats.org/officeDocument/2006/relationships/tags" Target="../tags/tag2184.xml"/><Relationship Id="rId16" Type="http://schemas.openxmlformats.org/officeDocument/2006/relationships/tags" Target="../tags/tag2198.xml"/><Relationship Id="rId20" Type="http://schemas.openxmlformats.org/officeDocument/2006/relationships/tags" Target="../tags/tag2202.xml"/><Relationship Id="rId29" Type="http://schemas.openxmlformats.org/officeDocument/2006/relationships/slide" Target="slide198.xml"/><Relationship Id="rId1" Type="http://schemas.openxmlformats.org/officeDocument/2006/relationships/tags" Target="../tags/tag2183.xml"/><Relationship Id="rId6" Type="http://schemas.openxmlformats.org/officeDocument/2006/relationships/tags" Target="../tags/tag2188.xml"/><Relationship Id="rId11" Type="http://schemas.openxmlformats.org/officeDocument/2006/relationships/tags" Target="../tags/tag2193.xml"/><Relationship Id="rId24" Type="http://schemas.openxmlformats.org/officeDocument/2006/relationships/tags" Target="../tags/tag2206.xml"/><Relationship Id="rId32" Type="http://schemas.openxmlformats.org/officeDocument/2006/relationships/slide" Target="slide175.xml"/><Relationship Id="rId5" Type="http://schemas.openxmlformats.org/officeDocument/2006/relationships/tags" Target="../tags/tag2187.xml"/><Relationship Id="rId15" Type="http://schemas.openxmlformats.org/officeDocument/2006/relationships/tags" Target="../tags/tag2197.xml"/><Relationship Id="rId23" Type="http://schemas.openxmlformats.org/officeDocument/2006/relationships/tags" Target="../tags/tag2205.xml"/><Relationship Id="rId28" Type="http://schemas.openxmlformats.org/officeDocument/2006/relationships/slide" Target="slide200.xml"/><Relationship Id="rId10" Type="http://schemas.openxmlformats.org/officeDocument/2006/relationships/tags" Target="../tags/tag2192.xml"/><Relationship Id="rId19" Type="http://schemas.openxmlformats.org/officeDocument/2006/relationships/tags" Target="../tags/tag2201.xml"/><Relationship Id="rId31" Type="http://schemas.openxmlformats.org/officeDocument/2006/relationships/slide" Target="slide179.xml"/><Relationship Id="rId4" Type="http://schemas.openxmlformats.org/officeDocument/2006/relationships/tags" Target="../tags/tag2186.xml"/><Relationship Id="rId9" Type="http://schemas.openxmlformats.org/officeDocument/2006/relationships/tags" Target="../tags/tag2191.xml"/><Relationship Id="rId14" Type="http://schemas.openxmlformats.org/officeDocument/2006/relationships/tags" Target="../tags/tag2196.xml"/><Relationship Id="rId22" Type="http://schemas.openxmlformats.org/officeDocument/2006/relationships/tags" Target="../tags/tag2204.xml"/><Relationship Id="rId27" Type="http://schemas.openxmlformats.org/officeDocument/2006/relationships/slide" Target="slide202.xml"/><Relationship Id="rId30" Type="http://schemas.openxmlformats.org/officeDocument/2006/relationships/slide" Target="slide185.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tags" Target="../tags/tag2207.xml"/><Relationship Id="rId4" Type="http://schemas.openxmlformats.org/officeDocument/2006/relationships/image" Target="../media/image1.emf"/></Relationships>
</file>

<file path=ppt/slides/_rels/slide206.xml.rels><?xml version="1.0" encoding="UTF-8" standalone="yes"?>
<Relationships xmlns="http://schemas.openxmlformats.org/package/2006/relationships"><Relationship Id="rId13" Type="http://schemas.openxmlformats.org/officeDocument/2006/relationships/tags" Target="../tags/tag2220.xml"/><Relationship Id="rId18" Type="http://schemas.openxmlformats.org/officeDocument/2006/relationships/tags" Target="../tags/tag2225.xml"/><Relationship Id="rId26" Type="http://schemas.openxmlformats.org/officeDocument/2006/relationships/tags" Target="../tags/tag2233.xml"/><Relationship Id="rId3" Type="http://schemas.openxmlformats.org/officeDocument/2006/relationships/tags" Target="../tags/tag2210.xml"/><Relationship Id="rId21" Type="http://schemas.openxmlformats.org/officeDocument/2006/relationships/tags" Target="../tags/tag2228.xml"/><Relationship Id="rId34" Type="http://schemas.openxmlformats.org/officeDocument/2006/relationships/slide" Target="slide24.xml"/><Relationship Id="rId7" Type="http://schemas.openxmlformats.org/officeDocument/2006/relationships/tags" Target="../tags/tag2214.xml"/><Relationship Id="rId12" Type="http://schemas.openxmlformats.org/officeDocument/2006/relationships/tags" Target="../tags/tag2219.xml"/><Relationship Id="rId17" Type="http://schemas.openxmlformats.org/officeDocument/2006/relationships/tags" Target="../tags/tag2224.xml"/><Relationship Id="rId25" Type="http://schemas.openxmlformats.org/officeDocument/2006/relationships/tags" Target="../tags/tag2232.xml"/><Relationship Id="rId33" Type="http://schemas.openxmlformats.org/officeDocument/2006/relationships/slide" Target="slide45.xml"/><Relationship Id="rId2" Type="http://schemas.openxmlformats.org/officeDocument/2006/relationships/tags" Target="../tags/tag2209.xml"/><Relationship Id="rId16" Type="http://schemas.openxmlformats.org/officeDocument/2006/relationships/tags" Target="../tags/tag2223.xml"/><Relationship Id="rId20" Type="http://schemas.openxmlformats.org/officeDocument/2006/relationships/tags" Target="../tags/tag2227.xml"/><Relationship Id="rId29" Type="http://schemas.openxmlformats.org/officeDocument/2006/relationships/slide" Target="slide253.xml"/><Relationship Id="rId1" Type="http://schemas.openxmlformats.org/officeDocument/2006/relationships/tags" Target="../tags/tag2208.xml"/><Relationship Id="rId6" Type="http://schemas.openxmlformats.org/officeDocument/2006/relationships/tags" Target="../tags/tag2213.xml"/><Relationship Id="rId11" Type="http://schemas.openxmlformats.org/officeDocument/2006/relationships/tags" Target="../tags/tag2218.xml"/><Relationship Id="rId24" Type="http://schemas.openxmlformats.org/officeDocument/2006/relationships/tags" Target="../tags/tag2231.xml"/><Relationship Id="rId32" Type="http://schemas.openxmlformats.org/officeDocument/2006/relationships/slide" Target="slide125.xml"/><Relationship Id="rId5" Type="http://schemas.openxmlformats.org/officeDocument/2006/relationships/tags" Target="../tags/tag2212.xml"/><Relationship Id="rId15" Type="http://schemas.openxmlformats.org/officeDocument/2006/relationships/tags" Target="../tags/tag2222.xml"/><Relationship Id="rId23" Type="http://schemas.openxmlformats.org/officeDocument/2006/relationships/tags" Target="../tags/tag2230.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2217.xml"/><Relationship Id="rId19" Type="http://schemas.openxmlformats.org/officeDocument/2006/relationships/tags" Target="../tags/tag2226.xml"/><Relationship Id="rId31" Type="http://schemas.openxmlformats.org/officeDocument/2006/relationships/slide" Target="slide173.xml"/><Relationship Id="rId4" Type="http://schemas.openxmlformats.org/officeDocument/2006/relationships/tags" Target="../tags/tag2211.xml"/><Relationship Id="rId9" Type="http://schemas.openxmlformats.org/officeDocument/2006/relationships/tags" Target="../tags/tag2216.xml"/><Relationship Id="rId14" Type="http://schemas.openxmlformats.org/officeDocument/2006/relationships/tags" Target="../tags/tag2221.xml"/><Relationship Id="rId22" Type="http://schemas.openxmlformats.org/officeDocument/2006/relationships/tags" Target="../tags/tag2229.xml"/><Relationship Id="rId27" Type="http://schemas.openxmlformats.org/officeDocument/2006/relationships/tags" Target="../tags/tag2234.xml"/><Relationship Id="rId30" Type="http://schemas.openxmlformats.org/officeDocument/2006/relationships/slide" Target="slide206.xml"/><Relationship Id="rId35" Type="http://schemas.openxmlformats.org/officeDocument/2006/relationships/slide" Target="slide8.xml"/><Relationship Id="rId8" Type="http://schemas.openxmlformats.org/officeDocument/2006/relationships/tags" Target="../tags/tag2215.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2235.xml"/><Relationship Id="rId5" Type="http://schemas.openxmlformats.org/officeDocument/2006/relationships/image" Target="../media/image218.png"/><Relationship Id="rId4" Type="http://schemas.openxmlformats.org/officeDocument/2006/relationships/image" Target="../media/image1.emf"/></Relationships>
</file>

<file path=ppt/slides/_rels/slide208.xml.rels><?xml version="1.0" encoding="UTF-8" standalone="yes"?>
<Relationships xmlns="http://schemas.openxmlformats.org/package/2006/relationships"><Relationship Id="rId8" Type="http://schemas.openxmlformats.org/officeDocument/2006/relationships/tags" Target="../tags/tag2243.xml"/><Relationship Id="rId13" Type="http://schemas.openxmlformats.org/officeDocument/2006/relationships/tags" Target="../tags/tag2248.xml"/><Relationship Id="rId18" Type="http://schemas.openxmlformats.org/officeDocument/2006/relationships/tags" Target="../tags/tag2253.xml"/><Relationship Id="rId26" Type="http://schemas.openxmlformats.org/officeDocument/2006/relationships/oleObject" Target="../embeddings/oleObject155.bin"/><Relationship Id="rId3" Type="http://schemas.openxmlformats.org/officeDocument/2006/relationships/tags" Target="../tags/tag2238.xml"/><Relationship Id="rId21" Type="http://schemas.openxmlformats.org/officeDocument/2006/relationships/slide" Target="slide250.xml"/><Relationship Id="rId7" Type="http://schemas.openxmlformats.org/officeDocument/2006/relationships/tags" Target="../tags/tag2242.xml"/><Relationship Id="rId12" Type="http://schemas.openxmlformats.org/officeDocument/2006/relationships/tags" Target="../tags/tag2247.xml"/><Relationship Id="rId17" Type="http://schemas.openxmlformats.org/officeDocument/2006/relationships/tags" Target="../tags/tag2252.xml"/><Relationship Id="rId25" Type="http://schemas.openxmlformats.org/officeDocument/2006/relationships/slide" Target="slide208.xml"/><Relationship Id="rId2" Type="http://schemas.openxmlformats.org/officeDocument/2006/relationships/tags" Target="../tags/tag2237.xml"/><Relationship Id="rId16" Type="http://schemas.openxmlformats.org/officeDocument/2006/relationships/tags" Target="../tags/tag2251.xml"/><Relationship Id="rId20" Type="http://schemas.openxmlformats.org/officeDocument/2006/relationships/slideLayout" Target="../slideLayouts/slideLayout6.xml"/><Relationship Id="rId1" Type="http://schemas.openxmlformats.org/officeDocument/2006/relationships/tags" Target="../tags/tag2236.xml"/><Relationship Id="rId6" Type="http://schemas.openxmlformats.org/officeDocument/2006/relationships/tags" Target="../tags/tag2241.xml"/><Relationship Id="rId11" Type="http://schemas.openxmlformats.org/officeDocument/2006/relationships/tags" Target="../tags/tag2246.xml"/><Relationship Id="rId24" Type="http://schemas.openxmlformats.org/officeDocument/2006/relationships/slide" Target="slide210.xml"/><Relationship Id="rId5" Type="http://schemas.openxmlformats.org/officeDocument/2006/relationships/tags" Target="../tags/tag2240.xml"/><Relationship Id="rId15" Type="http://schemas.openxmlformats.org/officeDocument/2006/relationships/tags" Target="../tags/tag2250.xml"/><Relationship Id="rId23" Type="http://schemas.openxmlformats.org/officeDocument/2006/relationships/slide" Target="slide222.xml"/><Relationship Id="rId10" Type="http://schemas.openxmlformats.org/officeDocument/2006/relationships/tags" Target="../tags/tag2245.xml"/><Relationship Id="rId19" Type="http://schemas.openxmlformats.org/officeDocument/2006/relationships/tags" Target="../tags/tag2254.xml"/><Relationship Id="rId4" Type="http://schemas.openxmlformats.org/officeDocument/2006/relationships/tags" Target="../tags/tag2239.xml"/><Relationship Id="rId9" Type="http://schemas.openxmlformats.org/officeDocument/2006/relationships/tags" Target="../tags/tag2244.xml"/><Relationship Id="rId14" Type="http://schemas.openxmlformats.org/officeDocument/2006/relationships/tags" Target="../tags/tag2249.xml"/><Relationship Id="rId22" Type="http://schemas.openxmlformats.org/officeDocument/2006/relationships/slide" Target="slide239.xml"/><Relationship Id="rId27" Type="http://schemas.openxmlformats.org/officeDocument/2006/relationships/image" Target="../media/image1.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tags" Target="../tags/tag2255.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61.xml"/><Relationship Id="rId7" Type="http://schemas.openxmlformats.org/officeDocument/2006/relationships/image" Target="../media/image1.emf"/><Relationship Id="rId12" Type="http://schemas.openxmlformats.org/officeDocument/2006/relationships/hyperlink" Target="https://www.softbankrobotics.com.cn/" TargetMode="Externa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oleObject" Target="../embeddings/oleObject19.bin"/><Relationship Id="rId11" Type="http://schemas.openxmlformats.org/officeDocument/2006/relationships/hyperlink" Target="https://global.honda/en/robotics/asimo/" TargetMode="External"/><Relationship Id="rId5" Type="http://schemas.openxmlformats.org/officeDocument/2006/relationships/slideLayout" Target="../slideLayouts/slideLayout2.xml"/><Relationship Id="rId10" Type="http://schemas.openxmlformats.org/officeDocument/2006/relationships/hyperlink" Target="https://www.aist.go.jp/aist_e/list/latest_research/2018/20181116/en20181116.html" TargetMode="External"/><Relationship Id="rId4" Type="http://schemas.openxmlformats.org/officeDocument/2006/relationships/tags" Target="../tags/tag262.xml"/><Relationship Id="rId9" Type="http://schemas.openxmlformats.org/officeDocument/2006/relationships/hyperlink" Target="https://bostondynamics.com/atlas/" TargetMode="External"/></Relationships>
</file>

<file path=ppt/slides/_rels/slide210.xml.rels><?xml version="1.0" encoding="UTF-8" standalone="yes"?>
<Relationships xmlns="http://schemas.openxmlformats.org/package/2006/relationships"><Relationship Id="rId13" Type="http://schemas.openxmlformats.org/officeDocument/2006/relationships/tags" Target="../tags/tag2268.xml"/><Relationship Id="rId18" Type="http://schemas.openxmlformats.org/officeDocument/2006/relationships/tags" Target="../tags/tag2273.xml"/><Relationship Id="rId26" Type="http://schemas.openxmlformats.org/officeDocument/2006/relationships/tags" Target="../tags/tag2281.xml"/><Relationship Id="rId39" Type="http://schemas.openxmlformats.org/officeDocument/2006/relationships/slide" Target="slide210.xml"/><Relationship Id="rId21" Type="http://schemas.openxmlformats.org/officeDocument/2006/relationships/tags" Target="../tags/tag2276.xml"/><Relationship Id="rId34" Type="http://schemas.openxmlformats.org/officeDocument/2006/relationships/slide" Target="slide222.xml"/><Relationship Id="rId7" Type="http://schemas.openxmlformats.org/officeDocument/2006/relationships/tags" Target="../tags/tag2262.xml"/><Relationship Id="rId12" Type="http://schemas.openxmlformats.org/officeDocument/2006/relationships/tags" Target="../tags/tag2267.xml"/><Relationship Id="rId17" Type="http://schemas.openxmlformats.org/officeDocument/2006/relationships/tags" Target="../tags/tag2272.xml"/><Relationship Id="rId25" Type="http://schemas.openxmlformats.org/officeDocument/2006/relationships/tags" Target="../tags/tag2280.xml"/><Relationship Id="rId33" Type="http://schemas.openxmlformats.org/officeDocument/2006/relationships/slide" Target="slide239.xml"/><Relationship Id="rId38" Type="http://schemas.openxmlformats.org/officeDocument/2006/relationships/slide" Target="slide212.xml"/><Relationship Id="rId2" Type="http://schemas.openxmlformats.org/officeDocument/2006/relationships/tags" Target="../tags/tag2257.xml"/><Relationship Id="rId16" Type="http://schemas.openxmlformats.org/officeDocument/2006/relationships/tags" Target="../tags/tag2271.xml"/><Relationship Id="rId20" Type="http://schemas.openxmlformats.org/officeDocument/2006/relationships/tags" Target="../tags/tag2275.xml"/><Relationship Id="rId29" Type="http://schemas.openxmlformats.org/officeDocument/2006/relationships/tags" Target="../tags/tag2284.xml"/><Relationship Id="rId1" Type="http://schemas.openxmlformats.org/officeDocument/2006/relationships/tags" Target="../tags/tag2256.xml"/><Relationship Id="rId6" Type="http://schemas.openxmlformats.org/officeDocument/2006/relationships/tags" Target="../tags/tag2261.xml"/><Relationship Id="rId11" Type="http://schemas.openxmlformats.org/officeDocument/2006/relationships/tags" Target="../tags/tag2266.xml"/><Relationship Id="rId24" Type="http://schemas.openxmlformats.org/officeDocument/2006/relationships/tags" Target="../tags/tag2279.xml"/><Relationship Id="rId32" Type="http://schemas.openxmlformats.org/officeDocument/2006/relationships/slide" Target="slide250.xml"/><Relationship Id="rId37" Type="http://schemas.openxmlformats.org/officeDocument/2006/relationships/slide" Target="slide216.xml"/><Relationship Id="rId40" Type="http://schemas.openxmlformats.org/officeDocument/2006/relationships/slide" Target="slide208.xml"/><Relationship Id="rId5" Type="http://schemas.openxmlformats.org/officeDocument/2006/relationships/tags" Target="../tags/tag2260.xml"/><Relationship Id="rId15" Type="http://schemas.openxmlformats.org/officeDocument/2006/relationships/tags" Target="../tags/tag2270.xml"/><Relationship Id="rId23" Type="http://schemas.openxmlformats.org/officeDocument/2006/relationships/tags" Target="../tags/tag2278.xml"/><Relationship Id="rId28" Type="http://schemas.openxmlformats.org/officeDocument/2006/relationships/tags" Target="../tags/tag2283.xml"/><Relationship Id="rId36" Type="http://schemas.openxmlformats.org/officeDocument/2006/relationships/slide" Target="slide218.xml"/><Relationship Id="rId10" Type="http://schemas.openxmlformats.org/officeDocument/2006/relationships/tags" Target="../tags/tag2265.xml"/><Relationship Id="rId19" Type="http://schemas.openxmlformats.org/officeDocument/2006/relationships/tags" Target="../tags/tag2274.xml"/><Relationship Id="rId31" Type="http://schemas.openxmlformats.org/officeDocument/2006/relationships/slideLayout" Target="../slideLayouts/slideLayout6.xml"/><Relationship Id="rId4" Type="http://schemas.openxmlformats.org/officeDocument/2006/relationships/tags" Target="../tags/tag2259.xml"/><Relationship Id="rId9" Type="http://schemas.openxmlformats.org/officeDocument/2006/relationships/tags" Target="../tags/tag2264.xml"/><Relationship Id="rId14" Type="http://schemas.openxmlformats.org/officeDocument/2006/relationships/tags" Target="../tags/tag2269.xml"/><Relationship Id="rId22" Type="http://schemas.openxmlformats.org/officeDocument/2006/relationships/tags" Target="../tags/tag2277.xml"/><Relationship Id="rId27" Type="http://schemas.openxmlformats.org/officeDocument/2006/relationships/tags" Target="../tags/tag2282.xml"/><Relationship Id="rId30" Type="http://schemas.openxmlformats.org/officeDocument/2006/relationships/tags" Target="../tags/tag2285.xml"/><Relationship Id="rId35" Type="http://schemas.openxmlformats.org/officeDocument/2006/relationships/slide" Target="slide220.xml"/><Relationship Id="rId8" Type="http://schemas.openxmlformats.org/officeDocument/2006/relationships/tags" Target="../tags/tag2263.xml"/><Relationship Id="rId3" Type="http://schemas.openxmlformats.org/officeDocument/2006/relationships/tags" Target="../tags/tag2258.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tags" Target="../tags/tag2286.xml"/><Relationship Id="rId5" Type="http://schemas.openxmlformats.org/officeDocument/2006/relationships/image" Target="../media/image219.png"/><Relationship Id="rId4" Type="http://schemas.openxmlformats.org/officeDocument/2006/relationships/image" Target="../media/image1.emf"/></Relationships>
</file>

<file path=ppt/slides/_rels/slide212.xml.rels><?xml version="1.0" encoding="UTF-8" standalone="yes"?>
<Relationships xmlns="http://schemas.openxmlformats.org/package/2006/relationships"><Relationship Id="rId13" Type="http://schemas.openxmlformats.org/officeDocument/2006/relationships/tags" Target="../tags/tag2299.xml"/><Relationship Id="rId18" Type="http://schemas.openxmlformats.org/officeDocument/2006/relationships/tags" Target="../tags/tag2304.xml"/><Relationship Id="rId26" Type="http://schemas.openxmlformats.org/officeDocument/2006/relationships/tags" Target="../tags/tag2312.xml"/><Relationship Id="rId39" Type="http://schemas.openxmlformats.org/officeDocument/2006/relationships/slide" Target="slide210.xml"/><Relationship Id="rId21" Type="http://schemas.openxmlformats.org/officeDocument/2006/relationships/tags" Target="../tags/tag2307.xml"/><Relationship Id="rId34" Type="http://schemas.openxmlformats.org/officeDocument/2006/relationships/slide" Target="slide222.xml"/><Relationship Id="rId7" Type="http://schemas.openxmlformats.org/officeDocument/2006/relationships/tags" Target="../tags/tag2293.xml"/><Relationship Id="rId12" Type="http://schemas.openxmlformats.org/officeDocument/2006/relationships/tags" Target="../tags/tag2298.xml"/><Relationship Id="rId17" Type="http://schemas.openxmlformats.org/officeDocument/2006/relationships/tags" Target="../tags/tag2303.xml"/><Relationship Id="rId25" Type="http://schemas.openxmlformats.org/officeDocument/2006/relationships/tags" Target="../tags/tag2311.xml"/><Relationship Id="rId33" Type="http://schemas.openxmlformats.org/officeDocument/2006/relationships/slide" Target="slide239.xml"/><Relationship Id="rId38" Type="http://schemas.openxmlformats.org/officeDocument/2006/relationships/slide" Target="slide212.xml"/><Relationship Id="rId2" Type="http://schemas.openxmlformats.org/officeDocument/2006/relationships/tags" Target="../tags/tag2288.xml"/><Relationship Id="rId16" Type="http://schemas.openxmlformats.org/officeDocument/2006/relationships/tags" Target="../tags/tag2302.xml"/><Relationship Id="rId20" Type="http://schemas.openxmlformats.org/officeDocument/2006/relationships/tags" Target="../tags/tag2306.xml"/><Relationship Id="rId29" Type="http://schemas.openxmlformats.org/officeDocument/2006/relationships/tags" Target="../tags/tag2315.xml"/><Relationship Id="rId1" Type="http://schemas.openxmlformats.org/officeDocument/2006/relationships/tags" Target="../tags/tag2287.xml"/><Relationship Id="rId6" Type="http://schemas.openxmlformats.org/officeDocument/2006/relationships/tags" Target="../tags/tag2292.xml"/><Relationship Id="rId11" Type="http://schemas.openxmlformats.org/officeDocument/2006/relationships/tags" Target="../tags/tag2297.xml"/><Relationship Id="rId24" Type="http://schemas.openxmlformats.org/officeDocument/2006/relationships/tags" Target="../tags/tag2310.xml"/><Relationship Id="rId32" Type="http://schemas.openxmlformats.org/officeDocument/2006/relationships/slide" Target="slide250.xml"/><Relationship Id="rId37" Type="http://schemas.openxmlformats.org/officeDocument/2006/relationships/slide" Target="slide216.xml"/><Relationship Id="rId40" Type="http://schemas.openxmlformats.org/officeDocument/2006/relationships/slide" Target="slide208.xml"/><Relationship Id="rId5" Type="http://schemas.openxmlformats.org/officeDocument/2006/relationships/tags" Target="../tags/tag2291.xml"/><Relationship Id="rId15" Type="http://schemas.openxmlformats.org/officeDocument/2006/relationships/tags" Target="../tags/tag2301.xml"/><Relationship Id="rId23" Type="http://schemas.openxmlformats.org/officeDocument/2006/relationships/tags" Target="../tags/tag2309.xml"/><Relationship Id="rId28" Type="http://schemas.openxmlformats.org/officeDocument/2006/relationships/tags" Target="../tags/tag2314.xml"/><Relationship Id="rId36" Type="http://schemas.openxmlformats.org/officeDocument/2006/relationships/slide" Target="slide218.xml"/><Relationship Id="rId10" Type="http://schemas.openxmlformats.org/officeDocument/2006/relationships/tags" Target="../tags/tag2296.xml"/><Relationship Id="rId19" Type="http://schemas.openxmlformats.org/officeDocument/2006/relationships/tags" Target="../tags/tag2305.xml"/><Relationship Id="rId31" Type="http://schemas.openxmlformats.org/officeDocument/2006/relationships/slideLayout" Target="../slideLayouts/slideLayout6.xml"/><Relationship Id="rId4" Type="http://schemas.openxmlformats.org/officeDocument/2006/relationships/tags" Target="../tags/tag2290.xml"/><Relationship Id="rId9" Type="http://schemas.openxmlformats.org/officeDocument/2006/relationships/tags" Target="../tags/tag2295.xml"/><Relationship Id="rId14" Type="http://schemas.openxmlformats.org/officeDocument/2006/relationships/tags" Target="../tags/tag2300.xml"/><Relationship Id="rId22" Type="http://schemas.openxmlformats.org/officeDocument/2006/relationships/tags" Target="../tags/tag2308.xml"/><Relationship Id="rId27" Type="http://schemas.openxmlformats.org/officeDocument/2006/relationships/tags" Target="../tags/tag2313.xml"/><Relationship Id="rId30" Type="http://schemas.openxmlformats.org/officeDocument/2006/relationships/tags" Target="../tags/tag2316.xml"/><Relationship Id="rId35" Type="http://schemas.openxmlformats.org/officeDocument/2006/relationships/slide" Target="slide220.xml"/><Relationship Id="rId8" Type="http://schemas.openxmlformats.org/officeDocument/2006/relationships/tags" Target="../tags/tag2294.xml"/><Relationship Id="rId3" Type="http://schemas.openxmlformats.org/officeDocument/2006/relationships/tags" Target="../tags/tag2289.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2317.xml"/><Relationship Id="rId5" Type="http://schemas.openxmlformats.org/officeDocument/2006/relationships/image" Target="../media/image220.png"/><Relationship Id="rId4" Type="http://schemas.openxmlformats.org/officeDocument/2006/relationships/image" Target="../media/image1.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tags" Target="../tags/tag2318.xml"/><Relationship Id="rId5" Type="http://schemas.openxmlformats.org/officeDocument/2006/relationships/image" Target="../media/image221.png"/><Relationship Id="rId4" Type="http://schemas.openxmlformats.org/officeDocument/2006/relationships/image" Target="../media/image1.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tags" Target="../tags/tag2319.xml"/><Relationship Id="rId4" Type="http://schemas.openxmlformats.org/officeDocument/2006/relationships/image" Target="../media/image1.emf"/></Relationships>
</file>

<file path=ppt/slides/_rels/slide216.xml.rels><?xml version="1.0" encoding="UTF-8" standalone="yes"?>
<Relationships xmlns="http://schemas.openxmlformats.org/package/2006/relationships"><Relationship Id="rId13" Type="http://schemas.openxmlformats.org/officeDocument/2006/relationships/tags" Target="../tags/tag2332.xml"/><Relationship Id="rId18" Type="http://schemas.openxmlformats.org/officeDocument/2006/relationships/tags" Target="../tags/tag2337.xml"/><Relationship Id="rId26" Type="http://schemas.openxmlformats.org/officeDocument/2006/relationships/tags" Target="../tags/tag2345.xml"/><Relationship Id="rId39" Type="http://schemas.openxmlformats.org/officeDocument/2006/relationships/slide" Target="slide210.xml"/><Relationship Id="rId21" Type="http://schemas.openxmlformats.org/officeDocument/2006/relationships/tags" Target="../tags/tag2340.xml"/><Relationship Id="rId34" Type="http://schemas.openxmlformats.org/officeDocument/2006/relationships/slide" Target="slide222.xml"/><Relationship Id="rId7" Type="http://schemas.openxmlformats.org/officeDocument/2006/relationships/tags" Target="../tags/tag2326.xml"/><Relationship Id="rId12" Type="http://schemas.openxmlformats.org/officeDocument/2006/relationships/tags" Target="../tags/tag2331.xml"/><Relationship Id="rId17" Type="http://schemas.openxmlformats.org/officeDocument/2006/relationships/tags" Target="../tags/tag2336.xml"/><Relationship Id="rId25" Type="http://schemas.openxmlformats.org/officeDocument/2006/relationships/tags" Target="../tags/tag2344.xml"/><Relationship Id="rId33" Type="http://schemas.openxmlformats.org/officeDocument/2006/relationships/slide" Target="slide239.xml"/><Relationship Id="rId38" Type="http://schemas.openxmlformats.org/officeDocument/2006/relationships/slide" Target="slide212.xml"/><Relationship Id="rId2" Type="http://schemas.openxmlformats.org/officeDocument/2006/relationships/tags" Target="../tags/tag2321.xml"/><Relationship Id="rId16" Type="http://schemas.openxmlformats.org/officeDocument/2006/relationships/tags" Target="../tags/tag2335.xml"/><Relationship Id="rId20" Type="http://schemas.openxmlformats.org/officeDocument/2006/relationships/tags" Target="../tags/tag2339.xml"/><Relationship Id="rId29" Type="http://schemas.openxmlformats.org/officeDocument/2006/relationships/tags" Target="../tags/tag2348.xml"/><Relationship Id="rId1" Type="http://schemas.openxmlformats.org/officeDocument/2006/relationships/tags" Target="../tags/tag2320.xml"/><Relationship Id="rId6" Type="http://schemas.openxmlformats.org/officeDocument/2006/relationships/tags" Target="../tags/tag2325.xml"/><Relationship Id="rId11" Type="http://schemas.openxmlformats.org/officeDocument/2006/relationships/tags" Target="../tags/tag2330.xml"/><Relationship Id="rId24" Type="http://schemas.openxmlformats.org/officeDocument/2006/relationships/tags" Target="../tags/tag2343.xml"/><Relationship Id="rId32" Type="http://schemas.openxmlformats.org/officeDocument/2006/relationships/slide" Target="slide250.xml"/><Relationship Id="rId37" Type="http://schemas.openxmlformats.org/officeDocument/2006/relationships/slide" Target="slide216.xml"/><Relationship Id="rId40" Type="http://schemas.openxmlformats.org/officeDocument/2006/relationships/slide" Target="slide208.xml"/><Relationship Id="rId5" Type="http://schemas.openxmlformats.org/officeDocument/2006/relationships/tags" Target="../tags/tag2324.xml"/><Relationship Id="rId15" Type="http://schemas.openxmlformats.org/officeDocument/2006/relationships/tags" Target="../tags/tag2334.xml"/><Relationship Id="rId23" Type="http://schemas.openxmlformats.org/officeDocument/2006/relationships/tags" Target="../tags/tag2342.xml"/><Relationship Id="rId28" Type="http://schemas.openxmlformats.org/officeDocument/2006/relationships/tags" Target="../tags/tag2347.xml"/><Relationship Id="rId36" Type="http://schemas.openxmlformats.org/officeDocument/2006/relationships/slide" Target="slide218.xml"/><Relationship Id="rId10" Type="http://schemas.openxmlformats.org/officeDocument/2006/relationships/tags" Target="../tags/tag2329.xml"/><Relationship Id="rId19" Type="http://schemas.openxmlformats.org/officeDocument/2006/relationships/tags" Target="../tags/tag2338.xml"/><Relationship Id="rId31" Type="http://schemas.openxmlformats.org/officeDocument/2006/relationships/slideLayout" Target="../slideLayouts/slideLayout6.xml"/><Relationship Id="rId4" Type="http://schemas.openxmlformats.org/officeDocument/2006/relationships/tags" Target="../tags/tag2323.xml"/><Relationship Id="rId9" Type="http://schemas.openxmlformats.org/officeDocument/2006/relationships/tags" Target="../tags/tag2328.xml"/><Relationship Id="rId14" Type="http://schemas.openxmlformats.org/officeDocument/2006/relationships/tags" Target="../tags/tag2333.xml"/><Relationship Id="rId22" Type="http://schemas.openxmlformats.org/officeDocument/2006/relationships/tags" Target="../tags/tag2341.xml"/><Relationship Id="rId27" Type="http://schemas.openxmlformats.org/officeDocument/2006/relationships/tags" Target="../tags/tag2346.xml"/><Relationship Id="rId30" Type="http://schemas.openxmlformats.org/officeDocument/2006/relationships/tags" Target="../tags/tag2349.xml"/><Relationship Id="rId35" Type="http://schemas.openxmlformats.org/officeDocument/2006/relationships/slide" Target="slide220.xml"/><Relationship Id="rId8" Type="http://schemas.openxmlformats.org/officeDocument/2006/relationships/tags" Target="../tags/tag2327.xml"/><Relationship Id="rId3" Type="http://schemas.openxmlformats.org/officeDocument/2006/relationships/tags" Target="../tags/tag2322.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tags" Target="../tags/tag2350.xml"/><Relationship Id="rId4" Type="http://schemas.openxmlformats.org/officeDocument/2006/relationships/image" Target="../media/image1.emf"/></Relationships>
</file>

<file path=ppt/slides/_rels/slide218.xml.rels><?xml version="1.0" encoding="UTF-8" standalone="yes"?>
<Relationships xmlns="http://schemas.openxmlformats.org/package/2006/relationships"><Relationship Id="rId13" Type="http://schemas.openxmlformats.org/officeDocument/2006/relationships/tags" Target="../tags/tag2363.xml"/><Relationship Id="rId18" Type="http://schemas.openxmlformats.org/officeDocument/2006/relationships/tags" Target="../tags/tag2368.xml"/><Relationship Id="rId26" Type="http://schemas.openxmlformats.org/officeDocument/2006/relationships/tags" Target="../tags/tag2376.xml"/><Relationship Id="rId39" Type="http://schemas.openxmlformats.org/officeDocument/2006/relationships/slide" Target="slide210.xml"/><Relationship Id="rId21" Type="http://schemas.openxmlformats.org/officeDocument/2006/relationships/tags" Target="../tags/tag2371.xml"/><Relationship Id="rId34" Type="http://schemas.openxmlformats.org/officeDocument/2006/relationships/slide" Target="slide222.xml"/><Relationship Id="rId7" Type="http://schemas.openxmlformats.org/officeDocument/2006/relationships/tags" Target="../tags/tag2357.xml"/><Relationship Id="rId12" Type="http://schemas.openxmlformats.org/officeDocument/2006/relationships/tags" Target="../tags/tag2362.xml"/><Relationship Id="rId17" Type="http://schemas.openxmlformats.org/officeDocument/2006/relationships/tags" Target="../tags/tag2367.xml"/><Relationship Id="rId25" Type="http://schemas.openxmlformats.org/officeDocument/2006/relationships/tags" Target="../tags/tag2375.xml"/><Relationship Id="rId33" Type="http://schemas.openxmlformats.org/officeDocument/2006/relationships/slide" Target="slide239.xml"/><Relationship Id="rId38" Type="http://schemas.openxmlformats.org/officeDocument/2006/relationships/slide" Target="slide212.xml"/><Relationship Id="rId2" Type="http://schemas.openxmlformats.org/officeDocument/2006/relationships/tags" Target="../tags/tag2352.xml"/><Relationship Id="rId16" Type="http://schemas.openxmlformats.org/officeDocument/2006/relationships/tags" Target="../tags/tag2366.xml"/><Relationship Id="rId20" Type="http://schemas.openxmlformats.org/officeDocument/2006/relationships/tags" Target="../tags/tag2370.xml"/><Relationship Id="rId29" Type="http://schemas.openxmlformats.org/officeDocument/2006/relationships/tags" Target="../tags/tag2379.xml"/><Relationship Id="rId1" Type="http://schemas.openxmlformats.org/officeDocument/2006/relationships/tags" Target="../tags/tag2351.xml"/><Relationship Id="rId6" Type="http://schemas.openxmlformats.org/officeDocument/2006/relationships/tags" Target="../tags/tag2356.xml"/><Relationship Id="rId11" Type="http://schemas.openxmlformats.org/officeDocument/2006/relationships/tags" Target="../tags/tag2361.xml"/><Relationship Id="rId24" Type="http://schemas.openxmlformats.org/officeDocument/2006/relationships/tags" Target="../tags/tag2374.xml"/><Relationship Id="rId32" Type="http://schemas.openxmlformats.org/officeDocument/2006/relationships/slide" Target="slide250.xml"/><Relationship Id="rId37" Type="http://schemas.openxmlformats.org/officeDocument/2006/relationships/slide" Target="slide216.xml"/><Relationship Id="rId40" Type="http://schemas.openxmlformats.org/officeDocument/2006/relationships/slide" Target="slide208.xml"/><Relationship Id="rId5" Type="http://schemas.openxmlformats.org/officeDocument/2006/relationships/tags" Target="../tags/tag2355.xml"/><Relationship Id="rId15" Type="http://schemas.openxmlformats.org/officeDocument/2006/relationships/tags" Target="../tags/tag2365.xml"/><Relationship Id="rId23" Type="http://schemas.openxmlformats.org/officeDocument/2006/relationships/tags" Target="../tags/tag2373.xml"/><Relationship Id="rId28" Type="http://schemas.openxmlformats.org/officeDocument/2006/relationships/tags" Target="../tags/tag2378.xml"/><Relationship Id="rId36" Type="http://schemas.openxmlformats.org/officeDocument/2006/relationships/slide" Target="slide218.xml"/><Relationship Id="rId10" Type="http://schemas.openxmlformats.org/officeDocument/2006/relationships/tags" Target="../tags/tag2360.xml"/><Relationship Id="rId19" Type="http://schemas.openxmlformats.org/officeDocument/2006/relationships/tags" Target="../tags/tag2369.xml"/><Relationship Id="rId31" Type="http://schemas.openxmlformats.org/officeDocument/2006/relationships/slideLayout" Target="../slideLayouts/slideLayout6.xml"/><Relationship Id="rId4" Type="http://schemas.openxmlformats.org/officeDocument/2006/relationships/tags" Target="../tags/tag2354.xml"/><Relationship Id="rId9" Type="http://schemas.openxmlformats.org/officeDocument/2006/relationships/tags" Target="../tags/tag2359.xml"/><Relationship Id="rId14" Type="http://schemas.openxmlformats.org/officeDocument/2006/relationships/tags" Target="../tags/tag2364.xml"/><Relationship Id="rId22" Type="http://schemas.openxmlformats.org/officeDocument/2006/relationships/tags" Target="../tags/tag2372.xml"/><Relationship Id="rId27" Type="http://schemas.openxmlformats.org/officeDocument/2006/relationships/tags" Target="../tags/tag2377.xml"/><Relationship Id="rId30" Type="http://schemas.openxmlformats.org/officeDocument/2006/relationships/tags" Target="../tags/tag2380.xml"/><Relationship Id="rId35" Type="http://schemas.openxmlformats.org/officeDocument/2006/relationships/slide" Target="slide220.xml"/><Relationship Id="rId8" Type="http://schemas.openxmlformats.org/officeDocument/2006/relationships/tags" Target="../tags/tag2358.xml"/><Relationship Id="rId3" Type="http://schemas.openxmlformats.org/officeDocument/2006/relationships/tags" Target="../tags/tag2353.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tags" Target="../tags/tag2381.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slideLayout" Target="../slideLayouts/slideLayout6.xml"/><Relationship Id="rId3" Type="http://schemas.openxmlformats.org/officeDocument/2006/relationships/tags" Target="../tags/tag265.xml"/><Relationship Id="rId21" Type="http://schemas.openxmlformats.org/officeDocument/2006/relationships/tags" Target="../tags/tag283.xml"/><Relationship Id="rId34" Type="http://schemas.openxmlformats.org/officeDocument/2006/relationships/oleObject" Target="../embeddings/oleObject20.bin"/><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33" Type="http://schemas.openxmlformats.org/officeDocument/2006/relationships/slide" Target="slide10.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29" Type="http://schemas.openxmlformats.org/officeDocument/2006/relationships/slide" Target="slide18.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tags" Target="../tags/tag286.xml"/><Relationship Id="rId32" Type="http://schemas.openxmlformats.org/officeDocument/2006/relationships/slide" Target="slide12.xml"/><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tags" Target="../tags/tag285.xml"/><Relationship Id="rId28" Type="http://schemas.openxmlformats.org/officeDocument/2006/relationships/slide" Target="slide20.xml"/><Relationship Id="rId10" Type="http://schemas.openxmlformats.org/officeDocument/2006/relationships/tags" Target="../tags/tag272.xml"/><Relationship Id="rId19" Type="http://schemas.openxmlformats.org/officeDocument/2006/relationships/tags" Target="../tags/tag281.xml"/><Relationship Id="rId31" Type="http://schemas.openxmlformats.org/officeDocument/2006/relationships/slide" Target="slide14.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slide" Target="slide22.xml"/><Relationship Id="rId30" Type="http://schemas.openxmlformats.org/officeDocument/2006/relationships/slide" Target="slide16.xml"/><Relationship Id="rId35" Type="http://schemas.openxmlformats.org/officeDocument/2006/relationships/image" Target="../media/image1.emf"/><Relationship Id="rId8" Type="http://schemas.openxmlformats.org/officeDocument/2006/relationships/tags" Target="../tags/tag270.xml"/></Relationships>
</file>

<file path=ppt/slides/_rels/slide220.xml.rels><?xml version="1.0" encoding="UTF-8" standalone="yes"?>
<Relationships xmlns="http://schemas.openxmlformats.org/package/2006/relationships"><Relationship Id="rId13" Type="http://schemas.openxmlformats.org/officeDocument/2006/relationships/tags" Target="../tags/tag2394.xml"/><Relationship Id="rId18" Type="http://schemas.openxmlformats.org/officeDocument/2006/relationships/tags" Target="../tags/tag2399.xml"/><Relationship Id="rId26" Type="http://schemas.openxmlformats.org/officeDocument/2006/relationships/tags" Target="../tags/tag2407.xml"/><Relationship Id="rId39" Type="http://schemas.openxmlformats.org/officeDocument/2006/relationships/slide" Target="slide210.xml"/><Relationship Id="rId21" Type="http://schemas.openxmlformats.org/officeDocument/2006/relationships/tags" Target="../tags/tag2402.xml"/><Relationship Id="rId34" Type="http://schemas.openxmlformats.org/officeDocument/2006/relationships/slide" Target="slide222.xml"/><Relationship Id="rId7" Type="http://schemas.openxmlformats.org/officeDocument/2006/relationships/tags" Target="../tags/tag2388.xml"/><Relationship Id="rId12" Type="http://schemas.openxmlformats.org/officeDocument/2006/relationships/tags" Target="../tags/tag2393.xml"/><Relationship Id="rId17" Type="http://schemas.openxmlformats.org/officeDocument/2006/relationships/tags" Target="../tags/tag2398.xml"/><Relationship Id="rId25" Type="http://schemas.openxmlformats.org/officeDocument/2006/relationships/tags" Target="../tags/tag2406.xml"/><Relationship Id="rId33" Type="http://schemas.openxmlformats.org/officeDocument/2006/relationships/slide" Target="slide239.xml"/><Relationship Id="rId38" Type="http://schemas.openxmlformats.org/officeDocument/2006/relationships/slide" Target="slide212.xml"/><Relationship Id="rId2" Type="http://schemas.openxmlformats.org/officeDocument/2006/relationships/tags" Target="../tags/tag2383.xml"/><Relationship Id="rId16" Type="http://schemas.openxmlformats.org/officeDocument/2006/relationships/tags" Target="../tags/tag2397.xml"/><Relationship Id="rId20" Type="http://schemas.openxmlformats.org/officeDocument/2006/relationships/tags" Target="../tags/tag2401.xml"/><Relationship Id="rId29" Type="http://schemas.openxmlformats.org/officeDocument/2006/relationships/tags" Target="../tags/tag2410.xml"/><Relationship Id="rId1" Type="http://schemas.openxmlformats.org/officeDocument/2006/relationships/tags" Target="../tags/tag2382.xml"/><Relationship Id="rId6" Type="http://schemas.openxmlformats.org/officeDocument/2006/relationships/tags" Target="../tags/tag2387.xml"/><Relationship Id="rId11" Type="http://schemas.openxmlformats.org/officeDocument/2006/relationships/tags" Target="../tags/tag2392.xml"/><Relationship Id="rId24" Type="http://schemas.openxmlformats.org/officeDocument/2006/relationships/tags" Target="../tags/tag2405.xml"/><Relationship Id="rId32" Type="http://schemas.openxmlformats.org/officeDocument/2006/relationships/slide" Target="slide250.xml"/><Relationship Id="rId37" Type="http://schemas.openxmlformats.org/officeDocument/2006/relationships/slide" Target="slide216.xml"/><Relationship Id="rId40" Type="http://schemas.openxmlformats.org/officeDocument/2006/relationships/slide" Target="slide208.xml"/><Relationship Id="rId5" Type="http://schemas.openxmlformats.org/officeDocument/2006/relationships/tags" Target="../tags/tag2386.xml"/><Relationship Id="rId15" Type="http://schemas.openxmlformats.org/officeDocument/2006/relationships/tags" Target="../tags/tag2396.xml"/><Relationship Id="rId23" Type="http://schemas.openxmlformats.org/officeDocument/2006/relationships/tags" Target="../tags/tag2404.xml"/><Relationship Id="rId28" Type="http://schemas.openxmlformats.org/officeDocument/2006/relationships/tags" Target="../tags/tag2409.xml"/><Relationship Id="rId36" Type="http://schemas.openxmlformats.org/officeDocument/2006/relationships/slide" Target="slide218.xml"/><Relationship Id="rId10" Type="http://schemas.openxmlformats.org/officeDocument/2006/relationships/tags" Target="../tags/tag2391.xml"/><Relationship Id="rId19" Type="http://schemas.openxmlformats.org/officeDocument/2006/relationships/tags" Target="../tags/tag2400.xml"/><Relationship Id="rId31" Type="http://schemas.openxmlformats.org/officeDocument/2006/relationships/slideLayout" Target="../slideLayouts/slideLayout6.xml"/><Relationship Id="rId4" Type="http://schemas.openxmlformats.org/officeDocument/2006/relationships/tags" Target="../tags/tag2385.xml"/><Relationship Id="rId9" Type="http://schemas.openxmlformats.org/officeDocument/2006/relationships/tags" Target="../tags/tag2390.xml"/><Relationship Id="rId14" Type="http://schemas.openxmlformats.org/officeDocument/2006/relationships/tags" Target="../tags/tag2395.xml"/><Relationship Id="rId22" Type="http://schemas.openxmlformats.org/officeDocument/2006/relationships/tags" Target="../tags/tag2403.xml"/><Relationship Id="rId27" Type="http://schemas.openxmlformats.org/officeDocument/2006/relationships/tags" Target="../tags/tag2408.xml"/><Relationship Id="rId30" Type="http://schemas.openxmlformats.org/officeDocument/2006/relationships/tags" Target="../tags/tag2411.xml"/><Relationship Id="rId35" Type="http://schemas.openxmlformats.org/officeDocument/2006/relationships/slide" Target="slide220.xml"/><Relationship Id="rId8" Type="http://schemas.openxmlformats.org/officeDocument/2006/relationships/tags" Target="../tags/tag2389.xml"/><Relationship Id="rId3" Type="http://schemas.openxmlformats.org/officeDocument/2006/relationships/tags" Target="../tags/tag2384.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tags" Target="../tags/tag2412.xml"/><Relationship Id="rId4" Type="http://schemas.openxmlformats.org/officeDocument/2006/relationships/image" Target="../media/image1.emf"/></Relationships>
</file>

<file path=ppt/slides/_rels/slide222.xml.rels><?xml version="1.0" encoding="UTF-8" standalone="yes"?>
<Relationships xmlns="http://schemas.openxmlformats.org/package/2006/relationships"><Relationship Id="rId13" Type="http://schemas.openxmlformats.org/officeDocument/2006/relationships/tags" Target="../tags/tag2425.xml"/><Relationship Id="rId18" Type="http://schemas.openxmlformats.org/officeDocument/2006/relationships/tags" Target="../tags/tag2430.xml"/><Relationship Id="rId26" Type="http://schemas.openxmlformats.org/officeDocument/2006/relationships/tags" Target="../tags/tag2438.xml"/><Relationship Id="rId39" Type="http://schemas.openxmlformats.org/officeDocument/2006/relationships/slide" Target="slide210.xml"/><Relationship Id="rId21" Type="http://schemas.openxmlformats.org/officeDocument/2006/relationships/tags" Target="../tags/tag2433.xml"/><Relationship Id="rId34" Type="http://schemas.openxmlformats.org/officeDocument/2006/relationships/slide" Target="slide231.xml"/><Relationship Id="rId7" Type="http://schemas.openxmlformats.org/officeDocument/2006/relationships/tags" Target="../tags/tag2419.xml"/><Relationship Id="rId12" Type="http://schemas.openxmlformats.org/officeDocument/2006/relationships/tags" Target="../tags/tag2424.xml"/><Relationship Id="rId17" Type="http://schemas.openxmlformats.org/officeDocument/2006/relationships/tags" Target="../tags/tag2429.xml"/><Relationship Id="rId25" Type="http://schemas.openxmlformats.org/officeDocument/2006/relationships/tags" Target="../tags/tag2437.xml"/><Relationship Id="rId33" Type="http://schemas.openxmlformats.org/officeDocument/2006/relationships/slide" Target="slide239.xml"/><Relationship Id="rId38" Type="http://schemas.openxmlformats.org/officeDocument/2006/relationships/slide" Target="slide222.xml"/><Relationship Id="rId2" Type="http://schemas.openxmlformats.org/officeDocument/2006/relationships/tags" Target="../tags/tag2414.xml"/><Relationship Id="rId16" Type="http://schemas.openxmlformats.org/officeDocument/2006/relationships/tags" Target="../tags/tag2428.xml"/><Relationship Id="rId20" Type="http://schemas.openxmlformats.org/officeDocument/2006/relationships/tags" Target="../tags/tag2432.xml"/><Relationship Id="rId29" Type="http://schemas.openxmlformats.org/officeDocument/2006/relationships/tags" Target="../tags/tag2441.xml"/><Relationship Id="rId1" Type="http://schemas.openxmlformats.org/officeDocument/2006/relationships/tags" Target="../tags/tag2413.xml"/><Relationship Id="rId6" Type="http://schemas.openxmlformats.org/officeDocument/2006/relationships/tags" Target="../tags/tag2418.xml"/><Relationship Id="rId11" Type="http://schemas.openxmlformats.org/officeDocument/2006/relationships/tags" Target="../tags/tag2423.xml"/><Relationship Id="rId24" Type="http://schemas.openxmlformats.org/officeDocument/2006/relationships/tags" Target="../tags/tag2436.xml"/><Relationship Id="rId32" Type="http://schemas.openxmlformats.org/officeDocument/2006/relationships/slide" Target="slide250.xml"/><Relationship Id="rId37" Type="http://schemas.openxmlformats.org/officeDocument/2006/relationships/slide" Target="slide224.xml"/><Relationship Id="rId40" Type="http://schemas.openxmlformats.org/officeDocument/2006/relationships/slide" Target="slide208.xml"/><Relationship Id="rId5" Type="http://schemas.openxmlformats.org/officeDocument/2006/relationships/tags" Target="../tags/tag2417.xml"/><Relationship Id="rId15" Type="http://schemas.openxmlformats.org/officeDocument/2006/relationships/tags" Target="../tags/tag2427.xml"/><Relationship Id="rId23" Type="http://schemas.openxmlformats.org/officeDocument/2006/relationships/tags" Target="../tags/tag2435.xml"/><Relationship Id="rId28" Type="http://schemas.openxmlformats.org/officeDocument/2006/relationships/tags" Target="../tags/tag2440.xml"/><Relationship Id="rId36" Type="http://schemas.openxmlformats.org/officeDocument/2006/relationships/slide" Target="slide227.xml"/><Relationship Id="rId10" Type="http://schemas.openxmlformats.org/officeDocument/2006/relationships/tags" Target="../tags/tag2422.xml"/><Relationship Id="rId19" Type="http://schemas.openxmlformats.org/officeDocument/2006/relationships/tags" Target="../tags/tag2431.xml"/><Relationship Id="rId31" Type="http://schemas.openxmlformats.org/officeDocument/2006/relationships/slideLayout" Target="../slideLayouts/slideLayout6.xml"/><Relationship Id="rId4" Type="http://schemas.openxmlformats.org/officeDocument/2006/relationships/tags" Target="../tags/tag2416.xml"/><Relationship Id="rId9" Type="http://schemas.openxmlformats.org/officeDocument/2006/relationships/tags" Target="../tags/tag2421.xml"/><Relationship Id="rId14" Type="http://schemas.openxmlformats.org/officeDocument/2006/relationships/tags" Target="../tags/tag2426.xml"/><Relationship Id="rId22" Type="http://schemas.openxmlformats.org/officeDocument/2006/relationships/tags" Target="../tags/tag2434.xml"/><Relationship Id="rId27" Type="http://schemas.openxmlformats.org/officeDocument/2006/relationships/tags" Target="../tags/tag2439.xml"/><Relationship Id="rId30" Type="http://schemas.openxmlformats.org/officeDocument/2006/relationships/tags" Target="../tags/tag2442.xml"/><Relationship Id="rId35" Type="http://schemas.openxmlformats.org/officeDocument/2006/relationships/slide" Target="slide229.xml"/><Relationship Id="rId8" Type="http://schemas.openxmlformats.org/officeDocument/2006/relationships/tags" Target="../tags/tag2420.xml"/><Relationship Id="rId3" Type="http://schemas.openxmlformats.org/officeDocument/2006/relationships/tags" Target="../tags/tag2415.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tags" Target="../tags/tag2443.xml"/><Relationship Id="rId5" Type="http://schemas.openxmlformats.org/officeDocument/2006/relationships/image" Target="../media/image222.png"/><Relationship Id="rId4" Type="http://schemas.openxmlformats.org/officeDocument/2006/relationships/image" Target="../media/image1.emf"/></Relationships>
</file>

<file path=ppt/slides/_rels/slide224.xml.rels><?xml version="1.0" encoding="UTF-8" standalone="yes"?>
<Relationships xmlns="http://schemas.openxmlformats.org/package/2006/relationships"><Relationship Id="rId13" Type="http://schemas.openxmlformats.org/officeDocument/2006/relationships/tags" Target="../tags/tag2456.xml"/><Relationship Id="rId18" Type="http://schemas.openxmlformats.org/officeDocument/2006/relationships/tags" Target="../tags/tag2461.xml"/><Relationship Id="rId26" Type="http://schemas.openxmlformats.org/officeDocument/2006/relationships/tags" Target="../tags/tag2469.xml"/><Relationship Id="rId39" Type="http://schemas.openxmlformats.org/officeDocument/2006/relationships/slide" Target="slide210.xml"/><Relationship Id="rId21" Type="http://schemas.openxmlformats.org/officeDocument/2006/relationships/tags" Target="../tags/tag2464.xml"/><Relationship Id="rId34" Type="http://schemas.openxmlformats.org/officeDocument/2006/relationships/slide" Target="slide231.xml"/><Relationship Id="rId7" Type="http://schemas.openxmlformats.org/officeDocument/2006/relationships/tags" Target="../tags/tag2450.xml"/><Relationship Id="rId12" Type="http://schemas.openxmlformats.org/officeDocument/2006/relationships/tags" Target="../tags/tag2455.xml"/><Relationship Id="rId17" Type="http://schemas.openxmlformats.org/officeDocument/2006/relationships/tags" Target="../tags/tag2460.xml"/><Relationship Id="rId25" Type="http://schemas.openxmlformats.org/officeDocument/2006/relationships/tags" Target="../tags/tag2468.xml"/><Relationship Id="rId33" Type="http://schemas.openxmlformats.org/officeDocument/2006/relationships/slide" Target="slide239.xml"/><Relationship Id="rId38" Type="http://schemas.openxmlformats.org/officeDocument/2006/relationships/slide" Target="slide222.xml"/><Relationship Id="rId2" Type="http://schemas.openxmlformats.org/officeDocument/2006/relationships/tags" Target="../tags/tag2445.xml"/><Relationship Id="rId16" Type="http://schemas.openxmlformats.org/officeDocument/2006/relationships/tags" Target="../tags/tag2459.xml"/><Relationship Id="rId20" Type="http://schemas.openxmlformats.org/officeDocument/2006/relationships/tags" Target="../tags/tag2463.xml"/><Relationship Id="rId29" Type="http://schemas.openxmlformats.org/officeDocument/2006/relationships/tags" Target="../tags/tag2472.xml"/><Relationship Id="rId1" Type="http://schemas.openxmlformats.org/officeDocument/2006/relationships/tags" Target="../tags/tag2444.xml"/><Relationship Id="rId6" Type="http://schemas.openxmlformats.org/officeDocument/2006/relationships/tags" Target="../tags/tag2449.xml"/><Relationship Id="rId11" Type="http://schemas.openxmlformats.org/officeDocument/2006/relationships/tags" Target="../tags/tag2454.xml"/><Relationship Id="rId24" Type="http://schemas.openxmlformats.org/officeDocument/2006/relationships/tags" Target="../tags/tag2467.xml"/><Relationship Id="rId32" Type="http://schemas.openxmlformats.org/officeDocument/2006/relationships/slide" Target="slide250.xml"/><Relationship Id="rId37" Type="http://schemas.openxmlformats.org/officeDocument/2006/relationships/slide" Target="slide224.xml"/><Relationship Id="rId40" Type="http://schemas.openxmlformats.org/officeDocument/2006/relationships/slide" Target="slide208.xml"/><Relationship Id="rId5" Type="http://schemas.openxmlformats.org/officeDocument/2006/relationships/tags" Target="../tags/tag2448.xml"/><Relationship Id="rId15" Type="http://schemas.openxmlformats.org/officeDocument/2006/relationships/tags" Target="../tags/tag2458.xml"/><Relationship Id="rId23" Type="http://schemas.openxmlformats.org/officeDocument/2006/relationships/tags" Target="../tags/tag2466.xml"/><Relationship Id="rId28" Type="http://schemas.openxmlformats.org/officeDocument/2006/relationships/tags" Target="../tags/tag2471.xml"/><Relationship Id="rId36" Type="http://schemas.openxmlformats.org/officeDocument/2006/relationships/slide" Target="slide227.xml"/><Relationship Id="rId10" Type="http://schemas.openxmlformats.org/officeDocument/2006/relationships/tags" Target="../tags/tag2453.xml"/><Relationship Id="rId19" Type="http://schemas.openxmlformats.org/officeDocument/2006/relationships/tags" Target="../tags/tag2462.xml"/><Relationship Id="rId31" Type="http://schemas.openxmlformats.org/officeDocument/2006/relationships/slideLayout" Target="../slideLayouts/slideLayout6.xml"/><Relationship Id="rId4" Type="http://schemas.openxmlformats.org/officeDocument/2006/relationships/tags" Target="../tags/tag2447.xml"/><Relationship Id="rId9" Type="http://schemas.openxmlformats.org/officeDocument/2006/relationships/tags" Target="../tags/tag2452.xml"/><Relationship Id="rId14" Type="http://schemas.openxmlformats.org/officeDocument/2006/relationships/tags" Target="../tags/tag2457.xml"/><Relationship Id="rId22" Type="http://schemas.openxmlformats.org/officeDocument/2006/relationships/tags" Target="../tags/tag2465.xml"/><Relationship Id="rId27" Type="http://schemas.openxmlformats.org/officeDocument/2006/relationships/tags" Target="../tags/tag2470.xml"/><Relationship Id="rId30" Type="http://schemas.openxmlformats.org/officeDocument/2006/relationships/tags" Target="../tags/tag2473.xml"/><Relationship Id="rId35" Type="http://schemas.openxmlformats.org/officeDocument/2006/relationships/slide" Target="slide229.xml"/><Relationship Id="rId8" Type="http://schemas.openxmlformats.org/officeDocument/2006/relationships/tags" Target="../tags/tag2451.xml"/><Relationship Id="rId3" Type="http://schemas.openxmlformats.org/officeDocument/2006/relationships/tags" Target="../tags/tag2446.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tags" Target="../tags/tag2474.xml"/><Relationship Id="rId5" Type="http://schemas.openxmlformats.org/officeDocument/2006/relationships/image" Target="../media/image223.png"/><Relationship Id="rId4" Type="http://schemas.openxmlformats.org/officeDocument/2006/relationships/image" Target="../media/image1.e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tags" Target="../tags/tag2475.xml"/><Relationship Id="rId4" Type="http://schemas.openxmlformats.org/officeDocument/2006/relationships/image" Target="../media/image1.emf"/></Relationships>
</file>

<file path=ppt/slides/_rels/slide227.xml.rels><?xml version="1.0" encoding="UTF-8" standalone="yes"?>
<Relationships xmlns="http://schemas.openxmlformats.org/package/2006/relationships"><Relationship Id="rId13" Type="http://schemas.openxmlformats.org/officeDocument/2006/relationships/tags" Target="../tags/tag2488.xml"/><Relationship Id="rId18" Type="http://schemas.openxmlformats.org/officeDocument/2006/relationships/tags" Target="../tags/tag2493.xml"/><Relationship Id="rId26" Type="http://schemas.openxmlformats.org/officeDocument/2006/relationships/tags" Target="../tags/tag2501.xml"/><Relationship Id="rId39" Type="http://schemas.openxmlformats.org/officeDocument/2006/relationships/slide" Target="slide210.xml"/><Relationship Id="rId21" Type="http://schemas.openxmlformats.org/officeDocument/2006/relationships/tags" Target="../tags/tag2496.xml"/><Relationship Id="rId34" Type="http://schemas.openxmlformats.org/officeDocument/2006/relationships/slide" Target="slide231.xml"/><Relationship Id="rId7" Type="http://schemas.openxmlformats.org/officeDocument/2006/relationships/tags" Target="../tags/tag2482.xml"/><Relationship Id="rId12" Type="http://schemas.openxmlformats.org/officeDocument/2006/relationships/tags" Target="../tags/tag2487.xml"/><Relationship Id="rId17" Type="http://schemas.openxmlformats.org/officeDocument/2006/relationships/tags" Target="../tags/tag2492.xml"/><Relationship Id="rId25" Type="http://schemas.openxmlformats.org/officeDocument/2006/relationships/tags" Target="../tags/tag2500.xml"/><Relationship Id="rId33" Type="http://schemas.openxmlformats.org/officeDocument/2006/relationships/slide" Target="slide239.xml"/><Relationship Id="rId38" Type="http://schemas.openxmlformats.org/officeDocument/2006/relationships/slide" Target="slide222.xml"/><Relationship Id="rId2" Type="http://schemas.openxmlformats.org/officeDocument/2006/relationships/tags" Target="../tags/tag2477.xml"/><Relationship Id="rId16" Type="http://schemas.openxmlformats.org/officeDocument/2006/relationships/tags" Target="../tags/tag2491.xml"/><Relationship Id="rId20" Type="http://schemas.openxmlformats.org/officeDocument/2006/relationships/tags" Target="../tags/tag2495.xml"/><Relationship Id="rId29" Type="http://schemas.openxmlformats.org/officeDocument/2006/relationships/tags" Target="../tags/tag2504.xml"/><Relationship Id="rId1" Type="http://schemas.openxmlformats.org/officeDocument/2006/relationships/tags" Target="../tags/tag2476.xml"/><Relationship Id="rId6" Type="http://schemas.openxmlformats.org/officeDocument/2006/relationships/tags" Target="../tags/tag2481.xml"/><Relationship Id="rId11" Type="http://schemas.openxmlformats.org/officeDocument/2006/relationships/tags" Target="../tags/tag2486.xml"/><Relationship Id="rId24" Type="http://schemas.openxmlformats.org/officeDocument/2006/relationships/tags" Target="../tags/tag2499.xml"/><Relationship Id="rId32" Type="http://schemas.openxmlformats.org/officeDocument/2006/relationships/slide" Target="slide250.xml"/><Relationship Id="rId37" Type="http://schemas.openxmlformats.org/officeDocument/2006/relationships/slide" Target="slide224.xml"/><Relationship Id="rId40" Type="http://schemas.openxmlformats.org/officeDocument/2006/relationships/slide" Target="slide208.xml"/><Relationship Id="rId5" Type="http://schemas.openxmlformats.org/officeDocument/2006/relationships/tags" Target="../tags/tag2480.xml"/><Relationship Id="rId15" Type="http://schemas.openxmlformats.org/officeDocument/2006/relationships/tags" Target="../tags/tag2490.xml"/><Relationship Id="rId23" Type="http://schemas.openxmlformats.org/officeDocument/2006/relationships/tags" Target="../tags/tag2498.xml"/><Relationship Id="rId28" Type="http://schemas.openxmlformats.org/officeDocument/2006/relationships/tags" Target="../tags/tag2503.xml"/><Relationship Id="rId36" Type="http://schemas.openxmlformats.org/officeDocument/2006/relationships/slide" Target="slide227.xml"/><Relationship Id="rId10" Type="http://schemas.openxmlformats.org/officeDocument/2006/relationships/tags" Target="../tags/tag2485.xml"/><Relationship Id="rId19" Type="http://schemas.openxmlformats.org/officeDocument/2006/relationships/tags" Target="../tags/tag2494.xml"/><Relationship Id="rId31" Type="http://schemas.openxmlformats.org/officeDocument/2006/relationships/slideLayout" Target="../slideLayouts/slideLayout6.xml"/><Relationship Id="rId4" Type="http://schemas.openxmlformats.org/officeDocument/2006/relationships/tags" Target="../tags/tag2479.xml"/><Relationship Id="rId9" Type="http://schemas.openxmlformats.org/officeDocument/2006/relationships/tags" Target="../tags/tag2484.xml"/><Relationship Id="rId14" Type="http://schemas.openxmlformats.org/officeDocument/2006/relationships/tags" Target="../tags/tag2489.xml"/><Relationship Id="rId22" Type="http://schemas.openxmlformats.org/officeDocument/2006/relationships/tags" Target="../tags/tag2497.xml"/><Relationship Id="rId27" Type="http://schemas.openxmlformats.org/officeDocument/2006/relationships/tags" Target="../tags/tag2502.xml"/><Relationship Id="rId30" Type="http://schemas.openxmlformats.org/officeDocument/2006/relationships/tags" Target="../tags/tag2505.xml"/><Relationship Id="rId35" Type="http://schemas.openxmlformats.org/officeDocument/2006/relationships/slide" Target="slide229.xml"/><Relationship Id="rId8" Type="http://schemas.openxmlformats.org/officeDocument/2006/relationships/tags" Target="../tags/tag2483.xml"/><Relationship Id="rId3" Type="http://schemas.openxmlformats.org/officeDocument/2006/relationships/tags" Target="../tags/tag2478.xml"/></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tags" Target="../tags/tag2506.xml"/><Relationship Id="rId4" Type="http://schemas.openxmlformats.org/officeDocument/2006/relationships/image" Target="../media/image1.emf"/></Relationships>
</file>

<file path=ppt/slides/_rels/slide229.xml.rels><?xml version="1.0" encoding="UTF-8" standalone="yes"?>
<Relationships xmlns="http://schemas.openxmlformats.org/package/2006/relationships"><Relationship Id="rId13" Type="http://schemas.openxmlformats.org/officeDocument/2006/relationships/tags" Target="../tags/tag2519.xml"/><Relationship Id="rId18" Type="http://schemas.openxmlformats.org/officeDocument/2006/relationships/tags" Target="../tags/tag2524.xml"/><Relationship Id="rId26" Type="http://schemas.openxmlformats.org/officeDocument/2006/relationships/tags" Target="../tags/tag2532.xml"/><Relationship Id="rId39" Type="http://schemas.openxmlformats.org/officeDocument/2006/relationships/slide" Target="slide210.xml"/><Relationship Id="rId21" Type="http://schemas.openxmlformats.org/officeDocument/2006/relationships/tags" Target="../tags/tag2527.xml"/><Relationship Id="rId34" Type="http://schemas.openxmlformats.org/officeDocument/2006/relationships/slide" Target="slide231.xml"/><Relationship Id="rId7" Type="http://schemas.openxmlformats.org/officeDocument/2006/relationships/tags" Target="../tags/tag2513.xml"/><Relationship Id="rId12" Type="http://schemas.openxmlformats.org/officeDocument/2006/relationships/tags" Target="../tags/tag2518.xml"/><Relationship Id="rId17" Type="http://schemas.openxmlformats.org/officeDocument/2006/relationships/tags" Target="../tags/tag2523.xml"/><Relationship Id="rId25" Type="http://schemas.openxmlformats.org/officeDocument/2006/relationships/tags" Target="../tags/tag2531.xml"/><Relationship Id="rId33" Type="http://schemas.openxmlformats.org/officeDocument/2006/relationships/slide" Target="slide239.xml"/><Relationship Id="rId38" Type="http://schemas.openxmlformats.org/officeDocument/2006/relationships/slide" Target="slide222.xml"/><Relationship Id="rId2" Type="http://schemas.openxmlformats.org/officeDocument/2006/relationships/tags" Target="../tags/tag2508.xml"/><Relationship Id="rId16" Type="http://schemas.openxmlformats.org/officeDocument/2006/relationships/tags" Target="../tags/tag2522.xml"/><Relationship Id="rId20" Type="http://schemas.openxmlformats.org/officeDocument/2006/relationships/tags" Target="../tags/tag2526.xml"/><Relationship Id="rId29" Type="http://schemas.openxmlformats.org/officeDocument/2006/relationships/tags" Target="../tags/tag2535.xml"/><Relationship Id="rId1" Type="http://schemas.openxmlformats.org/officeDocument/2006/relationships/tags" Target="../tags/tag2507.xml"/><Relationship Id="rId6" Type="http://schemas.openxmlformats.org/officeDocument/2006/relationships/tags" Target="../tags/tag2512.xml"/><Relationship Id="rId11" Type="http://schemas.openxmlformats.org/officeDocument/2006/relationships/tags" Target="../tags/tag2517.xml"/><Relationship Id="rId24" Type="http://schemas.openxmlformats.org/officeDocument/2006/relationships/tags" Target="../tags/tag2530.xml"/><Relationship Id="rId32" Type="http://schemas.openxmlformats.org/officeDocument/2006/relationships/slide" Target="slide250.xml"/><Relationship Id="rId37" Type="http://schemas.openxmlformats.org/officeDocument/2006/relationships/slide" Target="slide224.xml"/><Relationship Id="rId40" Type="http://schemas.openxmlformats.org/officeDocument/2006/relationships/slide" Target="slide208.xml"/><Relationship Id="rId5" Type="http://schemas.openxmlformats.org/officeDocument/2006/relationships/tags" Target="../tags/tag2511.xml"/><Relationship Id="rId15" Type="http://schemas.openxmlformats.org/officeDocument/2006/relationships/tags" Target="../tags/tag2521.xml"/><Relationship Id="rId23" Type="http://schemas.openxmlformats.org/officeDocument/2006/relationships/tags" Target="../tags/tag2529.xml"/><Relationship Id="rId28" Type="http://schemas.openxmlformats.org/officeDocument/2006/relationships/tags" Target="../tags/tag2534.xml"/><Relationship Id="rId36" Type="http://schemas.openxmlformats.org/officeDocument/2006/relationships/slide" Target="slide227.xml"/><Relationship Id="rId10" Type="http://schemas.openxmlformats.org/officeDocument/2006/relationships/tags" Target="../tags/tag2516.xml"/><Relationship Id="rId19" Type="http://schemas.openxmlformats.org/officeDocument/2006/relationships/tags" Target="../tags/tag2525.xml"/><Relationship Id="rId31" Type="http://schemas.openxmlformats.org/officeDocument/2006/relationships/slideLayout" Target="../slideLayouts/slideLayout6.xml"/><Relationship Id="rId4" Type="http://schemas.openxmlformats.org/officeDocument/2006/relationships/tags" Target="../tags/tag2510.xml"/><Relationship Id="rId9" Type="http://schemas.openxmlformats.org/officeDocument/2006/relationships/tags" Target="../tags/tag2515.xml"/><Relationship Id="rId14" Type="http://schemas.openxmlformats.org/officeDocument/2006/relationships/tags" Target="../tags/tag2520.xml"/><Relationship Id="rId22" Type="http://schemas.openxmlformats.org/officeDocument/2006/relationships/tags" Target="../tags/tag2528.xml"/><Relationship Id="rId27" Type="http://schemas.openxmlformats.org/officeDocument/2006/relationships/tags" Target="../tags/tag2533.xml"/><Relationship Id="rId30" Type="http://schemas.openxmlformats.org/officeDocument/2006/relationships/tags" Target="../tags/tag2536.xml"/><Relationship Id="rId35" Type="http://schemas.openxmlformats.org/officeDocument/2006/relationships/slide" Target="slide229.xml"/><Relationship Id="rId8" Type="http://schemas.openxmlformats.org/officeDocument/2006/relationships/tags" Target="../tags/tag2514.xml"/><Relationship Id="rId3" Type="http://schemas.openxmlformats.org/officeDocument/2006/relationships/tags" Target="../tags/tag2509.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90.xml"/><Relationship Id="rId7" Type="http://schemas.openxmlformats.org/officeDocument/2006/relationships/image" Target="../media/image1.emf"/><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oleObject" Target="../embeddings/oleObject21.bin"/><Relationship Id="rId5" Type="http://schemas.openxmlformats.org/officeDocument/2006/relationships/slideLayout" Target="../slideLayouts/slideLayout2.xml"/><Relationship Id="rId4" Type="http://schemas.openxmlformats.org/officeDocument/2006/relationships/tags" Target="../tags/tag291.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tags" Target="../tags/tag2537.xml"/><Relationship Id="rId4" Type="http://schemas.openxmlformats.org/officeDocument/2006/relationships/image" Target="../media/image1.emf"/></Relationships>
</file>

<file path=ppt/slides/_rels/slide231.xml.rels><?xml version="1.0" encoding="UTF-8" standalone="yes"?>
<Relationships xmlns="http://schemas.openxmlformats.org/package/2006/relationships"><Relationship Id="rId13" Type="http://schemas.openxmlformats.org/officeDocument/2006/relationships/tags" Target="../tags/tag2550.xml"/><Relationship Id="rId18" Type="http://schemas.openxmlformats.org/officeDocument/2006/relationships/tags" Target="../tags/tag2555.xml"/><Relationship Id="rId26" Type="http://schemas.openxmlformats.org/officeDocument/2006/relationships/tags" Target="../tags/tag2563.xml"/><Relationship Id="rId39" Type="http://schemas.openxmlformats.org/officeDocument/2006/relationships/slide" Target="slide210.xml"/><Relationship Id="rId21" Type="http://schemas.openxmlformats.org/officeDocument/2006/relationships/tags" Target="../tags/tag2558.xml"/><Relationship Id="rId34" Type="http://schemas.openxmlformats.org/officeDocument/2006/relationships/slide" Target="slide231.xml"/><Relationship Id="rId7" Type="http://schemas.openxmlformats.org/officeDocument/2006/relationships/tags" Target="../tags/tag2544.xml"/><Relationship Id="rId12" Type="http://schemas.openxmlformats.org/officeDocument/2006/relationships/tags" Target="../tags/tag2549.xml"/><Relationship Id="rId17" Type="http://schemas.openxmlformats.org/officeDocument/2006/relationships/tags" Target="../tags/tag2554.xml"/><Relationship Id="rId25" Type="http://schemas.openxmlformats.org/officeDocument/2006/relationships/tags" Target="../tags/tag2562.xml"/><Relationship Id="rId33" Type="http://schemas.openxmlformats.org/officeDocument/2006/relationships/slide" Target="slide239.xml"/><Relationship Id="rId38" Type="http://schemas.openxmlformats.org/officeDocument/2006/relationships/slide" Target="slide222.xml"/><Relationship Id="rId2" Type="http://schemas.openxmlformats.org/officeDocument/2006/relationships/tags" Target="../tags/tag2539.xml"/><Relationship Id="rId16" Type="http://schemas.openxmlformats.org/officeDocument/2006/relationships/tags" Target="../tags/tag2553.xml"/><Relationship Id="rId20" Type="http://schemas.openxmlformats.org/officeDocument/2006/relationships/tags" Target="../tags/tag2557.xml"/><Relationship Id="rId29" Type="http://schemas.openxmlformats.org/officeDocument/2006/relationships/tags" Target="../tags/tag2566.xml"/><Relationship Id="rId1" Type="http://schemas.openxmlformats.org/officeDocument/2006/relationships/tags" Target="../tags/tag2538.xml"/><Relationship Id="rId6" Type="http://schemas.openxmlformats.org/officeDocument/2006/relationships/tags" Target="../tags/tag2543.xml"/><Relationship Id="rId11" Type="http://schemas.openxmlformats.org/officeDocument/2006/relationships/tags" Target="../tags/tag2548.xml"/><Relationship Id="rId24" Type="http://schemas.openxmlformats.org/officeDocument/2006/relationships/tags" Target="../tags/tag2561.xml"/><Relationship Id="rId32" Type="http://schemas.openxmlformats.org/officeDocument/2006/relationships/slide" Target="slide250.xml"/><Relationship Id="rId37" Type="http://schemas.openxmlformats.org/officeDocument/2006/relationships/slide" Target="slide224.xml"/><Relationship Id="rId40" Type="http://schemas.openxmlformats.org/officeDocument/2006/relationships/slide" Target="slide208.xml"/><Relationship Id="rId5" Type="http://schemas.openxmlformats.org/officeDocument/2006/relationships/tags" Target="../tags/tag2542.xml"/><Relationship Id="rId15" Type="http://schemas.openxmlformats.org/officeDocument/2006/relationships/tags" Target="../tags/tag2552.xml"/><Relationship Id="rId23" Type="http://schemas.openxmlformats.org/officeDocument/2006/relationships/tags" Target="../tags/tag2560.xml"/><Relationship Id="rId28" Type="http://schemas.openxmlformats.org/officeDocument/2006/relationships/tags" Target="../tags/tag2565.xml"/><Relationship Id="rId36" Type="http://schemas.openxmlformats.org/officeDocument/2006/relationships/slide" Target="slide227.xml"/><Relationship Id="rId10" Type="http://schemas.openxmlformats.org/officeDocument/2006/relationships/tags" Target="../tags/tag2547.xml"/><Relationship Id="rId19" Type="http://schemas.openxmlformats.org/officeDocument/2006/relationships/tags" Target="../tags/tag2556.xml"/><Relationship Id="rId31" Type="http://schemas.openxmlformats.org/officeDocument/2006/relationships/slideLayout" Target="../slideLayouts/slideLayout6.xml"/><Relationship Id="rId4" Type="http://schemas.openxmlformats.org/officeDocument/2006/relationships/tags" Target="../tags/tag2541.xml"/><Relationship Id="rId9" Type="http://schemas.openxmlformats.org/officeDocument/2006/relationships/tags" Target="../tags/tag2546.xml"/><Relationship Id="rId14" Type="http://schemas.openxmlformats.org/officeDocument/2006/relationships/tags" Target="../tags/tag2551.xml"/><Relationship Id="rId22" Type="http://schemas.openxmlformats.org/officeDocument/2006/relationships/tags" Target="../tags/tag2559.xml"/><Relationship Id="rId27" Type="http://schemas.openxmlformats.org/officeDocument/2006/relationships/tags" Target="../tags/tag2564.xml"/><Relationship Id="rId30" Type="http://schemas.openxmlformats.org/officeDocument/2006/relationships/tags" Target="../tags/tag2567.xml"/><Relationship Id="rId35" Type="http://schemas.openxmlformats.org/officeDocument/2006/relationships/slide" Target="slide229.xml"/><Relationship Id="rId8" Type="http://schemas.openxmlformats.org/officeDocument/2006/relationships/tags" Target="../tags/tag2545.xml"/><Relationship Id="rId3" Type="http://schemas.openxmlformats.org/officeDocument/2006/relationships/tags" Target="../tags/tag2540.xml"/></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tags" Target="../tags/tag2568.xml"/><Relationship Id="rId5" Type="http://schemas.openxmlformats.org/officeDocument/2006/relationships/image" Target="../media/image224.png"/><Relationship Id="rId4" Type="http://schemas.openxmlformats.org/officeDocument/2006/relationships/image" Target="../media/image1.emf"/></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tags" Target="../tags/tag2569.xml"/><Relationship Id="rId4" Type="http://schemas.openxmlformats.org/officeDocument/2006/relationships/image" Target="../media/image1.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tags" Target="../tags/tag2570.xml"/><Relationship Id="rId4" Type="http://schemas.openxmlformats.org/officeDocument/2006/relationships/image" Target="../media/image1.e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tags" Target="../tags/tag2571.xml"/><Relationship Id="rId4" Type="http://schemas.openxmlformats.org/officeDocument/2006/relationships/image" Target="../media/image1.e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tags" Target="../tags/tag2572.xml"/><Relationship Id="rId4" Type="http://schemas.openxmlformats.org/officeDocument/2006/relationships/image" Target="../media/image1.e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tags" Target="../tags/tag2573.xml"/><Relationship Id="rId4" Type="http://schemas.openxmlformats.org/officeDocument/2006/relationships/image" Target="../media/image1.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tags" Target="../tags/tag2574.xml"/><Relationship Id="rId4" Type="http://schemas.openxmlformats.org/officeDocument/2006/relationships/image" Target="../media/image1.emf"/></Relationships>
</file>

<file path=ppt/slides/_rels/slide239.xml.rels><?xml version="1.0" encoding="UTF-8" standalone="yes"?>
<Relationships xmlns="http://schemas.openxmlformats.org/package/2006/relationships"><Relationship Id="rId13" Type="http://schemas.openxmlformats.org/officeDocument/2006/relationships/tags" Target="../tags/tag2587.xml"/><Relationship Id="rId18" Type="http://schemas.openxmlformats.org/officeDocument/2006/relationships/tags" Target="../tags/tag2592.xml"/><Relationship Id="rId26" Type="http://schemas.openxmlformats.org/officeDocument/2006/relationships/tags" Target="../tags/tag2600.xml"/><Relationship Id="rId39" Type="http://schemas.openxmlformats.org/officeDocument/2006/relationships/slide" Target="slide210.xml"/><Relationship Id="rId21" Type="http://schemas.openxmlformats.org/officeDocument/2006/relationships/tags" Target="../tags/tag2595.xml"/><Relationship Id="rId34" Type="http://schemas.openxmlformats.org/officeDocument/2006/relationships/slide" Target="slide245.xml"/><Relationship Id="rId7" Type="http://schemas.openxmlformats.org/officeDocument/2006/relationships/tags" Target="../tags/tag2581.xml"/><Relationship Id="rId12" Type="http://schemas.openxmlformats.org/officeDocument/2006/relationships/tags" Target="../tags/tag2586.xml"/><Relationship Id="rId17" Type="http://schemas.openxmlformats.org/officeDocument/2006/relationships/tags" Target="../tags/tag2591.xml"/><Relationship Id="rId25" Type="http://schemas.openxmlformats.org/officeDocument/2006/relationships/tags" Target="../tags/tag2599.xml"/><Relationship Id="rId33" Type="http://schemas.openxmlformats.org/officeDocument/2006/relationships/slide" Target="slide247.xml"/><Relationship Id="rId38" Type="http://schemas.openxmlformats.org/officeDocument/2006/relationships/slide" Target="slide222.xml"/><Relationship Id="rId2" Type="http://schemas.openxmlformats.org/officeDocument/2006/relationships/tags" Target="../tags/tag2576.xml"/><Relationship Id="rId16" Type="http://schemas.openxmlformats.org/officeDocument/2006/relationships/tags" Target="../tags/tag2590.xml"/><Relationship Id="rId20" Type="http://schemas.openxmlformats.org/officeDocument/2006/relationships/tags" Target="../tags/tag2594.xml"/><Relationship Id="rId29" Type="http://schemas.openxmlformats.org/officeDocument/2006/relationships/tags" Target="../tags/tag2603.xml"/><Relationship Id="rId1" Type="http://schemas.openxmlformats.org/officeDocument/2006/relationships/tags" Target="../tags/tag2575.xml"/><Relationship Id="rId6" Type="http://schemas.openxmlformats.org/officeDocument/2006/relationships/tags" Target="../tags/tag2580.xml"/><Relationship Id="rId11" Type="http://schemas.openxmlformats.org/officeDocument/2006/relationships/tags" Target="../tags/tag2585.xml"/><Relationship Id="rId24" Type="http://schemas.openxmlformats.org/officeDocument/2006/relationships/tags" Target="../tags/tag2598.xml"/><Relationship Id="rId32" Type="http://schemas.openxmlformats.org/officeDocument/2006/relationships/slide" Target="slide250.xml"/><Relationship Id="rId37" Type="http://schemas.openxmlformats.org/officeDocument/2006/relationships/slide" Target="slide239.xml"/><Relationship Id="rId40" Type="http://schemas.openxmlformats.org/officeDocument/2006/relationships/slide" Target="slide208.xml"/><Relationship Id="rId5" Type="http://schemas.openxmlformats.org/officeDocument/2006/relationships/tags" Target="../tags/tag2579.xml"/><Relationship Id="rId15" Type="http://schemas.openxmlformats.org/officeDocument/2006/relationships/tags" Target="../tags/tag2589.xml"/><Relationship Id="rId23" Type="http://schemas.openxmlformats.org/officeDocument/2006/relationships/tags" Target="../tags/tag2597.xml"/><Relationship Id="rId28" Type="http://schemas.openxmlformats.org/officeDocument/2006/relationships/tags" Target="../tags/tag2602.xml"/><Relationship Id="rId36" Type="http://schemas.openxmlformats.org/officeDocument/2006/relationships/slide" Target="slide241.xml"/><Relationship Id="rId10" Type="http://schemas.openxmlformats.org/officeDocument/2006/relationships/tags" Target="../tags/tag2584.xml"/><Relationship Id="rId19" Type="http://schemas.openxmlformats.org/officeDocument/2006/relationships/tags" Target="../tags/tag2593.xml"/><Relationship Id="rId31" Type="http://schemas.openxmlformats.org/officeDocument/2006/relationships/slideLayout" Target="../slideLayouts/slideLayout6.xml"/><Relationship Id="rId4" Type="http://schemas.openxmlformats.org/officeDocument/2006/relationships/tags" Target="../tags/tag2578.xml"/><Relationship Id="rId9" Type="http://schemas.openxmlformats.org/officeDocument/2006/relationships/tags" Target="../tags/tag2583.xml"/><Relationship Id="rId14" Type="http://schemas.openxmlformats.org/officeDocument/2006/relationships/tags" Target="../tags/tag2588.xml"/><Relationship Id="rId22" Type="http://schemas.openxmlformats.org/officeDocument/2006/relationships/tags" Target="../tags/tag2596.xml"/><Relationship Id="rId27" Type="http://schemas.openxmlformats.org/officeDocument/2006/relationships/tags" Target="../tags/tag2601.xml"/><Relationship Id="rId30" Type="http://schemas.openxmlformats.org/officeDocument/2006/relationships/tags" Target="../tags/tag2604.xml"/><Relationship Id="rId35" Type="http://schemas.openxmlformats.org/officeDocument/2006/relationships/slide" Target="slide243.xml"/><Relationship Id="rId8" Type="http://schemas.openxmlformats.org/officeDocument/2006/relationships/tags" Target="../tags/tag2582.xml"/><Relationship Id="rId3" Type="http://schemas.openxmlformats.org/officeDocument/2006/relationships/tags" Target="../tags/tag2577.xml"/></Relationships>
</file>

<file path=ppt/slides/_rels/slide24.xml.rels><?xml version="1.0" encoding="UTF-8" standalone="yes"?>
<Relationships xmlns="http://schemas.openxmlformats.org/package/2006/relationships"><Relationship Id="rId13" Type="http://schemas.openxmlformats.org/officeDocument/2006/relationships/tags" Target="../tags/tag304.xml"/><Relationship Id="rId18" Type="http://schemas.openxmlformats.org/officeDocument/2006/relationships/tags" Target="../tags/tag309.xml"/><Relationship Id="rId26" Type="http://schemas.openxmlformats.org/officeDocument/2006/relationships/tags" Target="../tags/tag317.xml"/><Relationship Id="rId39" Type="http://schemas.openxmlformats.org/officeDocument/2006/relationships/image" Target="../media/image1.emf"/><Relationship Id="rId21" Type="http://schemas.openxmlformats.org/officeDocument/2006/relationships/tags" Target="../tags/tag312.xml"/><Relationship Id="rId34" Type="http://schemas.openxmlformats.org/officeDocument/2006/relationships/slide" Target="slide45.xml"/><Relationship Id="rId7" Type="http://schemas.openxmlformats.org/officeDocument/2006/relationships/tags" Target="../tags/tag298.xml"/><Relationship Id="rId12" Type="http://schemas.openxmlformats.org/officeDocument/2006/relationships/tags" Target="../tags/tag303.xml"/><Relationship Id="rId17" Type="http://schemas.openxmlformats.org/officeDocument/2006/relationships/tags" Target="../tags/tag308.xml"/><Relationship Id="rId25" Type="http://schemas.openxmlformats.org/officeDocument/2006/relationships/tags" Target="../tags/tag316.xml"/><Relationship Id="rId33" Type="http://schemas.openxmlformats.org/officeDocument/2006/relationships/slide" Target="slide125.xml"/><Relationship Id="rId38" Type="http://schemas.openxmlformats.org/officeDocument/2006/relationships/oleObject" Target="../embeddings/oleObject22.bin"/><Relationship Id="rId2" Type="http://schemas.openxmlformats.org/officeDocument/2006/relationships/tags" Target="../tags/tag293.xml"/><Relationship Id="rId16" Type="http://schemas.openxmlformats.org/officeDocument/2006/relationships/tags" Target="../tags/tag307.xml"/><Relationship Id="rId20" Type="http://schemas.openxmlformats.org/officeDocument/2006/relationships/tags" Target="../tags/tag311.xml"/><Relationship Id="rId29" Type="http://schemas.openxmlformats.org/officeDocument/2006/relationships/slideLayout" Target="../slideLayouts/slideLayout6.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tags" Target="../tags/tag302.xml"/><Relationship Id="rId24" Type="http://schemas.openxmlformats.org/officeDocument/2006/relationships/tags" Target="../tags/tag315.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296.xml"/><Relationship Id="rId15" Type="http://schemas.openxmlformats.org/officeDocument/2006/relationships/tags" Target="../tags/tag306.xml"/><Relationship Id="rId23" Type="http://schemas.openxmlformats.org/officeDocument/2006/relationships/tags" Target="../tags/tag314.xml"/><Relationship Id="rId28" Type="http://schemas.openxmlformats.org/officeDocument/2006/relationships/tags" Target="../tags/tag319.xml"/><Relationship Id="rId36" Type="http://schemas.openxmlformats.org/officeDocument/2006/relationships/slide" Target="slide8.xml"/><Relationship Id="rId10" Type="http://schemas.openxmlformats.org/officeDocument/2006/relationships/tags" Target="../tags/tag301.xml"/><Relationship Id="rId19" Type="http://schemas.openxmlformats.org/officeDocument/2006/relationships/tags" Target="../tags/tag310.xml"/><Relationship Id="rId31" Type="http://schemas.openxmlformats.org/officeDocument/2006/relationships/slide" Target="slide206.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 Id="rId22" Type="http://schemas.openxmlformats.org/officeDocument/2006/relationships/tags" Target="../tags/tag313.xml"/><Relationship Id="rId27" Type="http://schemas.openxmlformats.org/officeDocument/2006/relationships/tags" Target="../tags/tag318.xml"/><Relationship Id="rId30" Type="http://schemas.openxmlformats.org/officeDocument/2006/relationships/slide" Target="slide253.xml"/><Relationship Id="rId35" Type="http://schemas.openxmlformats.org/officeDocument/2006/relationships/slide" Target="slide24.xml"/><Relationship Id="rId8" Type="http://schemas.openxmlformats.org/officeDocument/2006/relationships/tags" Target="../tags/tag299.xml"/><Relationship Id="rId3" Type="http://schemas.openxmlformats.org/officeDocument/2006/relationships/tags" Target="../tags/tag294.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tags" Target="../tags/tag2605.xml"/><Relationship Id="rId5" Type="http://schemas.openxmlformats.org/officeDocument/2006/relationships/image" Target="../media/image225.png"/><Relationship Id="rId4" Type="http://schemas.openxmlformats.org/officeDocument/2006/relationships/image" Target="../media/image1.emf"/></Relationships>
</file>

<file path=ppt/slides/_rels/slide241.xml.rels><?xml version="1.0" encoding="UTF-8" standalone="yes"?>
<Relationships xmlns="http://schemas.openxmlformats.org/package/2006/relationships"><Relationship Id="rId13" Type="http://schemas.openxmlformats.org/officeDocument/2006/relationships/tags" Target="../tags/tag2618.xml"/><Relationship Id="rId18" Type="http://schemas.openxmlformats.org/officeDocument/2006/relationships/tags" Target="../tags/tag2623.xml"/><Relationship Id="rId26" Type="http://schemas.openxmlformats.org/officeDocument/2006/relationships/tags" Target="../tags/tag2631.xml"/><Relationship Id="rId39" Type="http://schemas.openxmlformats.org/officeDocument/2006/relationships/slide" Target="slide210.xml"/><Relationship Id="rId21" Type="http://schemas.openxmlformats.org/officeDocument/2006/relationships/tags" Target="../tags/tag2626.xml"/><Relationship Id="rId34" Type="http://schemas.openxmlformats.org/officeDocument/2006/relationships/slide" Target="slide245.xml"/><Relationship Id="rId7" Type="http://schemas.openxmlformats.org/officeDocument/2006/relationships/tags" Target="../tags/tag2612.xml"/><Relationship Id="rId12" Type="http://schemas.openxmlformats.org/officeDocument/2006/relationships/tags" Target="../tags/tag2617.xml"/><Relationship Id="rId17" Type="http://schemas.openxmlformats.org/officeDocument/2006/relationships/tags" Target="../tags/tag2622.xml"/><Relationship Id="rId25" Type="http://schemas.openxmlformats.org/officeDocument/2006/relationships/tags" Target="../tags/tag2630.xml"/><Relationship Id="rId33" Type="http://schemas.openxmlformats.org/officeDocument/2006/relationships/slide" Target="slide247.xml"/><Relationship Id="rId38" Type="http://schemas.openxmlformats.org/officeDocument/2006/relationships/slide" Target="slide222.xml"/><Relationship Id="rId2" Type="http://schemas.openxmlformats.org/officeDocument/2006/relationships/tags" Target="../tags/tag2607.xml"/><Relationship Id="rId16" Type="http://schemas.openxmlformats.org/officeDocument/2006/relationships/tags" Target="../tags/tag2621.xml"/><Relationship Id="rId20" Type="http://schemas.openxmlformats.org/officeDocument/2006/relationships/tags" Target="../tags/tag2625.xml"/><Relationship Id="rId29" Type="http://schemas.openxmlformats.org/officeDocument/2006/relationships/tags" Target="../tags/tag2634.xml"/><Relationship Id="rId1" Type="http://schemas.openxmlformats.org/officeDocument/2006/relationships/tags" Target="../tags/tag2606.xml"/><Relationship Id="rId6" Type="http://schemas.openxmlformats.org/officeDocument/2006/relationships/tags" Target="../tags/tag2611.xml"/><Relationship Id="rId11" Type="http://schemas.openxmlformats.org/officeDocument/2006/relationships/tags" Target="../tags/tag2616.xml"/><Relationship Id="rId24" Type="http://schemas.openxmlformats.org/officeDocument/2006/relationships/tags" Target="../tags/tag2629.xml"/><Relationship Id="rId32" Type="http://schemas.openxmlformats.org/officeDocument/2006/relationships/slide" Target="slide250.xml"/><Relationship Id="rId37" Type="http://schemas.openxmlformats.org/officeDocument/2006/relationships/slide" Target="slide239.xml"/><Relationship Id="rId40" Type="http://schemas.openxmlformats.org/officeDocument/2006/relationships/slide" Target="slide208.xml"/><Relationship Id="rId5" Type="http://schemas.openxmlformats.org/officeDocument/2006/relationships/tags" Target="../tags/tag2610.xml"/><Relationship Id="rId15" Type="http://schemas.openxmlformats.org/officeDocument/2006/relationships/tags" Target="../tags/tag2620.xml"/><Relationship Id="rId23" Type="http://schemas.openxmlformats.org/officeDocument/2006/relationships/tags" Target="../tags/tag2628.xml"/><Relationship Id="rId28" Type="http://schemas.openxmlformats.org/officeDocument/2006/relationships/tags" Target="../tags/tag2633.xml"/><Relationship Id="rId36" Type="http://schemas.openxmlformats.org/officeDocument/2006/relationships/slide" Target="slide241.xml"/><Relationship Id="rId10" Type="http://schemas.openxmlformats.org/officeDocument/2006/relationships/tags" Target="../tags/tag2615.xml"/><Relationship Id="rId19" Type="http://schemas.openxmlformats.org/officeDocument/2006/relationships/tags" Target="../tags/tag2624.xml"/><Relationship Id="rId31" Type="http://schemas.openxmlformats.org/officeDocument/2006/relationships/slideLayout" Target="../slideLayouts/slideLayout6.xml"/><Relationship Id="rId4" Type="http://schemas.openxmlformats.org/officeDocument/2006/relationships/tags" Target="../tags/tag2609.xml"/><Relationship Id="rId9" Type="http://schemas.openxmlformats.org/officeDocument/2006/relationships/tags" Target="../tags/tag2614.xml"/><Relationship Id="rId14" Type="http://schemas.openxmlformats.org/officeDocument/2006/relationships/tags" Target="../tags/tag2619.xml"/><Relationship Id="rId22" Type="http://schemas.openxmlformats.org/officeDocument/2006/relationships/tags" Target="../tags/tag2627.xml"/><Relationship Id="rId27" Type="http://schemas.openxmlformats.org/officeDocument/2006/relationships/tags" Target="../tags/tag2632.xml"/><Relationship Id="rId30" Type="http://schemas.openxmlformats.org/officeDocument/2006/relationships/tags" Target="../tags/tag2635.xml"/><Relationship Id="rId35" Type="http://schemas.openxmlformats.org/officeDocument/2006/relationships/slide" Target="slide243.xml"/><Relationship Id="rId8" Type="http://schemas.openxmlformats.org/officeDocument/2006/relationships/tags" Target="../tags/tag2613.xml"/><Relationship Id="rId3" Type="http://schemas.openxmlformats.org/officeDocument/2006/relationships/tags" Target="../tags/tag2608.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tags" Target="../tags/tag2636.xml"/><Relationship Id="rId4" Type="http://schemas.openxmlformats.org/officeDocument/2006/relationships/image" Target="../media/image1.emf"/></Relationships>
</file>

<file path=ppt/slides/_rels/slide243.xml.rels><?xml version="1.0" encoding="UTF-8" standalone="yes"?>
<Relationships xmlns="http://schemas.openxmlformats.org/package/2006/relationships"><Relationship Id="rId13" Type="http://schemas.openxmlformats.org/officeDocument/2006/relationships/tags" Target="../tags/tag2649.xml"/><Relationship Id="rId18" Type="http://schemas.openxmlformats.org/officeDocument/2006/relationships/tags" Target="../tags/tag2654.xml"/><Relationship Id="rId26" Type="http://schemas.openxmlformats.org/officeDocument/2006/relationships/tags" Target="../tags/tag2662.xml"/><Relationship Id="rId39" Type="http://schemas.openxmlformats.org/officeDocument/2006/relationships/slide" Target="slide210.xml"/><Relationship Id="rId21" Type="http://schemas.openxmlformats.org/officeDocument/2006/relationships/tags" Target="../tags/tag2657.xml"/><Relationship Id="rId34" Type="http://schemas.openxmlformats.org/officeDocument/2006/relationships/slide" Target="slide245.xml"/><Relationship Id="rId7" Type="http://schemas.openxmlformats.org/officeDocument/2006/relationships/tags" Target="../tags/tag2643.xml"/><Relationship Id="rId12" Type="http://schemas.openxmlformats.org/officeDocument/2006/relationships/tags" Target="../tags/tag2648.xml"/><Relationship Id="rId17" Type="http://schemas.openxmlformats.org/officeDocument/2006/relationships/tags" Target="../tags/tag2653.xml"/><Relationship Id="rId25" Type="http://schemas.openxmlformats.org/officeDocument/2006/relationships/tags" Target="../tags/tag2661.xml"/><Relationship Id="rId33" Type="http://schemas.openxmlformats.org/officeDocument/2006/relationships/slide" Target="slide247.xml"/><Relationship Id="rId38" Type="http://schemas.openxmlformats.org/officeDocument/2006/relationships/slide" Target="slide222.xml"/><Relationship Id="rId2" Type="http://schemas.openxmlformats.org/officeDocument/2006/relationships/tags" Target="../tags/tag2638.xml"/><Relationship Id="rId16" Type="http://schemas.openxmlformats.org/officeDocument/2006/relationships/tags" Target="../tags/tag2652.xml"/><Relationship Id="rId20" Type="http://schemas.openxmlformats.org/officeDocument/2006/relationships/tags" Target="../tags/tag2656.xml"/><Relationship Id="rId29" Type="http://schemas.openxmlformats.org/officeDocument/2006/relationships/tags" Target="../tags/tag2665.xml"/><Relationship Id="rId1" Type="http://schemas.openxmlformats.org/officeDocument/2006/relationships/tags" Target="../tags/tag2637.xml"/><Relationship Id="rId6" Type="http://schemas.openxmlformats.org/officeDocument/2006/relationships/tags" Target="../tags/tag2642.xml"/><Relationship Id="rId11" Type="http://schemas.openxmlformats.org/officeDocument/2006/relationships/tags" Target="../tags/tag2647.xml"/><Relationship Id="rId24" Type="http://schemas.openxmlformats.org/officeDocument/2006/relationships/tags" Target="../tags/tag2660.xml"/><Relationship Id="rId32" Type="http://schemas.openxmlformats.org/officeDocument/2006/relationships/slide" Target="slide250.xml"/><Relationship Id="rId37" Type="http://schemas.openxmlformats.org/officeDocument/2006/relationships/slide" Target="slide239.xml"/><Relationship Id="rId40" Type="http://schemas.openxmlformats.org/officeDocument/2006/relationships/slide" Target="slide208.xml"/><Relationship Id="rId5" Type="http://schemas.openxmlformats.org/officeDocument/2006/relationships/tags" Target="../tags/tag2641.xml"/><Relationship Id="rId15" Type="http://schemas.openxmlformats.org/officeDocument/2006/relationships/tags" Target="../tags/tag2651.xml"/><Relationship Id="rId23" Type="http://schemas.openxmlformats.org/officeDocument/2006/relationships/tags" Target="../tags/tag2659.xml"/><Relationship Id="rId28" Type="http://schemas.openxmlformats.org/officeDocument/2006/relationships/tags" Target="../tags/tag2664.xml"/><Relationship Id="rId36" Type="http://schemas.openxmlformats.org/officeDocument/2006/relationships/slide" Target="slide241.xml"/><Relationship Id="rId10" Type="http://schemas.openxmlformats.org/officeDocument/2006/relationships/tags" Target="../tags/tag2646.xml"/><Relationship Id="rId19" Type="http://schemas.openxmlformats.org/officeDocument/2006/relationships/tags" Target="../tags/tag2655.xml"/><Relationship Id="rId31" Type="http://schemas.openxmlformats.org/officeDocument/2006/relationships/slideLayout" Target="../slideLayouts/slideLayout6.xml"/><Relationship Id="rId4" Type="http://schemas.openxmlformats.org/officeDocument/2006/relationships/tags" Target="../tags/tag2640.xml"/><Relationship Id="rId9" Type="http://schemas.openxmlformats.org/officeDocument/2006/relationships/tags" Target="../tags/tag2645.xml"/><Relationship Id="rId14" Type="http://schemas.openxmlformats.org/officeDocument/2006/relationships/tags" Target="../tags/tag2650.xml"/><Relationship Id="rId22" Type="http://schemas.openxmlformats.org/officeDocument/2006/relationships/tags" Target="../tags/tag2658.xml"/><Relationship Id="rId27" Type="http://schemas.openxmlformats.org/officeDocument/2006/relationships/tags" Target="../tags/tag2663.xml"/><Relationship Id="rId30" Type="http://schemas.openxmlformats.org/officeDocument/2006/relationships/tags" Target="../tags/tag2666.xml"/><Relationship Id="rId35" Type="http://schemas.openxmlformats.org/officeDocument/2006/relationships/slide" Target="slide243.xml"/><Relationship Id="rId8" Type="http://schemas.openxmlformats.org/officeDocument/2006/relationships/tags" Target="../tags/tag2644.xml"/><Relationship Id="rId3" Type="http://schemas.openxmlformats.org/officeDocument/2006/relationships/tags" Target="../tags/tag2639.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tags" Target="../tags/tag2667.xml"/><Relationship Id="rId4" Type="http://schemas.openxmlformats.org/officeDocument/2006/relationships/image" Target="../media/image1.emf"/></Relationships>
</file>

<file path=ppt/slides/_rels/slide245.xml.rels><?xml version="1.0" encoding="UTF-8" standalone="yes"?>
<Relationships xmlns="http://schemas.openxmlformats.org/package/2006/relationships"><Relationship Id="rId13" Type="http://schemas.openxmlformats.org/officeDocument/2006/relationships/tags" Target="../tags/tag2680.xml"/><Relationship Id="rId18" Type="http://schemas.openxmlformats.org/officeDocument/2006/relationships/tags" Target="../tags/tag2685.xml"/><Relationship Id="rId26" Type="http://schemas.openxmlformats.org/officeDocument/2006/relationships/tags" Target="../tags/tag2693.xml"/><Relationship Id="rId39" Type="http://schemas.openxmlformats.org/officeDocument/2006/relationships/slide" Target="slide210.xml"/><Relationship Id="rId21" Type="http://schemas.openxmlformats.org/officeDocument/2006/relationships/tags" Target="../tags/tag2688.xml"/><Relationship Id="rId34" Type="http://schemas.openxmlformats.org/officeDocument/2006/relationships/slide" Target="slide245.xml"/><Relationship Id="rId7" Type="http://schemas.openxmlformats.org/officeDocument/2006/relationships/tags" Target="../tags/tag2674.xml"/><Relationship Id="rId12" Type="http://schemas.openxmlformats.org/officeDocument/2006/relationships/tags" Target="../tags/tag2679.xml"/><Relationship Id="rId17" Type="http://schemas.openxmlformats.org/officeDocument/2006/relationships/tags" Target="../tags/tag2684.xml"/><Relationship Id="rId25" Type="http://schemas.openxmlformats.org/officeDocument/2006/relationships/tags" Target="../tags/tag2692.xml"/><Relationship Id="rId33" Type="http://schemas.openxmlformats.org/officeDocument/2006/relationships/slide" Target="slide247.xml"/><Relationship Id="rId38" Type="http://schemas.openxmlformats.org/officeDocument/2006/relationships/slide" Target="slide222.xml"/><Relationship Id="rId2" Type="http://schemas.openxmlformats.org/officeDocument/2006/relationships/tags" Target="../tags/tag2669.xml"/><Relationship Id="rId16" Type="http://schemas.openxmlformats.org/officeDocument/2006/relationships/tags" Target="../tags/tag2683.xml"/><Relationship Id="rId20" Type="http://schemas.openxmlformats.org/officeDocument/2006/relationships/tags" Target="../tags/tag2687.xml"/><Relationship Id="rId29" Type="http://schemas.openxmlformats.org/officeDocument/2006/relationships/tags" Target="../tags/tag2696.xml"/><Relationship Id="rId1" Type="http://schemas.openxmlformats.org/officeDocument/2006/relationships/tags" Target="../tags/tag2668.xml"/><Relationship Id="rId6" Type="http://schemas.openxmlformats.org/officeDocument/2006/relationships/tags" Target="../tags/tag2673.xml"/><Relationship Id="rId11" Type="http://schemas.openxmlformats.org/officeDocument/2006/relationships/tags" Target="../tags/tag2678.xml"/><Relationship Id="rId24" Type="http://schemas.openxmlformats.org/officeDocument/2006/relationships/tags" Target="../tags/tag2691.xml"/><Relationship Id="rId32" Type="http://schemas.openxmlformats.org/officeDocument/2006/relationships/slide" Target="slide250.xml"/><Relationship Id="rId37" Type="http://schemas.openxmlformats.org/officeDocument/2006/relationships/slide" Target="slide239.xml"/><Relationship Id="rId40" Type="http://schemas.openxmlformats.org/officeDocument/2006/relationships/slide" Target="slide208.xml"/><Relationship Id="rId5" Type="http://schemas.openxmlformats.org/officeDocument/2006/relationships/tags" Target="../tags/tag2672.xml"/><Relationship Id="rId15" Type="http://schemas.openxmlformats.org/officeDocument/2006/relationships/tags" Target="../tags/tag2682.xml"/><Relationship Id="rId23" Type="http://schemas.openxmlformats.org/officeDocument/2006/relationships/tags" Target="../tags/tag2690.xml"/><Relationship Id="rId28" Type="http://schemas.openxmlformats.org/officeDocument/2006/relationships/tags" Target="../tags/tag2695.xml"/><Relationship Id="rId36" Type="http://schemas.openxmlformats.org/officeDocument/2006/relationships/slide" Target="slide241.xml"/><Relationship Id="rId10" Type="http://schemas.openxmlformats.org/officeDocument/2006/relationships/tags" Target="../tags/tag2677.xml"/><Relationship Id="rId19" Type="http://schemas.openxmlformats.org/officeDocument/2006/relationships/tags" Target="../tags/tag2686.xml"/><Relationship Id="rId31" Type="http://schemas.openxmlformats.org/officeDocument/2006/relationships/slideLayout" Target="../slideLayouts/slideLayout6.xml"/><Relationship Id="rId4" Type="http://schemas.openxmlformats.org/officeDocument/2006/relationships/tags" Target="../tags/tag2671.xml"/><Relationship Id="rId9" Type="http://schemas.openxmlformats.org/officeDocument/2006/relationships/tags" Target="../tags/tag2676.xml"/><Relationship Id="rId14" Type="http://schemas.openxmlformats.org/officeDocument/2006/relationships/tags" Target="../tags/tag2681.xml"/><Relationship Id="rId22" Type="http://schemas.openxmlformats.org/officeDocument/2006/relationships/tags" Target="../tags/tag2689.xml"/><Relationship Id="rId27" Type="http://schemas.openxmlformats.org/officeDocument/2006/relationships/tags" Target="../tags/tag2694.xml"/><Relationship Id="rId30" Type="http://schemas.openxmlformats.org/officeDocument/2006/relationships/tags" Target="../tags/tag2697.xml"/><Relationship Id="rId35" Type="http://schemas.openxmlformats.org/officeDocument/2006/relationships/slide" Target="slide243.xml"/><Relationship Id="rId8" Type="http://schemas.openxmlformats.org/officeDocument/2006/relationships/tags" Target="../tags/tag2675.xml"/><Relationship Id="rId3" Type="http://schemas.openxmlformats.org/officeDocument/2006/relationships/tags" Target="../tags/tag2670.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tags" Target="../tags/tag2698.xml"/><Relationship Id="rId4" Type="http://schemas.openxmlformats.org/officeDocument/2006/relationships/image" Target="../media/image1.emf"/></Relationships>
</file>

<file path=ppt/slides/_rels/slide247.xml.rels><?xml version="1.0" encoding="UTF-8" standalone="yes"?>
<Relationships xmlns="http://schemas.openxmlformats.org/package/2006/relationships"><Relationship Id="rId13" Type="http://schemas.openxmlformats.org/officeDocument/2006/relationships/tags" Target="../tags/tag2711.xml"/><Relationship Id="rId18" Type="http://schemas.openxmlformats.org/officeDocument/2006/relationships/tags" Target="../tags/tag2716.xml"/><Relationship Id="rId26" Type="http://schemas.openxmlformats.org/officeDocument/2006/relationships/tags" Target="../tags/tag2724.xml"/><Relationship Id="rId39" Type="http://schemas.openxmlformats.org/officeDocument/2006/relationships/slide" Target="slide210.xml"/><Relationship Id="rId21" Type="http://schemas.openxmlformats.org/officeDocument/2006/relationships/tags" Target="../tags/tag2719.xml"/><Relationship Id="rId34" Type="http://schemas.openxmlformats.org/officeDocument/2006/relationships/slide" Target="slide245.xml"/><Relationship Id="rId7" Type="http://schemas.openxmlformats.org/officeDocument/2006/relationships/tags" Target="../tags/tag2705.xml"/><Relationship Id="rId12" Type="http://schemas.openxmlformats.org/officeDocument/2006/relationships/tags" Target="../tags/tag2710.xml"/><Relationship Id="rId17" Type="http://schemas.openxmlformats.org/officeDocument/2006/relationships/tags" Target="../tags/tag2715.xml"/><Relationship Id="rId25" Type="http://schemas.openxmlformats.org/officeDocument/2006/relationships/tags" Target="../tags/tag2723.xml"/><Relationship Id="rId33" Type="http://schemas.openxmlformats.org/officeDocument/2006/relationships/slide" Target="slide247.xml"/><Relationship Id="rId38" Type="http://schemas.openxmlformats.org/officeDocument/2006/relationships/slide" Target="slide222.xml"/><Relationship Id="rId2" Type="http://schemas.openxmlformats.org/officeDocument/2006/relationships/tags" Target="../tags/tag2700.xml"/><Relationship Id="rId16" Type="http://schemas.openxmlformats.org/officeDocument/2006/relationships/tags" Target="../tags/tag2714.xml"/><Relationship Id="rId20" Type="http://schemas.openxmlformats.org/officeDocument/2006/relationships/tags" Target="../tags/tag2718.xml"/><Relationship Id="rId29" Type="http://schemas.openxmlformats.org/officeDocument/2006/relationships/tags" Target="../tags/tag2727.xml"/><Relationship Id="rId1" Type="http://schemas.openxmlformats.org/officeDocument/2006/relationships/tags" Target="../tags/tag2699.xml"/><Relationship Id="rId6" Type="http://schemas.openxmlformats.org/officeDocument/2006/relationships/tags" Target="../tags/tag2704.xml"/><Relationship Id="rId11" Type="http://schemas.openxmlformats.org/officeDocument/2006/relationships/tags" Target="../tags/tag2709.xml"/><Relationship Id="rId24" Type="http://schemas.openxmlformats.org/officeDocument/2006/relationships/tags" Target="../tags/tag2722.xml"/><Relationship Id="rId32" Type="http://schemas.openxmlformats.org/officeDocument/2006/relationships/slide" Target="slide250.xml"/><Relationship Id="rId37" Type="http://schemas.openxmlformats.org/officeDocument/2006/relationships/slide" Target="slide239.xml"/><Relationship Id="rId40" Type="http://schemas.openxmlformats.org/officeDocument/2006/relationships/slide" Target="slide208.xml"/><Relationship Id="rId5" Type="http://schemas.openxmlformats.org/officeDocument/2006/relationships/tags" Target="../tags/tag2703.xml"/><Relationship Id="rId15" Type="http://schemas.openxmlformats.org/officeDocument/2006/relationships/tags" Target="../tags/tag2713.xml"/><Relationship Id="rId23" Type="http://schemas.openxmlformats.org/officeDocument/2006/relationships/tags" Target="../tags/tag2721.xml"/><Relationship Id="rId28" Type="http://schemas.openxmlformats.org/officeDocument/2006/relationships/tags" Target="../tags/tag2726.xml"/><Relationship Id="rId36" Type="http://schemas.openxmlformats.org/officeDocument/2006/relationships/slide" Target="slide241.xml"/><Relationship Id="rId10" Type="http://schemas.openxmlformats.org/officeDocument/2006/relationships/tags" Target="../tags/tag2708.xml"/><Relationship Id="rId19" Type="http://schemas.openxmlformats.org/officeDocument/2006/relationships/tags" Target="../tags/tag2717.xml"/><Relationship Id="rId31" Type="http://schemas.openxmlformats.org/officeDocument/2006/relationships/slideLayout" Target="../slideLayouts/slideLayout6.xml"/><Relationship Id="rId4" Type="http://schemas.openxmlformats.org/officeDocument/2006/relationships/tags" Target="../tags/tag2702.xml"/><Relationship Id="rId9" Type="http://schemas.openxmlformats.org/officeDocument/2006/relationships/tags" Target="../tags/tag2707.xml"/><Relationship Id="rId14" Type="http://schemas.openxmlformats.org/officeDocument/2006/relationships/tags" Target="../tags/tag2712.xml"/><Relationship Id="rId22" Type="http://schemas.openxmlformats.org/officeDocument/2006/relationships/tags" Target="../tags/tag2720.xml"/><Relationship Id="rId27" Type="http://schemas.openxmlformats.org/officeDocument/2006/relationships/tags" Target="../tags/tag2725.xml"/><Relationship Id="rId30" Type="http://schemas.openxmlformats.org/officeDocument/2006/relationships/tags" Target="../tags/tag2728.xml"/><Relationship Id="rId35" Type="http://schemas.openxmlformats.org/officeDocument/2006/relationships/slide" Target="slide243.xml"/><Relationship Id="rId8" Type="http://schemas.openxmlformats.org/officeDocument/2006/relationships/tags" Target="../tags/tag2706.xml"/><Relationship Id="rId3" Type="http://schemas.openxmlformats.org/officeDocument/2006/relationships/tags" Target="../tags/tag2701.xml"/></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tags" Target="../tags/tag2729.xml"/><Relationship Id="rId5" Type="http://schemas.openxmlformats.org/officeDocument/2006/relationships/image" Target="../media/image226.png"/><Relationship Id="rId4" Type="http://schemas.openxmlformats.org/officeDocument/2006/relationships/image" Target="../media/image1.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tags" Target="../tags/tag2730.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tags" Target="../tags/tag320.xml"/><Relationship Id="rId5" Type="http://schemas.openxmlformats.org/officeDocument/2006/relationships/image" Target="../media/image17.png"/><Relationship Id="rId4" Type="http://schemas.openxmlformats.org/officeDocument/2006/relationships/image" Target="../media/image1.emf"/></Relationships>
</file>

<file path=ppt/slides/_rels/slide250.xml.rels><?xml version="1.0" encoding="UTF-8" standalone="yes"?>
<Relationships xmlns="http://schemas.openxmlformats.org/package/2006/relationships"><Relationship Id="rId8" Type="http://schemas.openxmlformats.org/officeDocument/2006/relationships/tags" Target="../tags/tag2738.xml"/><Relationship Id="rId13" Type="http://schemas.openxmlformats.org/officeDocument/2006/relationships/tags" Target="../tags/tag2743.xml"/><Relationship Id="rId18" Type="http://schemas.openxmlformats.org/officeDocument/2006/relationships/tags" Target="../tags/tag2748.xml"/><Relationship Id="rId26" Type="http://schemas.openxmlformats.org/officeDocument/2006/relationships/oleObject" Target="../embeddings/oleObject182.bin"/><Relationship Id="rId3" Type="http://schemas.openxmlformats.org/officeDocument/2006/relationships/tags" Target="../tags/tag2733.xml"/><Relationship Id="rId21" Type="http://schemas.openxmlformats.org/officeDocument/2006/relationships/slide" Target="slide250.xml"/><Relationship Id="rId7" Type="http://schemas.openxmlformats.org/officeDocument/2006/relationships/tags" Target="../tags/tag2737.xml"/><Relationship Id="rId12" Type="http://schemas.openxmlformats.org/officeDocument/2006/relationships/tags" Target="../tags/tag2742.xml"/><Relationship Id="rId17" Type="http://schemas.openxmlformats.org/officeDocument/2006/relationships/tags" Target="../tags/tag2747.xml"/><Relationship Id="rId25" Type="http://schemas.openxmlformats.org/officeDocument/2006/relationships/slide" Target="slide208.xml"/><Relationship Id="rId2" Type="http://schemas.openxmlformats.org/officeDocument/2006/relationships/tags" Target="../tags/tag2732.xml"/><Relationship Id="rId16" Type="http://schemas.openxmlformats.org/officeDocument/2006/relationships/tags" Target="../tags/tag2746.xml"/><Relationship Id="rId20" Type="http://schemas.openxmlformats.org/officeDocument/2006/relationships/slideLayout" Target="../slideLayouts/slideLayout6.xml"/><Relationship Id="rId1" Type="http://schemas.openxmlformats.org/officeDocument/2006/relationships/tags" Target="../tags/tag2731.xml"/><Relationship Id="rId6" Type="http://schemas.openxmlformats.org/officeDocument/2006/relationships/tags" Target="../tags/tag2736.xml"/><Relationship Id="rId11" Type="http://schemas.openxmlformats.org/officeDocument/2006/relationships/tags" Target="../tags/tag2741.xml"/><Relationship Id="rId24" Type="http://schemas.openxmlformats.org/officeDocument/2006/relationships/slide" Target="slide210.xml"/><Relationship Id="rId5" Type="http://schemas.openxmlformats.org/officeDocument/2006/relationships/tags" Target="../tags/tag2735.xml"/><Relationship Id="rId15" Type="http://schemas.openxmlformats.org/officeDocument/2006/relationships/tags" Target="../tags/tag2745.xml"/><Relationship Id="rId23" Type="http://schemas.openxmlformats.org/officeDocument/2006/relationships/slide" Target="slide222.xml"/><Relationship Id="rId10" Type="http://schemas.openxmlformats.org/officeDocument/2006/relationships/tags" Target="../tags/tag2740.xml"/><Relationship Id="rId19" Type="http://schemas.openxmlformats.org/officeDocument/2006/relationships/tags" Target="../tags/tag2749.xml"/><Relationship Id="rId4" Type="http://schemas.openxmlformats.org/officeDocument/2006/relationships/tags" Target="../tags/tag2734.xml"/><Relationship Id="rId9" Type="http://schemas.openxmlformats.org/officeDocument/2006/relationships/tags" Target="../tags/tag2739.xml"/><Relationship Id="rId14" Type="http://schemas.openxmlformats.org/officeDocument/2006/relationships/tags" Target="../tags/tag2744.xml"/><Relationship Id="rId22" Type="http://schemas.openxmlformats.org/officeDocument/2006/relationships/slide" Target="slide239.xml"/><Relationship Id="rId27" Type="http://schemas.openxmlformats.org/officeDocument/2006/relationships/image" Target="../media/image1.emf"/></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tags" Target="../tags/tag2750.xml"/><Relationship Id="rId5" Type="http://schemas.openxmlformats.org/officeDocument/2006/relationships/image" Target="../media/image227.png"/><Relationship Id="rId4" Type="http://schemas.openxmlformats.org/officeDocument/2006/relationships/image" Target="../media/image1.emf"/></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tags" Target="../tags/tag2751.xml"/><Relationship Id="rId4" Type="http://schemas.openxmlformats.org/officeDocument/2006/relationships/image" Target="../media/image1.emf"/></Relationships>
</file>

<file path=ppt/slides/_rels/slide253.xml.rels><?xml version="1.0" encoding="UTF-8" standalone="yes"?>
<Relationships xmlns="http://schemas.openxmlformats.org/package/2006/relationships"><Relationship Id="rId13" Type="http://schemas.openxmlformats.org/officeDocument/2006/relationships/tags" Target="../tags/tag2764.xml"/><Relationship Id="rId18" Type="http://schemas.openxmlformats.org/officeDocument/2006/relationships/tags" Target="../tags/tag2769.xml"/><Relationship Id="rId26" Type="http://schemas.openxmlformats.org/officeDocument/2006/relationships/tags" Target="../tags/tag2777.xml"/><Relationship Id="rId39" Type="http://schemas.openxmlformats.org/officeDocument/2006/relationships/image" Target="../media/image1.emf"/><Relationship Id="rId21" Type="http://schemas.openxmlformats.org/officeDocument/2006/relationships/tags" Target="../tags/tag2772.xml"/><Relationship Id="rId34" Type="http://schemas.openxmlformats.org/officeDocument/2006/relationships/slide" Target="slide45.xml"/><Relationship Id="rId7" Type="http://schemas.openxmlformats.org/officeDocument/2006/relationships/tags" Target="../tags/tag2758.xml"/><Relationship Id="rId12" Type="http://schemas.openxmlformats.org/officeDocument/2006/relationships/tags" Target="../tags/tag2763.xml"/><Relationship Id="rId17" Type="http://schemas.openxmlformats.org/officeDocument/2006/relationships/tags" Target="../tags/tag2768.xml"/><Relationship Id="rId25" Type="http://schemas.openxmlformats.org/officeDocument/2006/relationships/tags" Target="../tags/tag2776.xml"/><Relationship Id="rId33" Type="http://schemas.openxmlformats.org/officeDocument/2006/relationships/slide" Target="slide125.xml"/><Relationship Id="rId38" Type="http://schemas.openxmlformats.org/officeDocument/2006/relationships/oleObject" Target="../embeddings/oleObject185.bin"/><Relationship Id="rId2" Type="http://schemas.openxmlformats.org/officeDocument/2006/relationships/tags" Target="../tags/tag2753.xml"/><Relationship Id="rId16" Type="http://schemas.openxmlformats.org/officeDocument/2006/relationships/tags" Target="../tags/tag2767.xml"/><Relationship Id="rId20" Type="http://schemas.openxmlformats.org/officeDocument/2006/relationships/tags" Target="../tags/tag2771.xml"/><Relationship Id="rId29" Type="http://schemas.openxmlformats.org/officeDocument/2006/relationships/slideLayout" Target="../slideLayouts/slideLayout6.xml"/><Relationship Id="rId1" Type="http://schemas.openxmlformats.org/officeDocument/2006/relationships/tags" Target="../tags/tag2752.xml"/><Relationship Id="rId6" Type="http://schemas.openxmlformats.org/officeDocument/2006/relationships/tags" Target="../tags/tag2757.xml"/><Relationship Id="rId11" Type="http://schemas.openxmlformats.org/officeDocument/2006/relationships/tags" Target="../tags/tag2762.xml"/><Relationship Id="rId24" Type="http://schemas.openxmlformats.org/officeDocument/2006/relationships/tags" Target="../tags/tag2775.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2756.xml"/><Relationship Id="rId15" Type="http://schemas.openxmlformats.org/officeDocument/2006/relationships/tags" Target="../tags/tag2766.xml"/><Relationship Id="rId23" Type="http://schemas.openxmlformats.org/officeDocument/2006/relationships/tags" Target="../tags/tag2774.xml"/><Relationship Id="rId28" Type="http://schemas.openxmlformats.org/officeDocument/2006/relationships/tags" Target="../tags/tag2779.xml"/><Relationship Id="rId36" Type="http://schemas.openxmlformats.org/officeDocument/2006/relationships/slide" Target="slide8.xml"/><Relationship Id="rId10" Type="http://schemas.openxmlformats.org/officeDocument/2006/relationships/tags" Target="../tags/tag2761.xml"/><Relationship Id="rId19" Type="http://schemas.openxmlformats.org/officeDocument/2006/relationships/tags" Target="../tags/tag2770.xml"/><Relationship Id="rId31" Type="http://schemas.openxmlformats.org/officeDocument/2006/relationships/slide" Target="slide206.xml"/><Relationship Id="rId4" Type="http://schemas.openxmlformats.org/officeDocument/2006/relationships/tags" Target="../tags/tag2755.xml"/><Relationship Id="rId9" Type="http://schemas.openxmlformats.org/officeDocument/2006/relationships/tags" Target="../tags/tag2760.xml"/><Relationship Id="rId14" Type="http://schemas.openxmlformats.org/officeDocument/2006/relationships/tags" Target="../tags/tag2765.xml"/><Relationship Id="rId22" Type="http://schemas.openxmlformats.org/officeDocument/2006/relationships/tags" Target="../tags/tag2773.xml"/><Relationship Id="rId27" Type="http://schemas.openxmlformats.org/officeDocument/2006/relationships/tags" Target="../tags/tag2778.xml"/><Relationship Id="rId30" Type="http://schemas.openxmlformats.org/officeDocument/2006/relationships/slide" Target="slide253.xml"/><Relationship Id="rId35" Type="http://schemas.openxmlformats.org/officeDocument/2006/relationships/slide" Target="slide24.xml"/><Relationship Id="rId8" Type="http://schemas.openxmlformats.org/officeDocument/2006/relationships/tags" Target="../tags/tag2759.xml"/><Relationship Id="rId3" Type="http://schemas.openxmlformats.org/officeDocument/2006/relationships/tags" Target="../tags/tag2754.xml"/></Relationships>
</file>

<file path=ppt/slides/_rels/slide254.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2780.xml"/><Relationship Id="rId5" Type="http://schemas.openxmlformats.org/officeDocument/2006/relationships/image" Target="../media/image228.png"/><Relationship Id="rId4" Type="http://schemas.openxmlformats.org/officeDocument/2006/relationships/image" Target="../media/image1.emf"/></Relationships>
</file>

<file path=ppt/slides/_rels/slide255.xml.rels><?xml version="1.0" encoding="UTF-8" standalone="yes"?>
<Relationships xmlns="http://schemas.openxmlformats.org/package/2006/relationships"><Relationship Id="rId13" Type="http://schemas.openxmlformats.org/officeDocument/2006/relationships/tags" Target="../tags/tag2793.xml"/><Relationship Id="rId18" Type="http://schemas.openxmlformats.org/officeDocument/2006/relationships/tags" Target="../tags/tag2798.xml"/><Relationship Id="rId26" Type="http://schemas.openxmlformats.org/officeDocument/2006/relationships/slideLayout" Target="../slideLayouts/slideLayout6.xml"/><Relationship Id="rId3" Type="http://schemas.openxmlformats.org/officeDocument/2006/relationships/tags" Target="../tags/tag2783.xml"/><Relationship Id="rId21" Type="http://schemas.openxmlformats.org/officeDocument/2006/relationships/tags" Target="../tags/tag2801.xml"/><Relationship Id="rId34" Type="http://schemas.openxmlformats.org/officeDocument/2006/relationships/oleObject" Target="../embeddings/oleObject187.bin"/><Relationship Id="rId7" Type="http://schemas.openxmlformats.org/officeDocument/2006/relationships/tags" Target="../tags/tag2787.xml"/><Relationship Id="rId12" Type="http://schemas.openxmlformats.org/officeDocument/2006/relationships/tags" Target="../tags/tag2792.xml"/><Relationship Id="rId17" Type="http://schemas.openxmlformats.org/officeDocument/2006/relationships/tags" Target="../tags/tag2797.xml"/><Relationship Id="rId25" Type="http://schemas.openxmlformats.org/officeDocument/2006/relationships/tags" Target="../tags/tag2805.xml"/><Relationship Id="rId33" Type="http://schemas.openxmlformats.org/officeDocument/2006/relationships/slide" Target="slide255.xml"/><Relationship Id="rId2" Type="http://schemas.openxmlformats.org/officeDocument/2006/relationships/tags" Target="../tags/tag2782.xml"/><Relationship Id="rId16" Type="http://schemas.openxmlformats.org/officeDocument/2006/relationships/tags" Target="../tags/tag2796.xml"/><Relationship Id="rId20" Type="http://schemas.openxmlformats.org/officeDocument/2006/relationships/tags" Target="../tags/tag2800.xml"/><Relationship Id="rId29" Type="http://schemas.openxmlformats.org/officeDocument/2006/relationships/slide" Target="slide263.xml"/><Relationship Id="rId1" Type="http://schemas.openxmlformats.org/officeDocument/2006/relationships/tags" Target="../tags/tag2781.xml"/><Relationship Id="rId6" Type="http://schemas.openxmlformats.org/officeDocument/2006/relationships/tags" Target="../tags/tag2786.xml"/><Relationship Id="rId11" Type="http://schemas.openxmlformats.org/officeDocument/2006/relationships/tags" Target="../tags/tag2791.xml"/><Relationship Id="rId24" Type="http://schemas.openxmlformats.org/officeDocument/2006/relationships/tags" Target="../tags/tag2804.xml"/><Relationship Id="rId32" Type="http://schemas.openxmlformats.org/officeDocument/2006/relationships/slide" Target="slide257.xml"/><Relationship Id="rId5" Type="http://schemas.openxmlformats.org/officeDocument/2006/relationships/tags" Target="../tags/tag2785.xml"/><Relationship Id="rId15" Type="http://schemas.openxmlformats.org/officeDocument/2006/relationships/tags" Target="../tags/tag2795.xml"/><Relationship Id="rId23" Type="http://schemas.openxmlformats.org/officeDocument/2006/relationships/tags" Target="../tags/tag2803.xml"/><Relationship Id="rId28" Type="http://schemas.openxmlformats.org/officeDocument/2006/relationships/slide" Target="slide265.xml"/><Relationship Id="rId10" Type="http://schemas.openxmlformats.org/officeDocument/2006/relationships/tags" Target="../tags/tag2790.xml"/><Relationship Id="rId19" Type="http://schemas.openxmlformats.org/officeDocument/2006/relationships/tags" Target="../tags/tag2799.xml"/><Relationship Id="rId31" Type="http://schemas.openxmlformats.org/officeDocument/2006/relationships/slide" Target="slide259.xml"/><Relationship Id="rId4" Type="http://schemas.openxmlformats.org/officeDocument/2006/relationships/tags" Target="../tags/tag2784.xml"/><Relationship Id="rId9" Type="http://schemas.openxmlformats.org/officeDocument/2006/relationships/tags" Target="../tags/tag2789.xml"/><Relationship Id="rId14" Type="http://schemas.openxmlformats.org/officeDocument/2006/relationships/tags" Target="../tags/tag2794.xml"/><Relationship Id="rId22" Type="http://schemas.openxmlformats.org/officeDocument/2006/relationships/tags" Target="../tags/tag2802.xml"/><Relationship Id="rId27" Type="http://schemas.openxmlformats.org/officeDocument/2006/relationships/slide" Target="slide267.xml"/><Relationship Id="rId30" Type="http://schemas.openxmlformats.org/officeDocument/2006/relationships/slide" Target="slide261.xml"/><Relationship Id="rId35" Type="http://schemas.openxmlformats.org/officeDocument/2006/relationships/image" Target="../media/image1.emf"/><Relationship Id="rId8" Type="http://schemas.openxmlformats.org/officeDocument/2006/relationships/tags" Target="../tags/tag2788.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tags" Target="../tags/tag2806.xml"/><Relationship Id="rId4" Type="http://schemas.openxmlformats.org/officeDocument/2006/relationships/image" Target="../media/image1.emf"/></Relationships>
</file>

<file path=ppt/slides/_rels/slide257.xml.rels><?xml version="1.0" encoding="UTF-8" standalone="yes"?>
<Relationships xmlns="http://schemas.openxmlformats.org/package/2006/relationships"><Relationship Id="rId8" Type="http://schemas.openxmlformats.org/officeDocument/2006/relationships/tags" Target="../tags/tag2814.xml"/><Relationship Id="rId13" Type="http://schemas.openxmlformats.org/officeDocument/2006/relationships/tags" Target="../tags/tag2819.xml"/><Relationship Id="rId18" Type="http://schemas.openxmlformats.org/officeDocument/2006/relationships/tags" Target="../tags/tag2824.xml"/><Relationship Id="rId26" Type="http://schemas.openxmlformats.org/officeDocument/2006/relationships/slide" Target="slide267.xml"/><Relationship Id="rId3" Type="http://schemas.openxmlformats.org/officeDocument/2006/relationships/tags" Target="../tags/tag2809.xml"/><Relationship Id="rId21" Type="http://schemas.openxmlformats.org/officeDocument/2006/relationships/tags" Target="../tags/tag2827.xml"/><Relationship Id="rId7" Type="http://schemas.openxmlformats.org/officeDocument/2006/relationships/tags" Target="../tags/tag2813.xml"/><Relationship Id="rId12" Type="http://schemas.openxmlformats.org/officeDocument/2006/relationships/tags" Target="../tags/tag2818.xml"/><Relationship Id="rId17" Type="http://schemas.openxmlformats.org/officeDocument/2006/relationships/tags" Target="../tags/tag2823.xml"/><Relationship Id="rId25" Type="http://schemas.openxmlformats.org/officeDocument/2006/relationships/slideLayout" Target="../slideLayouts/slideLayout6.xml"/><Relationship Id="rId2" Type="http://schemas.openxmlformats.org/officeDocument/2006/relationships/tags" Target="../tags/tag2808.xml"/><Relationship Id="rId16" Type="http://schemas.openxmlformats.org/officeDocument/2006/relationships/tags" Target="../tags/tag2822.xml"/><Relationship Id="rId20" Type="http://schemas.openxmlformats.org/officeDocument/2006/relationships/tags" Target="../tags/tag2826.xml"/><Relationship Id="rId29" Type="http://schemas.openxmlformats.org/officeDocument/2006/relationships/slide" Target="slide261.xml"/><Relationship Id="rId1" Type="http://schemas.openxmlformats.org/officeDocument/2006/relationships/tags" Target="../tags/tag2807.xml"/><Relationship Id="rId6" Type="http://schemas.openxmlformats.org/officeDocument/2006/relationships/tags" Target="../tags/tag2812.xml"/><Relationship Id="rId11" Type="http://schemas.openxmlformats.org/officeDocument/2006/relationships/tags" Target="../tags/tag2817.xml"/><Relationship Id="rId24" Type="http://schemas.openxmlformats.org/officeDocument/2006/relationships/tags" Target="../tags/tag2830.xml"/><Relationship Id="rId32" Type="http://schemas.openxmlformats.org/officeDocument/2006/relationships/slide" Target="slide255.xml"/><Relationship Id="rId5" Type="http://schemas.openxmlformats.org/officeDocument/2006/relationships/tags" Target="../tags/tag2811.xml"/><Relationship Id="rId15" Type="http://schemas.openxmlformats.org/officeDocument/2006/relationships/tags" Target="../tags/tag2821.xml"/><Relationship Id="rId23" Type="http://schemas.openxmlformats.org/officeDocument/2006/relationships/tags" Target="../tags/tag2829.xml"/><Relationship Id="rId28" Type="http://schemas.openxmlformats.org/officeDocument/2006/relationships/slide" Target="slide263.xml"/><Relationship Id="rId10" Type="http://schemas.openxmlformats.org/officeDocument/2006/relationships/tags" Target="../tags/tag2816.xml"/><Relationship Id="rId19" Type="http://schemas.openxmlformats.org/officeDocument/2006/relationships/tags" Target="../tags/tag2825.xml"/><Relationship Id="rId31" Type="http://schemas.openxmlformats.org/officeDocument/2006/relationships/slide" Target="slide257.xml"/><Relationship Id="rId4" Type="http://schemas.openxmlformats.org/officeDocument/2006/relationships/tags" Target="../tags/tag2810.xml"/><Relationship Id="rId9" Type="http://schemas.openxmlformats.org/officeDocument/2006/relationships/tags" Target="../tags/tag2815.xml"/><Relationship Id="rId14" Type="http://schemas.openxmlformats.org/officeDocument/2006/relationships/tags" Target="../tags/tag2820.xml"/><Relationship Id="rId22" Type="http://schemas.openxmlformats.org/officeDocument/2006/relationships/tags" Target="../tags/tag2828.xml"/><Relationship Id="rId27" Type="http://schemas.openxmlformats.org/officeDocument/2006/relationships/slide" Target="slide265.xml"/><Relationship Id="rId30" Type="http://schemas.openxmlformats.org/officeDocument/2006/relationships/slide" Target="slide259.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tags" Target="../tags/tag2831.xml"/><Relationship Id="rId4" Type="http://schemas.openxmlformats.org/officeDocument/2006/relationships/image" Target="../media/image1.emf"/></Relationships>
</file>

<file path=ppt/slides/_rels/slide259.xml.rels><?xml version="1.0" encoding="UTF-8" standalone="yes"?>
<Relationships xmlns="http://schemas.openxmlformats.org/package/2006/relationships"><Relationship Id="rId8" Type="http://schemas.openxmlformats.org/officeDocument/2006/relationships/tags" Target="../tags/tag2839.xml"/><Relationship Id="rId13" Type="http://schemas.openxmlformats.org/officeDocument/2006/relationships/tags" Target="../tags/tag2844.xml"/><Relationship Id="rId18" Type="http://schemas.openxmlformats.org/officeDocument/2006/relationships/tags" Target="../tags/tag2849.xml"/><Relationship Id="rId26" Type="http://schemas.openxmlformats.org/officeDocument/2006/relationships/slide" Target="slide267.xml"/><Relationship Id="rId3" Type="http://schemas.openxmlformats.org/officeDocument/2006/relationships/tags" Target="../tags/tag2834.xml"/><Relationship Id="rId21" Type="http://schemas.openxmlformats.org/officeDocument/2006/relationships/tags" Target="../tags/tag2852.xml"/><Relationship Id="rId7" Type="http://schemas.openxmlformats.org/officeDocument/2006/relationships/tags" Target="../tags/tag2838.xml"/><Relationship Id="rId12" Type="http://schemas.openxmlformats.org/officeDocument/2006/relationships/tags" Target="../tags/tag2843.xml"/><Relationship Id="rId17" Type="http://schemas.openxmlformats.org/officeDocument/2006/relationships/tags" Target="../tags/tag2848.xml"/><Relationship Id="rId25" Type="http://schemas.openxmlformats.org/officeDocument/2006/relationships/slideLayout" Target="../slideLayouts/slideLayout6.xml"/><Relationship Id="rId2" Type="http://schemas.openxmlformats.org/officeDocument/2006/relationships/tags" Target="../tags/tag2833.xml"/><Relationship Id="rId16" Type="http://schemas.openxmlformats.org/officeDocument/2006/relationships/tags" Target="../tags/tag2847.xml"/><Relationship Id="rId20" Type="http://schemas.openxmlformats.org/officeDocument/2006/relationships/tags" Target="../tags/tag2851.xml"/><Relationship Id="rId29" Type="http://schemas.openxmlformats.org/officeDocument/2006/relationships/slide" Target="slide261.xml"/><Relationship Id="rId1" Type="http://schemas.openxmlformats.org/officeDocument/2006/relationships/tags" Target="../tags/tag2832.xml"/><Relationship Id="rId6" Type="http://schemas.openxmlformats.org/officeDocument/2006/relationships/tags" Target="../tags/tag2837.xml"/><Relationship Id="rId11" Type="http://schemas.openxmlformats.org/officeDocument/2006/relationships/tags" Target="../tags/tag2842.xml"/><Relationship Id="rId24" Type="http://schemas.openxmlformats.org/officeDocument/2006/relationships/tags" Target="../tags/tag2855.xml"/><Relationship Id="rId32" Type="http://schemas.openxmlformats.org/officeDocument/2006/relationships/slide" Target="slide255.xml"/><Relationship Id="rId5" Type="http://schemas.openxmlformats.org/officeDocument/2006/relationships/tags" Target="../tags/tag2836.xml"/><Relationship Id="rId15" Type="http://schemas.openxmlformats.org/officeDocument/2006/relationships/tags" Target="../tags/tag2846.xml"/><Relationship Id="rId23" Type="http://schemas.openxmlformats.org/officeDocument/2006/relationships/tags" Target="../tags/tag2854.xml"/><Relationship Id="rId28" Type="http://schemas.openxmlformats.org/officeDocument/2006/relationships/slide" Target="slide263.xml"/><Relationship Id="rId10" Type="http://schemas.openxmlformats.org/officeDocument/2006/relationships/tags" Target="../tags/tag2841.xml"/><Relationship Id="rId19" Type="http://schemas.openxmlformats.org/officeDocument/2006/relationships/tags" Target="../tags/tag2850.xml"/><Relationship Id="rId31" Type="http://schemas.openxmlformats.org/officeDocument/2006/relationships/slide" Target="slide257.xml"/><Relationship Id="rId4" Type="http://schemas.openxmlformats.org/officeDocument/2006/relationships/tags" Target="../tags/tag2835.xml"/><Relationship Id="rId9" Type="http://schemas.openxmlformats.org/officeDocument/2006/relationships/tags" Target="../tags/tag2840.xml"/><Relationship Id="rId14" Type="http://schemas.openxmlformats.org/officeDocument/2006/relationships/tags" Target="../tags/tag2845.xml"/><Relationship Id="rId22" Type="http://schemas.openxmlformats.org/officeDocument/2006/relationships/tags" Target="../tags/tag2853.xml"/><Relationship Id="rId27" Type="http://schemas.openxmlformats.org/officeDocument/2006/relationships/slide" Target="slide265.xml"/><Relationship Id="rId30" Type="http://schemas.openxmlformats.org/officeDocument/2006/relationships/slide" Target="slide259.xml"/></Relationships>
</file>

<file path=ppt/slides/_rels/slide2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oleObject" Target="../embeddings/oleObject24.bin"/><Relationship Id="rId3" Type="http://schemas.openxmlformats.org/officeDocument/2006/relationships/tags" Target="../tags/tag323.xml"/><Relationship Id="rId21" Type="http://schemas.openxmlformats.org/officeDocument/2006/relationships/slide" Target="slide34.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slideLayout" Target="../slideLayouts/slideLayout6.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slide" Target="slide43.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slide" Target="slide26.xml"/><Relationship Id="rId10" Type="http://schemas.openxmlformats.org/officeDocument/2006/relationships/tags" Target="../tags/tag330.xml"/><Relationship Id="rId19" Type="http://schemas.openxmlformats.org/officeDocument/2006/relationships/image" Target="../media/image18.emf"/><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slide" Target="slide28.xml"/></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tags" Target="../tags/tag2856.xml"/><Relationship Id="rId4" Type="http://schemas.openxmlformats.org/officeDocument/2006/relationships/image" Target="../media/image1.emf"/></Relationships>
</file>

<file path=ppt/slides/_rels/slide261.xml.rels><?xml version="1.0" encoding="UTF-8" standalone="yes"?>
<Relationships xmlns="http://schemas.openxmlformats.org/package/2006/relationships"><Relationship Id="rId8" Type="http://schemas.openxmlformats.org/officeDocument/2006/relationships/tags" Target="../tags/tag2864.xml"/><Relationship Id="rId13" Type="http://schemas.openxmlformats.org/officeDocument/2006/relationships/tags" Target="../tags/tag2869.xml"/><Relationship Id="rId18" Type="http://schemas.openxmlformats.org/officeDocument/2006/relationships/tags" Target="../tags/tag2874.xml"/><Relationship Id="rId26" Type="http://schemas.openxmlformats.org/officeDocument/2006/relationships/slide" Target="slide267.xml"/><Relationship Id="rId3" Type="http://schemas.openxmlformats.org/officeDocument/2006/relationships/tags" Target="../tags/tag2859.xml"/><Relationship Id="rId21" Type="http://schemas.openxmlformats.org/officeDocument/2006/relationships/tags" Target="../tags/tag2877.xml"/><Relationship Id="rId7" Type="http://schemas.openxmlformats.org/officeDocument/2006/relationships/tags" Target="../tags/tag2863.xml"/><Relationship Id="rId12" Type="http://schemas.openxmlformats.org/officeDocument/2006/relationships/tags" Target="../tags/tag2868.xml"/><Relationship Id="rId17" Type="http://schemas.openxmlformats.org/officeDocument/2006/relationships/tags" Target="../tags/tag2873.xml"/><Relationship Id="rId25" Type="http://schemas.openxmlformats.org/officeDocument/2006/relationships/slideLayout" Target="../slideLayouts/slideLayout6.xml"/><Relationship Id="rId2" Type="http://schemas.openxmlformats.org/officeDocument/2006/relationships/tags" Target="../tags/tag2858.xml"/><Relationship Id="rId16" Type="http://schemas.openxmlformats.org/officeDocument/2006/relationships/tags" Target="../tags/tag2872.xml"/><Relationship Id="rId20" Type="http://schemas.openxmlformats.org/officeDocument/2006/relationships/tags" Target="../tags/tag2876.xml"/><Relationship Id="rId29" Type="http://schemas.openxmlformats.org/officeDocument/2006/relationships/slide" Target="slide261.xml"/><Relationship Id="rId1" Type="http://schemas.openxmlformats.org/officeDocument/2006/relationships/tags" Target="../tags/tag2857.xml"/><Relationship Id="rId6" Type="http://schemas.openxmlformats.org/officeDocument/2006/relationships/tags" Target="../tags/tag2862.xml"/><Relationship Id="rId11" Type="http://schemas.openxmlformats.org/officeDocument/2006/relationships/tags" Target="../tags/tag2867.xml"/><Relationship Id="rId24" Type="http://schemas.openxmlformats.org/officeDocument/2006/relationships/tags" Target="../tags/tag2880.xml"/><Relationship Id="rId32" Type="http://schemas.openxmlformats.org/officeDocument/2006/relationships/slide" Target="slide255.xml"/><Relationship Id="rId5" Type="http://schemas.openxmlformats.org/officeDocument/2006/relationships/tags" Target="../tags/tag2861.xml"/><Relationship Id="rId15" Type="http://schemas.openxmlformats.org/officeDocument/2006/relationships/tags" Target="../tags/tag2871.xml"/><Relationship Id="rId23" Type="http://schemas.openxmlformats.org/officeDocument/2006/relationships/tags" Target="../tags/tag2879.xml"/><Relationship Id="rId28" Type="http://schemas.openxmlformats.org/officeDocument/2006/relationships/slide" Target="slide263.xml"/><Relationship Id="rId10" Type="http://schemas.openxmlformats.org/officeDocument/2006/relationships/tags" Target="../tags/tag2866.xml"/><Relationship Id="rId19" Type="http://schemas.openxmlformats.org/officeDocument/2006/relationships/tags" Target="../tags/tag2875.xml"/><Relationship Id="rId31" Type="http://schemas.openxmlformats.org/officeDocument/2006/relationships/slide" Target="slide257.xml"/><Relationship Id="rId4" Type="http://schemas.openxmlformats.org/officeDocument/2006/relationships/tags" Target="../tags/tag2860.xml"/><Relationship Id="rId9" Type="http://schemas.openxmlformats.org/officeDocument/2006/relationships/tags" Target="../tags/tag2865.xml"/><Relationship Id="rId14" Type="http://schemas.openxmlformats.org/officeDocument/2006/relationships/tags" Target="../tags/tag2870.xml"/><Relationship Id="rId22" Type="http://schemas.openxmlformats.org/officeDocument/2006/relationships/tags" Target="../tags/tag2878.xml"/><Relationship Id="rId27" Type="http://schemas.openxmlformats.org/officeDocument/2006/relationships/slide" Target="slide265.xml"/><Relationship Id="rId30" Type="http://schemas.openxmlformats.org/officeDocument/2006/relationships/slide" Target="slide259.xml"/></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tags" Target="../tags/tag2881.xml"/><Relationship Id="rId4" Type="http://schemas.openxmlformats.org/officeDocument/2006/relationships/image" Target="../media/image1.emf"/></Relationships>
</file>

<file path=ppt/slides/_rels/slide263.xml.rels><?xml version="1.0" encoding="UTF-8" standalone="yes"?>
<Relationships xmlns="http://schemas.openxmlformats.org/package/2006/relationships"><Relationship Id="rId8" Type="http://schemas.openxmlformats.org/officeDocument/2006/relationships/tags" Target="../tags/tag2889.xml"/><Relationship Id="rId13" Type="http://schemas.openxmlformats.org/officeDocument/2006/relationships/tags" Target="../tags/tag2894.xml"/><Relationship Id="rId18" Type="http://schemas.openxmlformats.org/officeDocument/2006/relationships/tags" Target="../tags/tag2899.xml"/><Relationship Id="rId26" Type="http://schemas.openxmlformats.org/officeDocument/2006/relationships/slide" Target="slide267.xml"/><Relationship Id="rId3" Type="http://schemas.openxmlformats.org/officeDocument/2006/relationships/tags" Target="../tags/tag2884.xml"/><Relationship Id="rId21" Type="http://schemas.openxmlformats.org/officeDocument/2006/relationships/tags" Target="../tags/tag2902.xml"/><Relationship Id="rId7" Type="http://schemas.openxmlformats.org/officeDocument/2006/relationships/tags" Target="../tags/tag2888.xml"/><Relationship Id="rId12" Type="http://schemas.openxmlformats.org/officeDocument/2006/relationships/tags" Target="../tags/tag2893.xml"/><Relationship Id="rId17" Type="http://schemas.openxmlformats.org/officeDocument/2006/relationships/tags" Target="../tags/tag2898.xml"/><Relationship Id="rId25" Type="http://schemas.openxmlformats.org/officeDocument/2006/relationships/slideLayout" Target="../slideLayouts/slideLayout6.xml"/><Relationship Id="rId2" Type="http://schemas.openxmlformats.org/officeDocument/2006/relationships/tags" Target="../tags/tag2883.xml"/><Relationship Id="rId16" Type="http://schemas.openxmlformats.org/officeDocument/2006/relationships/tags" Target="../tags/tag2897.xml"/><Relationship Id="rId20" Type="http://schemas.openxmlformats.org/officeDocument/2006/relationships/tags" Target="../tags/tag2901.xml"/><Relationship Id="rId29" Type="http://schemas.openxmlformats.org/officeDocument/2006/relationships/slide" Target="slide261.xml"/><Relationship Id="rId1" Type="http://schemas.openxmlformats.org/officeDocument/2006/relationships/tags" Target="../tags/tag2882.xml"/><Relationship Id="rId6" Type="http://schemas.openxmlformats.org/officeDocument/2006/relationships/tags" Target="../tags/tag2887.xml"/><Relationship Id="rId11" Type="http://schemas.openxmlformats.org/officeDocument/2006/relationships/tags" Target="../tags/tag2892.xml"/><Relationship Id="rId24" Type="http://schemas.openxmlformats.org/officeDocument/2006/relationships/tags" Target="../tags/tag2905.xml"/><Relationship Id="rId32" Type="http://schemas.openxmlformats.org/officeDocument/2006/relationships/slide" Target="slide255.xml"/><Relationship Id="rId5" Type="http://schemas.openxmlformats.org/officeDocument/2006/relationships/tags" Target="../tags/tag2886.xml"/><Relationship Id="rId15" Type="http://schemas.openxmlformats.org/officeDocument/2006/relationships/tags" Target="../tags/tag2896.xml"/><Relationship Id="rId23" Type="http://schemas.openxmlformats.org/officeDocument/2006/relationships/tags" Target="../tags/tag2904.xml"/><Relationship Id="rId28" Type="http://schemas.openxmlformats.org/officeDocument/2006/relationships/slide" Target="slide263.xml"/><Relationship Id="rId10" Type="http://schemas.openxmlformats.org/officeDocument/2006/relationships/tags" Target="../tags/tag2891.xml"/><Relationship Id="rId19" Type="http://schemas.openxmlformats.org/officeDocument/2006/relationships/tags" Target="../tags/tag2900.xml"/><Relationship Id="rId31" Type="http://schemas.openxmlformats.org/officeDocument/2006/relationships/slide" Target="slide257.xml"/><Relationship Id="rId4" Type="http://schemas.openxmlformats.org/officeDocument/2006/relationships/tags" Target="../tags/tag2885.xml"/><Relationship Id="rId9" Type="http://schemas.openxmlformats.org/officeDocument/2006/relationships/tags" Target="../tags/tag2890.xml"/><Relationship Id="rId14" Type="http://schemas.openxmlformats.org/officeDocument/2006/relationships/tags" Target="../tags/tag2895.xml"/><Relationship Id="rId22" Type="http://schemas.openxmlformats.org/officeDocument/2006/relationships/tags" Target="../tags/tag2903.xml"/><Relationship Id="rId27" Type="http://schemas.openxmlformats.org/officeDocument/2006/relationships/slide" Target="slide265.xml"/><Relationship Id="rId30" Type="http://schemas.openxmlformats.org/officeDocument/2006/relationships/slide" Target="slide259.xml"/></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tags" Target="../tags/tag2906.xml"/><Relationship Id="rId4" Type="http://schemas.openxmlformats.org/officeDocument/2006/relationships/image" Target="../media/image1.emf"/></Relationships>
</file>

<file path=ppt/slides/_rels/slide265.xml.rels><?xml version="1.0" encoding="UTF-8" standalone="yes"?>
<Relationships xmlns="http://schemas.openxmlformats.org/package/2006/relationships"><Relationship Id="rId8" Type="http://schemas.openxmlformats.org/officeDocument/2006/relationships/tags" Target="../tags/tag2914.xml"/><Relationship Id="rId13" Type="http://schemas.openxmlformats.org/officeDocument/2006/relationships/tags" Target="../tags/tag2919.xml"/><Relationship Id="rId18" Type="http://schemas.openxmlformats.org/officeDocument/2006/relationships/tags" Target="../tags/tag2924.xml"/><Relationship Id="rId26" Type="http://schemas.openxmlformats.org/officeDocument/2006/relationships/slide" Target="slide267.xml"/><Relationship Id="rId3" Type="http://schemas.openxmlformats.org/officeDocument/2006/relationships/tags" Target="../tags/tag2909.xml"/><Relationship Id="rId21" Type="http://schemas.openxmlformats.org/officeDocument/2006/relationships/tags" Target="../tags/tag2927.xml"/><Relationship Id="rId7" Type="http://schemas.openxmlformats.org/officeDocument/2006/relationships/tags" Target="../tags/tag2913.xml"/><Relationship Id="rId12" Type="http://schemas.openxmlformats.org/officeDocument/2006/relationships/tags" Target="../tags/tag2918.xml"/><Relationship Id="rId17" Type="http://schemas.openxmlformats.org/officeDocument/2006/relationships/tags" Target="../tags/tag2923.xml"/><Relationship Id="rId25" Type="http://schemas.openxmlformats.org/officeDocument/2006/relationships/slideLayout" Target="../slideLayouts/slideLayout6.xml"/><Relationship Id="rId2" Type="http://schemas.openxmlformats.org/officeDocument/2006/relationships/tags" Target="../tags/tag2908.xml"/><Relationship Id="rId16" Type="http://schemas.openxmlformats.org/officeDocument/2006/relationships/tags" Target="../tags/tag2922.xml"/><Relationship Id="rId20" Type="http://schemas.openxmlformats.org/officeDocument/2006/relationships/tags" Target="../tags/tag2926.xml"/><Relationship Id="rId29" Type="http://schemas.openxmlformats.org/officeDocument/2006/relationships/slide" Target="slide261.xml"/><Relationship Id="rId1" Type="http://schemas.openxmlformats.org/officeDocument/2006/relationships/tags" Target="../tags/tag2907.xml"/><Relationship Id="rId6" Type="http://schemas.openxmlformats.org/officeDocument/2006/relationships/tags" Target="../tags/tag2912.xml"/><Relationship Id="rId11" Type="http://schemas.openxmlformats.org/officeDocument/2006/relationships/tags" Target="../tags/tag2917.xml"/><Relationship Id="rId24" Type="http://schemas.openxmlformats.org/officeDocument/2006/relationships/tags" Target="../tags/tag2930.xml"/><Relationship Id="rId32" Type="http://schemas.openxmlformats.org/officeDocument/2006/relationships/slide" Target="slide255.xml"/><Relationship Id="rId5" Type="http://schemas.openxmlformats.org/officeDocument/2006/relationships/tags" Target="../tags/tag2911.xml"/><Relationship Id="rId15" Type="http://schemas.openxmlformats.org/officeDocument/2006/relationships/tags" Target="../tags/tag2921.xml"/><Relationship Id="rId23" Type="http://schemas.openxmlformats.org/officeDocument/2006/relationships/tags" Target="../tags/tag2929.xml"/><Relationship Id="rId28" Type="http://schemas.openxmlformats.org/officeDocument/2006/relationships/slide" Target="slide263.xml"/><Relationship Id="rId10" Type="http://schemas.openxmlformats.org/officeDocument/2006/relationships/tags" Target="../tags/tag2916.xml"/><Relationship Id="rId19" Type="http://schemas.openxmlformats.org/officeDocument/2006/relationships/tags" Target="../tags/tag2925.xml"/><Relationship Id="rId31" Type="http://schemas.openxmlformats.org/officeDocument/2006/relationships/slide" Target="slide257.xml"/><Relationship Id="rId4" Type="http://schemas.openxmlformats.org/officeDocument/2006/relationships/tags" Target="../tags/tag2910.xml"/><Relationship Id="rId9" Type="http://schemas.openxmlformats.org/officeDocument/2006/relationships/tags" Target="../tags/tag2915.xml"/><Relationship Id="rId14" Type="http://schemas.openxmlformats.org/officeDocument/2006/relationships/tags" Target="../tags/tag2920.xml"/><Relationship Id="rId22" Type="http://schemas.openxmlformats.org/officeDocument/2006/relationships/tags" Target="../tags/tag2928.xml"/><Relationship Id="rId27" Type="http://schemas.openxmlformats.org/officeDocument/2006/relationships/slide" Target="slide265.xml"/><Relationship Id="rId30" Type="http://schemas.openxmlformats.org/officeDocument/2006/relationships/slide" Target="slide259.xml"/></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tags" Target="../tags/tag2931.xml"/><Relationship Id="rId4" Type="http://schemas.openxmlformats.org/officeDocument/2006/relationships/image" Target="../media/image1.emf"/></Relationships>
</file>

<file path=ppt/slides/_rels/slide267.xml.rels><?xml version="1.0" encoding="UTF-8" standalone="yes"?>
<Relationships xmlns="http://schemas.openxmlformats.org/package/2006/relationships"><Relationship Id="rId8" Type="http://schemas.openxmlformats.org/officeDocument/2006/relationships/tags" Target="../tags/tag2939.xml"/><Relationship Id="rId13" Type="http://schemas.openxmlformats.org/officeDocument/2006/relationships/tags" Target="../tags/tag2944.xml"/><Relationship Id="rId18" Type="http://schemas.openxmlformats.org/officeDocument/2006/relationships/tags" Target="../tags/tag2949.xml"/><Relationship Id="rId26" Type="http://schemas.openxmlformats.org/officeDocument/2006/relationships/slide" Target="slide267.xml"/><Relationship Id="rId3" Type="http://schemas.openxmlformats.org/officeDocument/2006/relationships/tags" Target="../tags/tag2934.xml"/><Relationship Id="rId21" Type="http://schemas.openxmlformats.org/officeDocument/2006/relationships/tags" Target="../tags/tag2952.xml"/><Relationship Id="rId7" Type="http://schemas.openxmlformats.org/officeDocument/2006/relationships/tags" Target="../tags/tag2938.xml"/><Relationship Id="rId12" Type="http://schemas.openxmlformats.org/officeDocument/2006/relationships/tags" Target="../tags/tag2943.xml"/><Relationship Id="rId17" Type="http://schemas.openxmlformats.org/officeDocument/2006/relationships/tags" Target="../tags/tag2948.xml"/><Relationship Id="rId25" Type="http://schemas.openxmlformats.org/officeDocument/2006/relationships/slideLayout" Target="../slideLayouts/slideLayout6.xml"/><Relationship Id="rId2" Type="http://schemas.openxmlformats.org/officeDocument/2006/relationships/tags" Target="../tags/tag2933.xml"/><Relationship Id="rId16" Type="http://schemas.openxmlformats.org/officeDocument/2006/relationships/tags" Target="../tags/tag2947.xml"/><Relationship Id="rId20" Type="http://schemas.openxmlformats.org/officeDocument/2006/relationships/tags" Target="../tags/tag2951.xml"/><Relationship Id="rId29" Type="http://schemas.openxmlformats.org/officeDocument/2006/relationships/slide" Target="slide261.xml"/><Relationship Id="rId1" Type="http://schemas.openxmlformats.org/officeDocument/2006/relationships/tags" Target="../tags/tag2932.xml"/><Relationship Id="rId6" Type="http://schemas.openxmlformats.org/officeDocument/2006/relationships/tags" Target="../tags/tag2937.xml"/><Relationship Id="rId11" Type="http://schemas.openxmlformats.org/officeDocument/2006/relationships/tags" Target="../tags/tag2942.xml"/><Relationship Id="rId24" Type="http://schemas.openxmlformats.org/officeDocument/2006/relationships/tags" Target="../tags/tag2955.xml"/><Relationship Id="rId32" Type="http://schemas.openxmlformats.org/officeDocument/2006/relationships/slide" Target="slide255.xml"/><Relationship Id="rId5" Type="http://schemas.openxmlformats.org/officeDocument/2006/relationships/tags" Target="../tags/tag2936.xml"/><Relationship Id="rId15" Type="http://schemas.openxmlformats.org/officeDocument/2006/relationships/tags" Target="../tags/tag2946.xml"/><Relationship Id="rId23" Type="http://schemas.openxmlformats.org/officeDocument/2006/relationships/tags" Target="../tags/tag2954.xml"/><Relationship Id="rId28" Type="http://schemas.openxmlformats.org/officeDocument/2006/relationships/slide" Target="slide263.xml"/><Relationship Id="rId10" Type="http://schemas.openxmlformats.org/officeDocument/2006/relationships/tags" Target="../tags/tag2941.xml"/><Relationship Id="rId19" Type="http://schemas.openxmlformats.org/officeDocument/2006/relationships/tags" Target="../tags/tag2950.xml"/><Relationship Id="rId31" Type="http://schemas.openxmlformats.org/officeDocument/2006/relationships/slide" Target="slide257.xml"/><Relationship Id="rId4" Type="http://schemas.openxmlformats.org/officeDocument/2006/relationships/tags" Target="../tags/tag2935.xml"/><Relationship Id="rId9" Type="http://schemas.openxmlformats.org/officeDocument/2006/relationships/tags" Target="../tags/tag2940.xml"/><Relationship Id="rId14" Type="http://schemas.openxmlformats.org/officeDocument/2006/relationships/tags" Target="../tags/tag2945.xml"/><Relationship Id="rId22" Type="http://schemas.openxmlformats.org/officeDocument/2006/relationships/tags" Target="../tags/tag2953.xml"/><Relationship Id="rId27" Type="http://schemas.openxmlformats.org/officeDocument/2006/relationships/slide" Target="slide265.xml"/><Relationship Id="rId30" Type="http://schemas.openxmlformats.org/officeDocument/2006/relationships/slide" Target="slide259.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tags" Target="../tags/tag2956.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19.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347.xml"/><Relationship Id="rId13" Type="http://schemas.openxmlformats.org/officeDocument/2006/relationships/tags" Target="../tags/tag352.xml"/><Relationship Id="rId18" Type="http://schemas.openxmlformats.org/officeDocument/2006/relationships/slide" Target="slide34.xml"/><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tags" Target="../tags/tag351.xml"/><Relationship Id="rId17" Type="http://schemas.openxmlformats.org/officeDocument/2006/relationships/slide" Target="slide43.xml"/><Relationship Id="rId2" Type="http://schemas.openxmlformats.org/officeDocument/2006/relationships/tags" Target="../tags/tag34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tags" Target="../tags/tag350.xml"/><Relationship Id="rId5" Type="http://schemas.openxmlformats.org/officeDocument/2006/relationships/tags" Target="../tags/tag344.xml"/><Relationship Id="rId15" Type="http://schemas.openxmlformats.org/officeDocument/2006/relationships/tags" Target="../tags/tag354.xml"/><Relationship Id="rId10" Type="http://schemas.openxmlformats.org/officeDocument/2006/relationships/tags" Target="../tags/tag349.xml"/><Relationship Id="rId19" Type="http://schemas.openxmlformats.org/officeDocument/2006/relationships/slide" Target="slide28.xml"/><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s>
</file>

<file path=ppt/slides/_rels/slide2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7.xml"/><Relationship Id="rId7" Type="http://schemas.openxmlformats.org/officeDocument/2006/relationships/oleObject" Target="../embeddings/oleObject26.bin"/><Relationship Id="rId12" Type="http://schemas.openxmlformats.org/officeDocument/2006/relationships/image" Target="../media/image21.pn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tags" Target="../tags/tag359.xml"/><Relationship Id="rId10" Type="http://schemas.openxmlformats.org/officeDocument/2006/relationships/hyperlink" Target="https://arxiv.org/pdf/2108.10470" TargetMode="External"/><Relationship Id="rId4" Type="http://schemas.openxmlformats.org/officeDocument/2006/relationships/tags" Target="../tags/tag358.xml"/><Relationship Id="rId9" Type="http://schemas.openxmlformats.org/officeDocument/2006/relationships/hyperlink" Target="https://developer.nvidia.com/isaac/sim" TargetMode="Externa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2.xml"/><Relationship Id="rId7" Type="http://schemas.openxmlformats.org/officeDocument/2006/relationships/oleObject" Target="../embeddings/oleObject27.bin"/><Relationship Id="rId12" Type="http://schemas.openxmlformats.org/officeDocument/2006/relationships/image" Target="../media/image23.pn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slideLayout" Target="../slideLayouts/slideLayout2.xml"/><Relationship Id="rId11" Type="http://schemas.openxmlformats.org/officeDocument/2006/relationships/image" Target="../media/image22.png"/><Relationship Id="rId5" Type="http://schemas.openxmlformats.org/officeDocument/2006/relationships/tags" Target="../tags/tag364.xml"/><Relationship Id="rId10" Type="http://schemas.openxmlformats.org/officeDocument/2006/relationships/hyperlink" Target="https://docs.google.com/document/d/10sXEhzFRSnvFcl3XxNGhnD4N2SedqwdAvK3dsihxVUA/edit#heading=h.2ye70wns7io3" TargetMode="External"/><Relationship Id="rId4" Type="http://schemas.openxmlformats.org/officeDocument/2006/relationships/tags" Target="../tags/tag363.xml"/><Relationship Id="rId9" Type="http://schemas.openxmlformats.org/officeDocument/2006/relationships/hyperlink" Target="https://ieeexplore.ieee.org/stamp/stamp.jsp?tp=&amp;arnumber=1389727"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7.xml"/><Relationship Id="rId7" Type="http://schemas.openxmlformats.org/officeDocument/2006/relationships/oleObject" Target="../embeddings/oleObject28.bin"/><Relationship Id="rId12" Type="http://schemas.openxmlformats.org/officeDocument/2006/relationships/image" Target="../media/image25.png"/><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369.xml"/><Relationship Id="rId10" Type="http://schemas.openxmlformats.org/officeDocument/2006/relationships/hyperlink" Target="https://ieeexplore.ieee.org/stamp/stamp.jsp?tp=&amp;arnumber=6386109" TargetMode="External"/><Relationship Id="rId4" Type="http://schemas.openxmlformats.org/officeDocument/2006/relationships/tags" Target="../tags/tag368.xml"/><Relationship Id="rId9" Type="http://schemas.openxmlformats.org/officeDocument/2006/relationships/hyperlink" Target="https://github.com/cyberbotics/webot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2.xml"/><Relationship Id="rId7" Type="http://schemas.openxmlformats.org/officeDocument/2006/relationships/oleObject" Target="../embeddings/oleObject29.bin"/><Relationship Id="rId12" Type="http://schemas.openxmlformats.org/officeDocument/2006/relationships/image" Target="../media/image27.png"/><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374.xml"/><Relationship Id="rId10" Type="http://schemas.openxmlformats.org/officeDocument/2006/relationships/hyperlink" Target="https://arxiv.org/pdf/1705.05065" TargetMode="External"/><Relationship Id="rId4" Type="http://schemas.openxmlformats.org/officeDocument/2006/relationships/tags" Target="../tags/tag373.xml"/><Relationship Id="rId9" Type="http://schemas.openxmlformats.org/officeDocument/2006/relationships/hyperlink" Target="https://arxiv.org/pdf/1809.02627"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7.xml"/><Relationship Id="rId7" Type="http://schemas.openxmlformats.org/officeDocument/2006/relationships/oleObject" Target="../embeddings/oleObject30.bin"/><Relationship Id="rId12" Type="http://schemas.openxmlformats.org/officeDocument/2006/relationships/image" Target="../media/image29.pn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slideLayout" Target="../slideLayouts/slideLayout2.xml"/><Relationship Id="rId11" Type="http://schemas.openxmlformats.org/officeDocument/2006/relationships/image" Target="../media/image28.png"/><Relationship Id="rId5" Type="http://schemas.openxmlformats.org/officeDocument/2006/relationships/tags" Target="../tags/tag379.xml"/><Relationship Id="rId10" Type="http://schemas.openxmlformats.org/officeDocument/2006/relationships/hyperlink" Target="https://ieeexplore.ieee.org/stamp/stamp.jsp?tp=&amp;arnumber=6696520" TargetMode="External"/><Relationship Id="rId4" Type="http://schemas.openxmlformats.org/officeDocument/2006/relationships/tags" Target="../tags/tag378.xml"/><Relationship Id="rId9" Type="http://schemas.openxmlformats.org/officeDocument/2006/relationships/hyperlink" Target="https://ieeexplore.ieee.org/stamp/stamp.jsp?tp=&amp;arnumber=5980252" TargetMode="External"/></Relationships>
</file>

<file path=ppt/slides/_rels/slide34.xml.rels><?xml version="1.0" encoding="UTF-8" standalone="yes"?>
<Relationships xmlns="http://schemas.openxmlformats.org/package/2006/relationships"><Relationship Id="rId8" Type="http://schemas.openxmlformats.org/officeDocument/2006/relationships/tags" Target="../tags/tag387.xml"/><Relationship Id="rId13" Type="http://schemas.openxmlformats.org/officeDocument/2006/relationships/tags" Target="../tags/tag392.xml"/><Relationship Id="rId18" Type="http://schemas.openxmlformats.org/officeDocument/2006/relationships/slide" Target="slide34.xml"/><Relationship Id="rId3" Type="http://schemas.openxmlformats.org/officeDocument/2006/relationships/tags" Target="../tags/tag382.xml"/><Relationship Id="rId7" Type="http://schemas.openxmlformats.org/officeDocument/2006/relationships/tags" Target="../tags/tag386.xml"/><Relationship Id="rId12" Type="http://schemas.openxmlformats.org/officeDocument/2006/relationships/tags" Target="../tags/tag391.xml"/><Relationship Id="rId17" Type="http://schemas.openxmlformats.org/officeDocument/2006/relationships/slide" Target="slide43.xml"/><Relationship Id="rId2" Type="http://schemas.openxmlformats.org/officeDocument/2006/relationships/tags" Target="../tags/tag381.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380.xml"/><Relationship Id="rId6" Type="http://schemas.openxmlformats.org/officeDocument/2006/relationships/tags" Target="../tags/tag385.xml"/><Relationship Id="rId11" Type="http://schemas.openxmlformats.org/officeDocument/2006/relationships/tags" Target="../tags/tag390.xml"/><Relationship Id="rId5" Type="http://schemas.openxmlformats.org/officeDocument/2006/relationships/tags" Target="../tags/tag384.xml"/><Relationship Id="rId15" Type="http://schemas.openxmlformats.org/officeDocument/2006/relationships/tags" Target="../tags/tag394.xml"/><Relationship Id="rId10" Type="http://schemas.openxmlformats.org/officeDocument/2006/relationships/tags" Target="../tags/tag389.xml"/><Relationship Id="rId19" Type="http://schemas.openxmlformats.org/officeDocument/2006/relationships/slide" Target="slide28.xml"/><Relationship Id="rId4" Type="http://schemas.openxmlformats.org/officeDocument/2006/relationships/tags" Target="../tags/tag383.xml"/><Relationship Id="rId9" Type="http://schemas.openxmlformats.org/officeDocument/2006/relationships/tags" Target="../tags/tag388.xml"/><Relationship Id="rId14" Type="http://schemas.openxmlformats.org/officeDocument/2006/relationships/tags" Target="../tags/tag39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hyperlink" Target="https://arxiv.org/pdf/1712.05474" TargetMode="Externa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hyperlink" Target="https://arxiv.org/pdf/1709.06158" TargetMode="Externa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hyperlink" Target="https://arxiv.org/pdf/1904.01201" TargetMode="External"/><Relationship Id="rId5" Type="http://schemas.openxmlformats.org/officeDocument/2006/relationships/image" Target="../media/image1.emf"/><Relationship Id="rId4" Type="http://schemas.openxmlformats.org/officeDocument/2006/relationships/oleObject" Target="../embeddings/oleObject34.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hyperlink" Target="https://arxiv.org/pdf/1806.07011" TargetMode="Externa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4.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 Type="http://schemas.openxmlformats.org/officeDocument/2006/relationships/tags" Target="../tags/tag33.xml"/><Relationship Id="rId21" Type="http://schemas.openxmlformats.org/officeDocument/2006/relationships/tags" Target="../tags/tag51.xml"/><Relationship Id="rId34" Type="http://schemas.openxmlformats.org/officeDocument/2006/relationships/slide" Target="slide24.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slide" Target="slide45.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29" Type="http://schemas.openxmlformats.org/officeDocument/2006/relationships/slide" Target="slide253.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slide" Target="slide125.xml"/><Relationship Id="rId5" Type="http://schemas.openxmlformats.org/officeDocument/2006/relationships/tags" Target="../tags/tag35.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0.xml"/><Relationship Id="rId19" Type="http://schemas.openxmlformats.org/officeDocument/2006/relationships/tags" Target="../tags/tag49.xml"/><Relationship Id="rId31" Type="http://schemas.openxmlformats.org/officeDocument/2006/relationships/slide" Target="slide173.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slide" Target="slide206.xml"/><Relationship Id="rId35" Type="http://schemas.openxmlformats.org/officeDocument/2006/relationships/slide" Target="slide8.xml"/><Relationship Id="rId8"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hyperlink" Target="https://arxiv.org/pdf/2003.08515" TargetMode="Externa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09.xml"/><Relationship Id="rId7" Type="http://schemas.openxmlformats.org/officeDocument/2006/relationships/hyperlink" Target="https://arxiv.org/pdf/2108.03272" TargetMode="Externa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412.xml"/><Relationship Id="rId7" Type="http://schemas.openxmlformats.org/officeDocument/2006/relationships/hyperlink" Target="https://arxiv.org/pdf/2007.04954" TargetMode="Externa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tags" Target="../tags/tag420.xml"/><Relationship Id="rId13" Type="http://schemas.openxmlformats.org/officeDocument/2006/relationships/tags" Target="../tags/tag425.xml"/><Relationship Id="rId18" Type="http://schemas.openxmlformats.org/officeDocument/2006/relationships/slide" Target="slide34.xml"/><Relationship Id="rId3" Type="http://schemas.openxmlformats.org/officeDocument/2006/relationships/tags" Target="../tags/tag415.xml"/><Relationship Id="rId7" Type="http://schemas.openxmlformats.org/officeDocument/2006/relationships/tags" Target="../tags/tag419.xml"/><Relationship Id="rId12" Type="http://schemas.openxmlformats.org/officeDocument/2006/relationships/tags" Target="../tags/tag424.xml"/><Relationship Id="rId17" Type="http://schemas.openxmlformats.org/officeDocument/2006/relationships/slide" Target="slide43.xml"/><Relationship Id="rId2" Type="http://schemas.openxmlformats.org/officeDocument/2006/relationships/tags" Target="../tags/tag414.xml"/><Relationship Id="rId16" Type="http://schemas.openxmlformats.org/officeDocument/2006/relationships/slideLayout" Target="../slideLayouts/slideLayout6.xml"/><Relationship Id="rId20" Type="http://schemas.openxmlformats.org/officeDocument/2006/relationships/slide" Target="slide26.xml"/><Relationship Id="rId1" Type="http://schemas.openxmlformats.org/officeDocument/2006/relationships/tags" Target="../tags/tag413.xml"/><Relationship Id="rId6" Type="http://schemas.openxmlformats.org/officeDocument/2006/relationships/tags" Target="../tags/tag418.xml"/><Relationship Id="rId11" Type="http://schemas.openxmlformats.org/officeDocument/2006/relationships/tags" Target="../tags/tag423.xml"/><Relationship Id="rId5" Type="http://schemas.openxmlformats.org/officeDocument/2006/relationships/tags" Target="../tags/tag417.xml"/><Relationship Id="rId15" Type="http://schemas.openxmlformats.org/officeDocument/2006/relationships/tags" Target="../tags/tag427.xml"/><Relationship Id="rId10" Type="http://schemas.openxmlformats.org/officeDocument/2006/relationships/tags" Target="../tags/tag422.xml"/><Relationship Id="rId19" Type="http://schemas.openxmlformats.org/officeDocument/2006/relationships/slide" Target="slide28.xml"/><Relationship Id="rId4" Type="http://schemas.openxmlformats.org/officeDocument/2006/relationships/tags" Target="../tags/tag416.xml"/><Relationship Id="rId9" Type="http://schemas.openxmlformats.org/officeDocument/2006/relationships/tags" Target="../tags/tag421.xml"/><Relationship Id="rId14" Type="http://schemas.openxmlformats.org/officeDocument/2006/relationships/tags" Target="../tags/tag426.xml"/></Relationships>
</file>

<file path=ppt/slides/_rels/slide44.xml.rels><?xml version="1.0" encoding="UTF-8" standalone="yes"?>
<Relationships xmlns="http://schemas.openxmlformats.org/package/2006/relationships"><Relationship Id="rId8" Type="http://schemas.openxmlformats.org/officeDocument/2006/relationships/tags" Target="../tags/tag435.xml"/><Relationship Id="rId13" Type="http://schemas.openxmlformats.org/officeDocument/2006/relationships/hyperlink" Target="https://arxiv.org/pdf/2311.01455" TargetMode="External"/><Relationship Id="rId18" Type="http://schemas.openxmlformats.org/officeDocument/2006/relationships/image" Target="../media/image40.png"/><Relationship Id="rId3" Type="http://schemas.openxmlformats.org/officeDocument/2006/relationships/tags" Target="../tags/tag430.xml"/><Relationship Id="rId7" Type="http://schemas.openxmlformats.org/officeDocument/2006/relationships/tags" Target="../tags/tag434.xml"/><Relationship Id="rId12" Type="http://schemas.openxmlformats.org/officeDocument/2006/relationships/image" Target="../media/image1.emf"/><Relationship Id="rId17" Type="http://schemas.openxmlformats.org/officeDocument/2006/relationships/image" Target="../media/image39.png"/><Relationship Id="rId2" Type="http://schemas.openxmlformats.org/officeDocument/2006/relationships/tags" Target="../tags/tag429.xml"/><Relationship Id="rId16" Type="http://schemas.openxmlformats.org/officeDocument/2006/relationships/hyperlink" Target="https://arxiv.org/pdf/2206.06994" TargetMode="External"/><Relationship Id="rId20" Type="http://schemas.openxmlformats.org/officeDocument/2006/relationships/image" Target="../media/image42.png"/><Relationship Id="rId1" Type="http://schemas.openxmlformats.org/officeDocument/2006/relationships/tags" Target="../tags/tag428.xml"/><Relationship Id="rId6" Type="http://schemas.openxmlformats.org/officeDocument/2006/relationships/tags" Target="../tags/tag433.xml"/><Relationship Id="rId11" Type="http://schemas.openxmlformats.org/officeDocument/2006/relationships/oleObject" Target="../embeddings/oleObject39.bin"/><Relationship Id="rId5" Type="http://schemas.openxmlformats.org/officeDocument/2006/relationships/tags" Target="../tags/tag432.xml"/><Relationship Id="rId15" Type="http://schemas.openxmlformats.org/officeDocument/2006/relationships/hyperlink" Target="https://arxiv.org/pdf/2404.09465" TargetMode="External"/><Relationship Id="rId10" Type="http://schemas.openxmlformats.org/officeDocument/2006/relationships/slideLayout" Target="../slideLayouts/slideLayout2.xml"/><Relationship Id="rId19" Type="http://schemas.openxmlformats.org/officeDocument/2006/relationships/image" Target="../media/image41.png"/><Relationship Id="rId4" Type="http://schemas.openxmlformats.org/officeDocument/2006/relationships/tags" Target="../tags/tag431.xml"/><Relationship Id="rId9" Type="http://schemas.openxmlformats.org/officeDocument/2006/relationships/tags" Target="../tags/tag436.xml"/><Relationship Id="rId14" Type="http://schemas.openxmlformats.org/officeDocument/2006/relationships/hyperlink" Target="https://arxiv.org/pdf/2312.09067" TargetMode="External"/></Relationships>
</file>

<file path=ppt/slides/_rels/slide45.xml.rels><?xml version="1.0" encoding="UTF-8" standalone="yes"?>
<Relationships xmlns="http://schemas.openxmlformats.org/package/2006/relationships"><Relationship Id="rId13" Type="http://schemas.openxmlformats.org/officeDocument/2006/relationships/tags" Target="../tags/tag449.xml"/><Relationship Id="rId18" Type="http://schemas.openxmlformats.org/officeDocument/2006/relationships/tags" Target="../tags/tag454.xml"/><Relationship Id="rId26" Type="http://schemas.openxmlformats.org/officeDocument/2006/relationships/tags" Target="../tags/tag462.xml"/><Relationship Id="rId3" Type="http://schemas.openxmlformats.org/officeDocument/2006/relationships/tags" Target="../tags/tag439.xml"/><Relationship Id="rId21" Type="http://schemas.openxmlformats.org/officeDocument/2006/relationships/tags" Target="../tags/tag457.xml"/><Relationship Id="rId34" Type="http://schemas.openxmlformats.org/officeDocument/2006/relationships/slide" Target="slide24.xml"/><Relationship Id="rId7" Type="http://schemas.openxmlformats.org/officeDocument/2006/relationships/tags" Target="../tags/tag443.xml"/><Relationship Id="rId12" Type="http://schemas.openxmlformats.org/officeDocument/2006/relationships/tags" Target="../tags/tag448.xml"/><Relationship Id="rId17" Type="http://schemas.openxmlformats.org/officeDocument/2006/relationships/tags" Target="../tags/tag453.xml"/><Relationship Id="rId25" Type="http://schemas.openxmlformats.org/officeDocument/2006/relationships/tags" Target="../tags/tag461.xml"/><Relationship Id="rId33" Type="http://schemas.openxmlformats.org/officeDocument/2006/relationships/slide" Target="slide45.xml"/><Relationship Id="rId2" Type="http://schemas.openxmlformats.org/officeDocument/2006/relationships/tags" Target="../tags/tag438.xml"/><Relationship Id="rId16" Type="http://schemas.openxmlformats.org/officeDocument/2006/relationships/tags" Target="../tags/tag452.xml"/><Relationship Id="rId20" Type="http://schemas.openxmlformats.org/officeDocument/2006/relationships/tags" Target="../tags/tag456.xml"/><Relationship Id="rId29" Type="http://schemas.openxmlformats.org/officeDocument/2006/relationships/slide" Target="slide253.xml"/><Relationship Id="rId1" Type="http://schemas.openxmlformats.org/officeDocument/2006/relationships/tags" Target="../tags/tag437.xml"/><Relationship Id="rId6" Type="http://schemas.openxmlformats.org/officeDocument/2006/relationships/tags" Target="../tags/tag442.xml"/><Relationship Id="rId11" Type="http://schemas.openxmlformats.org/officeDocument/2006/relationships/tags" Target="../tags/tag447.xml"/><Relationship Id="rId24" Type="http://schemas.openxmlformats.org/officeDocument/2006/relationships/tags" Target="../tags/tag460.xml"/><Relationship Id="rId32" Type="http://schemas.openxmlformats.org/officeDocument/2006/relationships/slide" Target="slide125.xml"/><Relationship Id="rId5" Type="http://schemas.openxmlformats.org/officeDocument/2006/relationships/tags" Target="../tags/tag441.xml"/><Relationship Id="rId15" Type="http://schemas.openxmlformats.org/officeDocument/2006/relationships/tags" Target="../tags/tag451.xml"/><Relationship Id="rId23" Type="http://schemas.openxmlformats.org/officeDocument/2006/relationships/tags" Target="../tags/tag459.xml"/><Relationship Id="rId28" Type="http://schemas.openxmlformats.org/officeDocument/2006/relationships/slideLayout" Target="../slideLayouts/slideLayout6.xml"/><Relationship Id="rId36" Type="http://schemas.openxmlformats.org/officeDocument/2006/relationships/slide" Target="slide4.xml"/><Relationship Id="rId10" Type="http://schemas.openxmlformats.org/officeDocument/2006/relationships/tags" Target="../tags/tag446.xml"/><Relationship Id="rId19" Type="http://schemas.openxmlformats.org/officeDocument/2006/relationships/tags" Target="../tags/tag455.xml"/><Relationship Id="rId31" Type="http://schemas.openxmlformats.org/officeDocument/2006/relationships/slide" Target="slide173.xml"/><Relationship Id="rId4" Type="http://schemas.openxmlformats.org/officeDocument/2006/relationships/tags" Target="../tags/tag440.xml"/><Relationship Id="rId9" Type="http://schemas.openxmlformats.org/officeDocument/2006/relationships/tags" Target="../tags/tag445.xml"/><Relationship Id="rId14" Type="http://schemas.openxmlformats.org/officeDocument/2006/relationships/tags" Target="../tags/tag450.xml"/><Relationship Id="rId22" Type="http://schemas.openxmlformats.org/officeDocument/2006/relationships/tags" Target="../tags/tag458.xml"/><Relationship Id="rId27" Type="http://schemas.openxmlformats.org/officeDocument/2006/relationships/tags" Target="../tags/tag463.xml"/><Relationship Id="rId30" Type="http://schemas.openxmlformats.org/officeDocument/2006/relationships/slide" Target="slide206.xml"/><Relationship Id="rId35" Type="http://schemas.openxmlformats.org/officeDocument/2006/relationships/slide" Target="slide8.xml"/><Relationship Id="rId8" Type="http://schemas.openxmlformats.org/officeDocument/2006/relationships/tags" Target="../tags/tag44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464.xml"/><Relationship Id="rId5" Type="http://schemas.openxmlformats.org/officeDocument/2006/relationships/image" Target="../media/image43.png"/><Relationship Id="rId4" Type="http://schemas.openxmlformats.org/officeDocument/2006/relationships/image" Target="../media/image18.emf"/></Relationships>
</file>

<file path=ppt/slides/_rels/slide47.xml.rels><?xml version="1.0" encoding="UTF-8" standalone="yes"?>
<Relationships xmlns="http://schemas.openxmlformats.org/package/2006/relationships"><Relationship Id="rId8" Type="http://schemas.openxmlformats.org/officeDocument/2006/relationships/tags" Target="../tags/tag472.xml"/><Relationship Id="rId13" Type="http://schemas.openxmlformats.org/officeDocument/2006/relationships/tags" Target="../tags/tag477.xml"/><Relationship Id="rId18" Type="http://schemas.openxmlformats.org/officeDocument/2006/relationships/tags" Target="../tags/tag482.xml"/><Relationship Id="rId3" Type="http://schemas.openxmlformats.org/officeDocument/2006/relationships/tags" Target="../tags/tag467.xml"/><Relationship Id="rId21" Type="http://schemas.openxmlformats.org/officeDocument/2006/relationships/slide" Target="slide79.xml"/><Relationship Id="rId7" Type="http://schemas.openxmlformats.org/officeDocument/2006/relationships/tags" Target="../tags/tag471.xml"/><Relationship Id="rId12" Type="http://schemas.openxmlformats.org/officeDocument/2006/relationships/tags" Target="../tags/tag476.xml"/><Relationship Id="rId17" Type="http://schemas.openxmlformats.org/officeDocument/2006/relationships/tags" Target="../tags/tag481.xml"/><Relationship Id="rId2" Type="http://schemas.openxmlformats.org/officeDocument/2006/relationships/tags" Target="../tags/tag466.xml"/><Relationship Id="rId16" Type="http://schemas.openxmlformats.org/officeDocument/2006/relationships/tags" Target="../tags/tag480.xml"/><Relationship Id="rId20" Type="http://schemas.openxmlformats.org/officeDocument/2006/relationships/slide" Target="slide104.xml"/><Relationship Id="rId1" Type="http://schemas.openxmlformats.org/officeDocument/2006/relationships/tags" Target="../tags/tag465.xml"/><Relationship Id="rId6" Type="http://schemas.openxmlformats.org/officeDocument/2006/relationships/tags" Target="../tags/tag470.xml"/><Relationship Id="rId11" Type="http://schemas.openxmlformats.org/officeDocument/2006/relationships/tags" Target="../tags/tag475.xml"/><Relationship Id="rId24" Type="http://schemas.openxmlformats.org/officeDocument/2006/relationships/slide" Target="slide47.xml"/><Relationship Id="rId5" Type="http://schemas.openxmlformats.org/officeDocument/2006/relationships/tags" Target="../tags/tag469.xml"/><Relationship Id="rId15" Type="http://schemas.openxmlformats.org/officeDocument/2006/relationships/tags" Target="../tags/tag479.xml"/><Relationship Id="rId23" Type="http://schemas.openxmlformats.org/officeDocument/2006/relationships/slide" Target="slide49.xml"/><Relationship Id="rId10" Type="http://schemas.openxmlformats.org/officeDocument/2006/relationships/tags" Target="../tags/tag474.xml"/><Relationship Id="rId19" Type="http://schemas.openxmlformats.org/officeDocument/2006/relationships/slideLayout" Target="../slideLayouts/slideLayout6.xml"/><Relationship Id="rId4" Type="http://schemas.openxmlformats.org/officeDocument/2006/relationships/tags" Target="../tags/tag468.xml"/><Relationship Id="rId9" Type="http://schemas.openxmlformats.org/officeDocument/2006/relationships/tags" Target="../tags/tag473.xml"/><Relationship Id="rId14" Type="http://schemas.openxmlformats.org/officeDocument/2006/relationships/tags" Target="../tags/tag478.xml"/><Relationship Id="rId22" Type="http://schemas.openxmlformats.org/officeDocument/2006/relationships/slide" Target="slide6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image" Target="../media/image44.gif"/><Relationship Id="rId5" Type="http://schemas.openxmlformats.org/officeDocument/2006/relationships/image" Target="../media/image18.emf"/><Relationship Id="rId4" Type="http://schemas.openxmlformats.org/officeDocument/2006/relationships/oleObject" Target="../embeddings/oleObject41.bin"/></Relationships>
</file>

<file path=ppt/slides/_rels/slide49.xml.rels><?xml version="1.0" encoding="UTF-8" standalone="yes"?>
<Relationships xmlns="http://schemas.openxmlformats.org/package/2006/relationships"><Relationship Id="rId13" Type="http://schemas.openxmlformats.org/officeDocument/2006/relationships/tags" Target="../tags/tag497.xml"/><Relationship Id="rId18" Type="http://schemas.openxmlformats.org/officeDocument/2006/relationships/tags" Target="../tags/tag502.xml"/><Relationship Id="rId26" Type="http://schemas.openxmlformats.org/officeDocument/2006/relationships/tags" Target="../tags/tag510.xml"/><Relationship Id="rId39" Type="http://schemas.openxmlformats.org/officeDocument/2006/relationships/slide" Target="slide49.xml"/><Relationship Id="rId21" Type="http://schemas.openxmlformats.org/officeDocument/2006/relationships/tags" Target="../tags/tag505.xml"/><Relationship Id="rId34" Type="http://schemas.openxmlformats.org/officeDocument/2006/relationships/slide" Target="slide65.xml"/><Relationship Id="rId7" Type="http://schemas.openxmlformats.org/officeDocument/2006/relationships/tags" Target="../tags/tag491.xml"/><Relationship Id="rId12" Type="http://schemas.openxmlformats.org/officeDocument/2006/relationships/tags" Target="../tags/tag496.xml"/><Relationship Id="rId17" Type="http://schemas.openxmlformats.org/officeDocument/2006/relationships/tags" Target="../tags/tag501.xml"/><Relationship Id="rId25" Type="http://schemas.openxmlformats.org/officeDocument/2006/relationships/tags" Target="../tags/tag509.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486.xml"/><Relationship Id="rId16" Type="http://schemas.openxmlformats.org/officeDocument/2006/relationships/tags" Target="../tags/tag500.xml"/><Relationship Id="rId20" Type="http://schemas.openxmlformats.org/officeDocument/2006/relationships/tags" Target="../tags/tag504.xml"/><Relationship Id="rId29" Type="http://schemas.openxmlformats.org/officeDocument/2006/relationships/tags" Target="../tags/tag513.xml"/><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tags" Target="../tags/tag495.xml"/><Relationship Id="rId24" Type="http://schemas.openxmlformats.org/officeDocument/2006/relationships/tags" Target="../tags/tag508.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489.xml"/><Relationship Id="rId15" Type="http://schemas.openxmlformats.org/officeDocument/2006/relationships/tags" Target="../tags/tag499.xml"/><Relationship Id="rId23" Type="http://schemas.openxmlformats.org/officeDocument/2006/relationships/tags" Target="../tags/tag507.xml"/><Relationship Id="rId28" Type="http://schemas.openxmlformats.org/officeDocument/2006/relationships/tags" Target="../tags/tag512.xml"/><Relationship Id="rId36" Type="http://schemas.openxmlformats.org/officeDocument/2006/relationships/slide" Target="slide58.xml"/><Relationship Id="rId10" Type="http://schemas.openxmlformats.org/officeDocument/2006/relationships/tags" Target="../tags/tag494.xml"/><Relationship Id="rId19" Type="http://schemas.openxmlformats.org/officeDocument/2006/relationships/tags" Target="../tags/tag503.xml"/><Relationship Id="rId31" Type="http://schemas.openxmlformats.org/officeDocument/2006/relationships/slideLayout" Target="../slideLayouts/slideLayout6.xml"/><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 Id="rId22" Type="http://schemas.openxmlformats.org/officeDocument/2006/relationships/tags" Target="../tags/tag506.xml"/><Relationship Id="rId27" Type="http://schemas.openxmlformats.org/officeDocument/2006/relationships/tags" Target="../tags/tag511.xml"/><Relationship Id="rId30" Type="http://schemas.openxmlformats.org/officeDocument/2006/relationships/tags" Target="../tags/tag514.xml"/><Relationship Id="rId35" Type="http://schemas.openxmlformats.org/officeDocument/2006/relationships/slide" Target="slide62.xml"/><Relationship Id="rId8" Type="http://schemas.openxmlformats.org/officeDocument/2006/relationships/tags" Target="../tags/tag492.xml"/><Relationship Id="rId3" Type="http://schemas.openxmlformats.org/officeDocument/2006/relationships/tags" Target="../tags/tag48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515.xml"/><Relationship Id="rId5" Type="http://schemas.openxmlformats.org/officeDocument/2006/relationships/image" Target="../media/image45.png"/><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13" Type="http://schemas.openxmlformats.org/officeDocument/2006/relationships/tags" Target="../tags/tag528.xml"/><Relationship Id="rId18" Type="http://schemas.openxmlformats.org/officeDocument/2006/relationships/tags" Target="../tags/tag533.xml"/><Relationship Id="rId26" Type="http://schemas.openxmlformats.org/officeDocument/2006/relationships/tags" Target="../tags/tag541.xml"/><Relationship Id="rId39" Type="http://schemas.openxmlformats.org/officeDocument/2006/relationships/slide" Target="slide49.xml"/><Relationship Id="rId21" Type="http://schemas.openxmlformats.org/officeDocument/2006/relationships/tags" Target="../tags/tag536.xml"/><Relationship Id="rId34" Type="http://schemas.openxmlformats.org/officeDocument/2006/relationships/slide" Target="slide65.xml"/><Relationship Id="rId7" Type="http://schemas.openxmlformats.org/officeDocument/2006/relationships/tags" Target="../tags/tag522.xml"/><Relationship Id="rId12" Type="http://schemas.openxmlformats.org/officeDocument/2006/relationships/tags" Target="../tags/tag527.xml"/><Relationship Id="rId17" Type="http://schemas.openxmlformats.org/officeDocument/2006/relationships/tags" Target="../tags/tag532.xml"/><Relationship Id="rId25" Type="http://schemas.openxmlformats.org/officeDocument/2006/relationships/tags" Target="../tags/tag540.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17.xml"/><Relationship Id="rId16" Type="http://schemas.openxmlformats.org/officeDocument/2006/relationships/tags" Target="../tags/tag531.xml"/><Relationship Id="rId20" Type="http://schemas.openxmlformats.org/officeDocument/2006/relationships/tags" Target="../tags/tag535.xml"/><Relationship Id="rId29" Type="http://schemas.openxmlformats.org/officeDocument/2006/relationships/tags" Target="../tags/tag544.xml"/><Relationship Id="rId1" Type="http://schemas.openxmlformats.org/officeDocument/2006/relationships/tags" Target="../tags/tag516.xml"/><Relationship Id="rId6" Type="http://schemas.openxmlformats.org/officeDocument/2006/relationships/tags" Target="../tags/tag521.xml"/><Relationship Id="rId11" Type="http://schemas.openxmlformats.org/officeDocument/2006/relationships/tags" Target="../tags/tag526.xml"/><Relationship Id="rId24" Type="http://schemas.openxmlformats.org/officeDocument/2006/relationships/tags" Target="../tags/tag539.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20.xml"/><Relationship Id="rId15" Type="http://schemas.openxmlformats.org/officeDocument/2006/relationships/tags" Target="../tags/tag530.xml"/><Relationship Id="rId23" Type="http://schemas.openxmlformats.org/officeDocument/2006/relationships/tags" Target="../tags/tag538.xml"/><Relationship Id="rId28" Type="http://schemas.openxmlformats.org/officeDocument/2006/relationships/tags" Target="../tags/tag543.xml"/><Relationship Id="rId36" Type="http://schemas.openxmlformats.org/officeDocument/2006/relationships/slide" Target="slide58.xml"/><Relationship Id="rId10" Type="http://schemas.openxmlformats.org/officeDocument/2006/relationships/tags" Target="../tags/tag525.xml"/><Relationship Id="rId19" Type="http://schemas.openxmlformats.org/officeDocument/2006/relationships/tags" Target="../tags/tag534.xml"/><Relationship Id="rId31" Type="http://schemas.openxmlformats.org/officeDocument/2006/relationships/slideLayout" Target="../slideLayouts/slideLayout6.xml"/><Relationship Id="rId4" Type="http://schemas.openxmlformats.org/officeDocument/2006/relationships/tags" Target="../tags/tag519.xml"/><Relationship Id="rId9" Type="http://schemas.openxmlformats.org/officeDocument/2006/relationships/tags" Target="../tags/tag524.xml"/><Relationship Id="rId14" Type="http://schemas.openxmlformats.org/officeDocument/2006/relationships/tags" Target="../tags/tag529.xml"/><Relationship Id="rId22" Type="http://schemas.openxmlformats.org/officeDocument/2006/relationships/tags" Target="../tags/tag537.xml"/><Relationship Id="rId27" Type="http://schemas.openxmlformats.org/officeDocument/2006/relationships/tags" Target="../tags/tag542.xml"/><Relationship Id="rId30" Type="http://schemas.openxmlformats.org/officeDocument/2006/relationships/tags" Target="../tags/tag545.xml"/><Relationship Id="rId35" Type="http://schemas.openxmlformats.org/officeDocument/2006/relationships/slide" Target="slide62.xml"/><Relationship Id="rId8" Type="http://schemas.openxmlformats.org/officeDocument/2006/relationships/tags" Target="../tags/tag523.xml"/><Relationship Id="rId3" Type="http://schemas.openxmlformats.org/officeDocument/2006/relationships/tags" Target="../tags/tag518.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48.xml"/><Relationship Id="rId7" Type="http://schemas.openxmlformats.org/officeDocument/2006/relationships/tags" Target="../tags/tag552.xml"/><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tags" Target="../tags/tag551.xml"/><Relationship Id="rId11" Type="http://schemas.openxmlformats.org/officeDocument/2006/relationships/image" Target="../media/image46.png"/><Relationship Id="rId5" Type="http://schemas.openxmlformats.org/officeDocument/2006/relationships/tags" Target="../tags/tag550.xml"/><Relationship Id="rId10" Type="http://schemas.openxmlformats.org/officeDocument/2006/relationships/image" Target="../media/image18.emf"/><Relationship Id="rId4" Type="http://schemas.openxmlformats.org/officeDocument/2006/relationships/tags" Target="../tags/tag549.xml"/><Relationship Id="rId9" Type="http://schemas.openxmlformats.org/officeDocument/2006/relationships/oleObject" Target="../embeddings/oleObject43.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553.xml"/><Relationship Id="rId4" Type="http://schemas.openxmlformats.org/officeDocument/2006/relationships/image" Target="../media/image18.emf"/></Relationships>
</file>

<file path=ppt/slides/_rels/slide54.xml.rels><?xml version="1.0" encoding="UTF-8" standalone="yes"?>
<Relationships xmlns="http://schemas.openxmlformats.org/package/2006/relationships"><Relationship Id="rId13" Type="http://schemas.openxmlformats.org/officeDocument/2006/relationships/tags" Target="../tags/tag566.xml"/><Relationship Id="rId18" Type="http://schemas.openxmlformats.org/officeDocument/2006/relationships/tags" Target="../tags/tag571.xml"/><Relationship Id="rId26" Type="http://schemas.openxmlformats.org/officeDocument/2006/relationships/tags" Target="../tags/tag579.xml"/><Relationship Id="rId39" Type="http://schemas.openxmlformats.org/officeDocument/2006/relationships/slide" Target="slide49.xml"/><Relationship Id="rId21" Type="http://schemas.openxmlformats.org/officeDocument/2006/relationships/tags" Target="../tags/tag574.xml"/><Relationship Id="rId34" Type="http://schemas.openxmlformats.org/officeDocument/2006/relationships/slide" Target="slide65.xml"/><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tags" Target="../tags/tag570.xml"/><Relationship Id="rId25" Type="http://schemas.openxmlformats.org/officeDocument/2006/relationships/tags" Target="../tags/tag578.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555.xml"/><Relationship Id="rId16" Type="http://schemas.openxmlformats.org/officeDocument/2006/relationships/tags" Target="../tags/tag569.xml"/><Relationship Id="rId20" Type="http://schemas.openxmlformats.org/officeDocument/2006/relationships/tags" Target="../tags/tag573.xml"/><Relationship Id="rId29" Type="http://schemas.openxmlformats.org/officeDocument/2006/relationships/tags" Target="../tags/tag582.xml"/><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24" Type="http://schemas.openxmlformats.org/officeDocument/2006/relationships/tags" Target="../tags/tag577.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558.xml"/><Relationship Id="rId15" Type="http://schemas.openxmlformats.org/officeDocument/2006/relationships/tags" Target="../tags/tag568.xml"/><Relationship Id="rId23" Type="http://schemas.openxmlformats.org/officeDocument/2006/relationships/tags" Target="../tags/tag576.xml"/><Relationship Id="rId28" Type="http://schemas.openxmlformats.org/officeDocument/2006/relationships/tags" Target="../tags/tag581.xml"/><Relationship Id="rId36" Type="http://schemas.openxmlformats.org/officeDocument/2006/relationships/slide" Target="slide58.xml"/><Relationship Id="rId10" Type="http://schemas.openxmlformats.org/officeDocument/2006/relationships/tags" Target="../tags/tag563.xml"/><Relationship Id="rId19" Type="http://schemas.openxmlformats.org/officeDocument/2006/relationships/tags" Target="../tags/tag572.xml"/><Relationship Id="rId31" Type="http://schemas.openxmlformats.org/officeDocument/2006/relationships/slideLayout" Target="../slideLayouts/slideLayout6.xml"/><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 Id="rId22" Type="http://schemas.openxmlformats.org/officeDocument/2006/relationships/tags" Target="../tags/tag575.xml"/><Relationship Id="rId27" Type="http://schemas.openxmlformats.org/officeDocument/2006/relationships/tags" Target="../tags/tag580.xml"/><Relationship Id="rId30" Type="http://schemas.openxmlformats.org/officeDocument/2006/relationships/tags" Target="../tags/tag583.xml"/><Relationship Id="rId35" Type="http://schemas.openxmlformats.org/officeDocument/2006/relationships/slide" Target="slide62.xml"/><Relationship Id="rId8" Type="http://schemas.openxmlformats.org/officeDocument/2006/relationships/tags" Target="../tags/tag561.xml"/><Relationship Id="rId3" Type="http://schemas.openxmlformats.org/officeDocument/2006/relationships/tags" Target="../tags/tag556.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6.xml"/><Relationship Id="rId7" Type="http://schemas.openxmlformats.org/officeDocument/2006/relationships/tags" Target="../tags/tag590.xml"/><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tags" Target="../tags/tag589.xml"/><Relationship Id="rId5" Type="http://schemas.openxmlformats.org/officeDocument/2006/relationships/tags" Target="../tags/tag588.xml"/><Relationship Id="rId10" Type="http://schemas.openxmlformats.org/officeDocument/2006/relationships/image" Target="../media/image18.emf"/><Relationship Id="rId4" Type="http://schemas.openxmlformats.org/officeDocument/2006/relationships/tags" Target="../tags/tag587.xml"/><Relationship Id="rId9" Type="http://schemas.openxmlformats.org/officeDocument/2006/relationships/oleObject" Target="../embeddings/oleObject45.bin"/></Relationships>
</file>

<file path=ppt/slides/_rels/slide56.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hyperlink" Target="https://ieeexplore.ieee.org/stamp/stamp.jsp?tp=&amp;arnumber=6619022" TargetMode="External"/><Relationship Id="rId18" Type="http://schemas.openxmlformats.org/officeDocument/2006/relationships/image" Target="../media/image47.png"/><Relationship Id="rId3" Type="http://schemas.openxmlformats.org/officeDocument/2006/relationships/tags" Target="../tags/tag593.xml"/><Relationship Id="rId21" Type="http://schemas.openxmlformats.org/officeDocument/2006/relationships/image" Target="../media/image50.png"/><Relationship Id="rId7" Type="http://schemas.openxmlformats.org/officeDocument/2006/relationships/tags" Target="../tags/tag597.xml"/><Relationship Id="rId12" Type="http://schemas.openxmlformats.org/officeDocument/2006/relationships/image" Target="../media/image18.emf"/><Relationship Id="rId17" Type="http://schemas.openxmlformats.org/officeDocument/2006/relationships/hyperlink" Target="https://ieeexplore.ieee.org/stamp/stamp.jsp?tp=&amp;arnumber=9705562" TargetMode="External"/><Relationship Id="rId2" Type="http://schemas.openxmlformats.org/officeDocument/2006/relationships/tags" Target="../tags/tag592.xml"/><Relationship Id="rId16" Type="http://schemas.openxmlformats.org/officeDocument/2006/relationships/hyperlink" Target="https://arxiv.org/pdf/1804.04011" TargetMode="External"/><Relationship Id="rId20" Type="http://schemas.openxmlformats.org/officeDocument/2006/relationships/image" Target="../media/image49.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oleObject" Target="../embeddings/oleObject46.bin"/><Relationship Id="rId5" Type="http://schemas.openxmlformats.org/officeDocument/2006/relationships/tags" Target="../tags/tag595.xml"/><Relationship Id="rId15" Type="http://schemas.openxmlformats.org/officeDocument/2006/relationships/hyperlink" Target="https://ieeexplore.ieee.org/stamp/stamp.jsp?tp=&amp;arnumber=8794595" TargetMode="External"/><Relationship Id="rId23" Type="http://schemas.openxmlformats.org/officeDocument/2006/relationships/image" Target="../media/image52.png"/><Relationship Id="rId10" Type="http://schemas.openxmlformats.org/officeDocument/2006/relationships/slideLayout" Target="../slideLayouts/slideLayout2.xml"/><Relationship Id="rId19" Type="http://schemas.openxmlformats.org/officeDocument/2006/relationships/image" Target="../media/image48.png"/><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hyperlink" Target="https://ieeexplore.ieee.org/stamp/stamp.jsp?tp=&amp;arnumber=8708251" TargetMode="External"/><Relationship Id="rId22"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hyperlink" Target="https://ieeexplore.ieee.org/stamp/stamp.jsp?tp=&amp;arnumber=9978699" TargetMode="External"/><Relationship Id="rId18" Type="http://schemas.openxmlformats.org/officeDocument/2006/relationships/image" Target="../media/image55.png"/><Relationship Id="rId3" Type="http://schemas.openxmlformats.org/officeDocument/2006/relationships/tags" Target="../tags/tag602.xml"/><Relationship Id="rId7" Type="http://schemas.openxmlformats.org/officeDocument/2006/relationships/tags" Target="../tags/tag606.xml"/><Relationship Id="rId12" Type="http://schemas.openxmlformats.org/officeDocument/2006/relationships/hyperlink" Target="https://arxiv.org/pdf/1806.05620" TargetMode="External"/><Relationship Id="rId17" Type="http://schemas.openxmlformats.org/officeDocument/2006/relationships/image" Target="../media/image54.png"/><Relationship Id="rId2" Type="http://schemas.openxmlformats.org/officeDocument/2006/relationships/tags" Target="../tags/tag601.xml"/><Relationship Id="rId16" Type="http://schemas.openxmlformats.org/officeDocument/2006/relationships/image" Target="../media/image53.png"/><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hyperlink" Target="https://arxiv.org/pdf/1809.08379" TargetMode="External"/><Relationship Id="rId5" Type="http://schemas.openxmlformats.org/officeDocument/2006/relationships/tags" Target="../tags/tag604.xml"/><Relationship Id="rId15" Type="http://schemas.openxmlformats.org/officeDocument/2006/relationships/hyperlink" Target="https://arxiv.org/pdf/2311.11700" TargetMode="External"/><Relationship Id="rId10" Type="http://schemas.openxmlformats.org/officeDocument/2006/relationships/image" Target="../media/image18.emf"/><Relationship Id="rId4" Type="http://schemas.openxmlformats.org/officeDocument/2006/relationships/tags" Target="../tags/tag603.xml"/><Relationship Id="rId9" Type="http://schemas.openxmlformats.org/officeDocument/2006/relationships/oleObject" Target="../embeddings/oleObject47.bin"/><Relationship Id="rId14" Type="http://schemas.openxmlformats.org/officeDocument/2006/relationships/hyperlink" Target="https://ieeexplore.ieee.org/stamp/stamp.jsp?tp=&amp;arnumber=10113832" TargetMode="External"/></Relationships>
</file>

<file path=ppt/slides/_rels/slide58.xml.rels><?xml version="1.0" encoding="UTF-8" standalone="yes"?>
<Relationships xmlns="http://schemas.openxmlformats.org/package/2006/relationships"><Relationship Id="rId13" Type="http://schemas.openxmlformats.org/officeDocument/2006/relationships/tags" Target="../tags/tag619.xml"/><Relationship Id="rId18" Type="http://schemas.openxmlformats.org/officeDocument/2006/relationships/tags" Target="../tags/tag624.xml"/><Relationship Id="rId26" Type="http://schemas.openxmlformats.org/officeDocument/2006/relationships/tags" Target="../tags/tag632.xml"/><Relationship Id="rId39" Type="http://schemas.openxmlformats.org/officeDocument/2006/relationships/slide" Target="slide49.xml"/><Relationship Id="rId21" Type="http://schemas.openxmlformats.org/officeDocument/2006/relationships/tags" Target="../tags/tag627.xml"/><Relationship Id="rId34" Type="http://schemas.openxmlformats.org/officeDocument/2006/relationships/slide" Target="slide65.xml"/><Relationship Id="rId7" Type="http://schemas.openxmlformats.org/officeDocument/2006/relationships/tags" Target="../tags/tag613.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08.xml"/><Relationship Id="rId16" Type="http://schemas.openxmlformats.org/officeDocument/2006/relationships/tags" Target="../tags/tag622.xml"/><Relationship Id="rId20" Type="http://schemas.openxmlformats.org/officeDocument/2006/relationships/tags" Target="../tags/tag626.xml"/><Relationship Id="rId29" Type="http://schemas.openxmlformats.org/officeDocument/2006/relationships/tags" Target="../tags/tag635.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tags" Target="../tags/tag617.xml"/><Relationship Id="rId24" Type="http://schemas.openxmlformats.org/officeDocument/2006/relationships/tags" Target="../tags/tag630.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11.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36" Type="http://schemas.openxmlformats.org/officeDocument/2006/relationships/slide" Target="slide58.xml"/><Relationship Id="rId10" Type="http://schemas.openxmlformats.org/officeDocument/2006/relationships/tags" Target="../tags/tag616.xml"/><Relationship Id="rId19" Type="http://schemas.openxmlformats.org/officeDocument/2006/relationships/tags" Target="../tags/tag625.xml"/><Relationship Id="rId31" Type="http://schemas.openxmlformats.org/officeDocument/2006/relationships/slideLayout" Target="../slideLayouts/slideLayout6.xml"/><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tags" Target="../tags/tag620.xml"/><Relationship Id="rId22" Type="http://schemas.openxmlformats.org/officeDocument/2006/relationships/tags" Target="../tags/tag628.xml"/><Relationship Id="rId27" Type="http://schemas.openxmlformats.org/officeDocument/2006/relationships/tags" Target="../tags/tag633.xml"/><Relationship Id="rId30" Type="http://schemas.openxmlformats.org/officeDocument/2006/relationships/tags" Target="../tags/tag636.xml"/><Relationship Id="rId35" Type="http://schemas.openxmlformats.org/officeDocument/2006/relationships/slide" Target="slide62.xml"/><Relationship Id="rId8" Type="http://schemas.openxmlformats.org/officeDocument/2006/relationships/tags" Target="../tags/tag614.xml"/><Relationship Id="rId3" Type="http://schemas.openxmlformats.org/officeDocument/2006/relationships/tags" Target="../tags/tag609.xml"/></Relationships>
</file>

<file path=ppt/slides/_rels/slide59.xml.rels><?xml version="1.0" encoding="UTF-8" standalone="yes"?>
<Relationships xmlns="http://schemas.openxmlformats.org/package/2006/relationships"><Relationship Id="rId8" Type="http://schemas.openxmlformats.org/officeDocument/2006/relationships/tags" Target="../tags/tag644.xml"/><Relationship Id="rId13" Type="http://schemas.openxmlformats.org/officeDocument/2006/relationships/tags" Target="../tags/tag649.xml"/><Relationship Id="rId3" Type="http://schemas.openxmlformats.org/officeDocument/2006/relationships/tags" Target="../tags/tag639.xml"/><Relationship Id="rId7" Type="http://schemas.openxmlformats.org/officeDocument/2006/relationships/tags" Target="../tags/tag643.xml"/><Relationship Id="rId12" Type="http://schemas.openxmlformats.org/officeDocument/2006/relationships/tags" Target="../tags/tag648.xml"/><Relationship Id="rId17" Type="http://schemas.openxmlformats.org/officeDocument/2006/relationships/image" Target="../media/image18.emf"/><Relationship Id="rId2" Type="http://schemas.openxmlformats.org/officeDocument/2006/relationships/tags" Target="../tags/tag638.xml"/><Relationship Id="rId16" Type="http://schemas.openxmlformats.org/officeDocument/2006/relationships/oleObject" Target="../embeddings/oleObject48.bin"/><Relationship Id="rId1" Type="http://schemas.openxmlformats.org/officeDocument/2006/relationships/tags" Target="../tags/tag637.xml"/><Relationship Id="rId6" Type="http://schemas.openxmlformats.org/officeDocument/2006/relationships/tags" Target="../tags/tag642.xml"/><Relationship Id="rId11" Type="http://schemas.openxmlformats.org/officeDocument/2006/relationships/tags" Target="../tags/tag647.xml"/><Relationship Id="rId5" Type="http://schemas.openxmlformats.org/officeDocument/2006/relationships/tags" Target="../tags/tag641.xml"/><Relationship Id="rId15" Type="http://schemas.openxmlformats.org/officeDocument/2006/relationships/slideLayout" Target="../slideLayouts/slideLayout2.xml"/><Relationship Id="rId10" Type="http://schemas.openxmlformats.org/officeDocument/2006/relationships/tags" Target="../tags/tag646.xml"/><Relationship Id="rId4" Type="http://schemas.openxmlformats.org/officeDocument/2006/relationships/tags" Target="../tags/tag640.xml"/><Relationship Id="rId9" Type="http://schemas.openxmlformats.org/officeDocument/2006/relationships/tags" Target="../tags/tag645.xml"/><Relationship Id="rId14" Type="http://schemas.openxmlformats.org/officeDocument/2006/relationships/tags" Target="../tags/tag65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1706.02413" TargetMode="External"/><Relationship Id="rId3" Type="http://schemas.openxmlformats.org/officeDocument/2006/relationships/tags" Target="../tags/tag653.xml"/><Relationship Id="rId7" Type="http://schemas.openxmlformats.org/officeDocument/2006/relationships/oleObject" Target="../embeddings/oleObject49.bin"/><Relationship Id="rId12" Type="http://schemas.openxmlformats.org/officeDocument/2006/relationships/hyperlink" Target="https://arxiv.org/pdf/1612.00593" TargetMode="External"/><Relationship Id="rId2" Type="http://schemas.openxmlformats.org/officeDocument/2006/relationships/tags" Target="../tags/tag652.xml"/><Relationship Id="rId16" Type="http://schemas.openxmlformats.org/officeDocument/2006/relationships/image" Target="../media/image57.png"/><Relationship Id="rId1" Type="http://schemas.openxmlformats.org/officeDocument/2006/relationships/tags" Target="../tags/tag651.xml"/><Relationship Id="rId6" Type="http://schemas.openxmlformats.org/officeDocument/2006/relationships/slideLayout" Target="../slideLayouts/slideLayout2.xml"/><Relationship Id="rId11" Type="http://schemas.openxmlformats.org/officeDocument/2006/relationships/hyperlink" Target="https://arxiv.org/pdf/1505.00880" TargetMode="External"/><Relationship Id="rId5" Type="http://schemas.openxmlformats.org/officeDocument/2006/relationships/tags" Target="../tags/tag655.xml"/><Relationship Id="rId15" Type="http://schemas.openxmlformats.org/officeDocument/2006/relationships/image" Target="../media/image56.png"/><Relationship Id="rId10" Type="http://schemas.openxmlformats.org/officeDocument/2006/relationships/hyperlink" Target="https://arxiv.org/pdf/1812.05784" TargetMode="External"/><Relationship Id="rId4" Type="http://schemas.openxmlformats.org/officeDocument/2006/relationships/tags" Target="../tags/tag654.xml"/><Relationship Id="rId9" Type="http://schemas.openxmlformats.org/officeDocument/2006/relationships/hyperlink" Target="https://arxiv.org/pdf/1611.07759" TargetMode="External"/><Relationship Id="rId14" Type="http://schemas.openxmlformats.org/officeDocument/2006/relationships/hyperlink" Target="https://arxiv.org/pdf/2202.07123"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hyperlink" Target="https://arxiv.org/pdf/2312.16170" TargetMode="External"/><Relationship Id="rId3" Type="http://schemas.openxmlformats.org/officeDocument/2006/relationships/tags" Target="../tags/tag658.xml"/><Relationship Id="rId7" Type="http://schemas.openxmlformats.org/officeDocument/2006/relationships/oleObject" Target="../embeddings/oleObject50.bin"/><Relationship Id="rId12" Type="http://schemas.openxmlformats.org/officeDocument/2006/relationships/hyperlink" Target="https://arxiv.org/pdf/1711.10275" TargetMode="External"/><Relationship Id="rId2" Type="http://schemas.openxmlformats.org/officeDocument/2006/relationships/tags" Target="../tags/tag657.xml"/><Relationship Id="rId1" Type="http://schemas.openxmlformats.org/officeDocument/2006/relationships/tags" Target="../tags/tag656.xml"/><Relationship Id="rId6" Type="http://schemas.openxmlformats.org/officeDocument/2006/relationships/slideLayout" Target="../slideLayouts/slideLayout2.xml"/><Relationship Id="rId11" Type="http://schemas.openxmlformats.org/officeDocument/2006/relationships/hyperlink" Target="https://arxiv.org/pdf/1904.08755" TargetMode="External"/><Relationship Id="rId5" Type="http://schemas.openxmlformats.org/officeDocument/2006/relationships/tags" Target="../tags/tag660.xml"/><Relationship Id="rId15" Type="http://schemas.openxmlformats.org/officeDocument/2006/relationships/image" Target="../media/image59.png"/><Relationship Id="rId10" Type="http://schemas.openxmlformats.org/officeDocument/2006/relationships/hyperlink" Target="https://arxiv.org/pdf/1611.08974" TargetMode="External"/><Relationship Id="rId4" Type="http://schemas.openxmlformats.org/officeDocument/2006/relationships/tags" Target="../tags/tag659.xml"/><Relationship Id="rId9" Type="http://schemas.openxmlformats.org/officeDocument/2006/relationships/hyperlink" Target="https://ieeexplore.ieee.org/stamp/stamp.jsp?tp=&amp;arnumber=7353481" TargetMode="External"/><Relationship Id="rId14" Type="http://schemas.openxmlformats.org/officeDocument/2006/relationships/image" Target="../media/image58.png"/></Relationships>
</file>

<file path=ppt/slides/_rels/slide62.xml.rels><?xml version="1.0" encoding="UTF-8" standalone="yes"?>
<Relationships xmlns="http://schemas.openxmlformats.org/package/2006/relationships"><Relationship Id="rId13" Type="http://schemas.openxmlformats.org/officeDocument/2006/relationships/tags" Target="../tags/tag673.xml"/><Relationship Id="rId18" Type="http://schemas.openxmlformats.org/officeDocument/2006/relationships/tags" Target="../tags/tag678.xml"/><Relationship Id="rId26" Type="http://schemas.openxmlformats.org/officeDocument/2006/relationships/tags" Target="../tags/tag686.xml"/><Relationship Id="rId39" Type="http://schemas.openxmlformats.org/officeDocument/2006/relationships/slide" Target="slide49.xml"/><Relationship Id="rId21" Type="http://schemas.openxmlformats.org/officeDocument/2006/relationships/tags" Target="../tags/tag681.xml"/><Relationship Id="rId34" Type="http://schemas.openxmlformats.org/officeDocument/2006/relationships/slide" Target="slide65.xml"/><Relationship Id="rId7" Type="http://schemas.openxmlformats.org/officeDocument/2006/relationships/tags" Target="../tags/tag667.xml"/><Relationship Id="rId12" Type="http://schemas.openxmlformats.org/officeDocument/2006/relationships/tags" Target="../tags/tag672.xml"/><Relationship Id="rId17" Type="http://schemas.openxmlformats.org/officeDocument/2006/relationships/tags" Target="../tags/tag677.xml"/><Relationship Id="rId25" Type="http://schemas.openxmlformats.org/officeDocument/2006/relationships/tags" Target="../tags/tag685.xml"/><Relationship Id="rId33" Type="http://schemas.openxmlformats.org/officeDocument/2006/relationships/slide" Target="slide79.xml"/><Relationship Id="rId38" Type="http://schemas.openxmlformats.org/officeDocument/2006/relationships/slide" Target="slide51.xml"/><Relationship Id="rId2" Type="http://schemas.openxmlformats.org/officeDocument/2006/relationships/tags" Target="../tags/tag662.xml"/><Relationship Id="rId16" Type="http://schemas.openxmlformats.org/officeDocument/2006/relationships/tags" Target="../tags/tag676.xml"/><Relationship Id="rId20" Type="http://schemas.openxmlformats.org/officeDocument/2006/relationships/tags" Target="../tags/tag680.xml"/><Relationship Id="rId29" Type="http://schemas.openxmlformats.org/officeDocument/2006/relationships/tags" Target="../tags/tag689.xml"/><Relationship Id="rId1" Type="http://schemas.openxmlformats.org/officeDocument/2006/relationships/tags" Target="../tags/tag661.xml"/><Relationship Id="rId6" Type="http://schemas.openxmlformats.org/officeDocument/2006/relationships/tags" Target="../tags/tag666.xml"/><Relationship Id="rId11" Type="http://schemas.openxmlformats.org/officeDocument/2006/relationships/tags" Target="../tags/tag671.xml"/><Relationship Id="rId24" Type="http://schemas.openxmlformats.org/officeDocument/2006/relationships/tags" Target="../tags/tag684.xml"/><Relationship Id="rId32" Type="http://schemas.openxmlformats.org/officeDocument/2006/relationships/slide" Target="slide104.xml"/><Relationship Id="rId37" Type="http://schemas.openxmlformats.org/officeDocument/2006/relationships/slide" Target="slide54.xml"/><Relationship Id="rId40" Type="http://schemas.openxmlformats.org/officeDocument/2006/relationships/slide" Target="slide47.xml"/><Relationship Id="rId5" Type="http://schemas.openxmlformats.org/officeDocument/2006/relationships/tags" Target="../tags/tag665.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36" Type="http://schemas.openxmlformats.org/officeDocument/2006/relationships/slide" Target="slide58.xml"/><Relationship Id="rId10" Type="http://schemas.openxmlformats.org/officeDocument/2006/relationships/tags" Target="../tags/tag670.xml"/><Relationship Id="rId19" Type="http://schemas.openxmlformats.org/officeDocument/2006/relationships/tags" Target="../tags/tag679.xml"/><Relationship Id="rId31" Type="http://schemas.openxmlformats.org/officeDocument/2006/relationships/slideLayout" Target="../slideLayouts/slideLayout6.xml"/><Relationship Id="rId4" Type="http://schemas.openxmlformats.org/officeDocument/2006/relationships/tags" Target="../tags/tag664.xml"/><Relationship Id="rId9" Type="http://schemas.openxmlformats.org/officeDocument/2006/relationships/tags" Target="../tags/tag669.xml"/><Relationship Id="rId14" Type="http://schemas.openxmlformats.org/officeDocument/2006/relationships/tags" Target="../tags/tag674.xml"/><Relationship Id="rId22" Type="http://schemas.openxmlformats.org/officeDocument/2006/relationships/tags" Target="../tags/tag682.xml"/><Relationship Id="rId27" Type="http://schemas.openxmlformats.org/officeDocument/2006/relationships/tags" Target="../tags/tag687.xml"/><Relationship Id="rId30" Type="http://schemas.openxmlformats.org/officeDocument/2006/relationships/tags" Target="../tags/tag690.xml"/><Relationship Id="rId35" Type="http://schemas.openxmlformats.org/officeDocument/2006/relationships/slide" Target="slide62.xml"/><Relationship Id="rId8" Type="http://schemas.openxmlformats.org/officeDocument/2006/relationships/tags" Target="../tags/tag668.xml"/><Relationship Id="rId3" Type="http://schemas.openxmlformats.org/officeDocument/2006/relationships/tags" Target="../tags/tag663.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61.png"/><Relationship Id="rId3" Type="http://schemas.openxmlformats.org/officeDocument/2006/relationships/tags" Target="../tags/tag693.xml"/><Relationship Id="rId7" Type="http://schemas.openxmlformats.org/officeDocument/2006/relationships/slideLayout" Target="../slideLayouts/slideLayout2.xml"/><Relationship Id="rId12" Type="http://schemas.openxmlformats.org/officeDocument/2006/relationships/image" Target="../media/image60.png"/><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hyperlink" Target="https://arxiv.org/pdf/2209.06890" TargetMode="External"/><Relationship Id="rId5" Type="http://schemas.openxmlformats.org/officeDocument/2006/relationships/tags" Target="../tags/tag695.xml"/><Relationship Id="rId10" Type="http://schemas.openxmlformats.org/officeDocument/2006/relationships/hyperlink" Target="https://arxiv.org/pdf/1604.01360" TargetMode="External"/><Relationship Id="rId4" Type="http://schemas.openxmlformats.org/officeDocument/2006/relationships/tags" Target="../tags/tag694.xml"/><Relationship Id="rId9" Type="http://schemas.openxmlformats.org/officeDocument/2006/relationships/image" Target="../media/image18.emf"/></Relationships>
</file>

<file path=ppt/slides/_rels/slide64.xml.rels><?xml version="1.0" encoding="UTF-8" standalone="yes"?>
<Relationships xmlns="http://schemas.openxmlformats.org/package/2006/relationships"><Relationship Id="rId8" Type="http://schemas.openxmlformats.org/officeDocument/2006/relationships/tags" Target="../tags/tag704.xml"/><Relationship Id="rId13" Type="http://schemas.openxmlformats.org/officeDocument/2006/relationships/hyperlink" Target="https://arxiv.org/pdf/1709.00507" TargetMode="External"/><Relationship Id="rId18" Type="http://schemas.openxmlformats.org/officeDocument/2006/relationships/image" Target="../media/image63.png"/><Relationship Id="rId3" Type="http://schemas.openxmlformats.org/officeDocument/2006/relationships/tags" Target="../tags/tag699.xml"/><Relationship Id="rId7" Type="http://schemas.openxmlformats.org/officeDocument/2006/relationships/tags" Target="../tags/tag703.xml"/><Relationship Id="rId12" Type="http://schemas.openxmlformats.org/officeDocument/2006/relationships/image" Target="../media/image18.emf"/><Relationship Id="rId17" Type="http://schemas.openxmlformats.org/officeDocument/2006/relationships/image" Target="../media/image62.png"/><Relationship Id="rId2" Type="http://schemas.openxmlformats.org/officeDocument/2006/relationships/tags" Target="../tags/tag698.xml"/><Relationship Id="rId16" Type="http://schemas.openxmlformats.org/officeDocument/2006/relationships/hyperlink" Target="https://arxiv.org/pdf/2311.13793" TargetMode="External"/><Relationship Id="rId20" Type="http://schemas.openxmlformats.org/officeDocument/2006/relationships/image" Target="../media/image65.png"/><Relationship Id="rId1" Type="http://schemas.openxmlformats.org/officeDocument/2006/relationships/tags" Target="../tags/tag697.xml"/><Relationship Id="rId6" Type="http://schemas.openxmlformats.org/officeDocument/2006/relationships/tags" Target="../tags/tag702.xml"/><Relationship Id="rId11" Type="http://schemas.openxmlformats.org/officeDocument/2006/relationships/oleObject" Target="../embeddings/oleObject52.bin"/><Relationship Id="rId5" Type="http://schemas.openxmlformats.org/officeDocument/2006/relationships/tags" Target="../tags/tag701.xml"/><Relationship Id="rId15" Type="http://schemas.openxmlformats.org/officeDocument/2006/relationships/hyperlink" Target="https://arxiv.org/pdf/2204.03140" TargetMode="External"/><Relationship Id="rId10" Type="http://schemas.openxmlformats.org/officeDocument/2006/relationships/slideLayout" Target="../slideLayouts/slideLayout2.xml"/><Relationship Id="rId19" Type="http://schemas.openxmlformats.org/officeDocument/2006/relationships/image" Target="../media/image64.png"/><Relationship Id="rId4" Type="http://schemas.openxmlformats.org/officeDocument/2006/relationships/tags" Target="../tags/tag700.xml"/><Relationship Id="rId9" Type="http://schemas.openxmlformats.org/officeDocument/2006/relationships/tags" Target="../tags/tag705.xml"/><Relationship Id="rId14" Type="http://schemas.openxmlformats.org/officeDocument/2006/relationships/hyperlink" Target="https://arxiv.org/pdf/2303.01284" TargetMode="External"/></Relationships>
</file>

<file path=ppt/slides/_rels/slide65.xml.rels><?xml version="1.0" encoding="UTF-8" standalone="yes"?>
<Relationships xmlns="http://schemas.openxmlformats.org/package/2006/relationships"><Relationship Id="rId13" Type="http://schemas.openxmlformats.org/officeDocument/2006/relationships/tags" Target="../tags/tag718.xml"/><Relationship Id="rId18" Type="http://schemas.openxmlformats.org/officeDocument/2006/relationships/tags" Target="../tags/tag723.xml"/><Relationship Id="rId26" Type="http://schemas.openxmlformats.org/officeDocument/2006/relationships/tags" Target="../tags/tag731.xml"/><Relationship Id="rId3" Type="http://schemas.openxmlformats.org/officeDocument/2006/relationships/tags" Target="../tags/tag708.xml"/><Relationship Id="rId21" Type="http://schemas.openxmlformats.org/officeDocument/2006/relationships/tags" Target="../tags/tag726.xml"/><Relationship Id="rId34" Type="http://schemas.openxmlformats.org/officeDocument/2006/relationships/slide" Target="slide65.xml"/><Relationship Id="rId7" Type="http://schemas.openxmlformats.org/officeDocument/2006/relationships/tags" Target="../tags/tag712.xml"/><Relationship Id="rId12" Type="http://schemas.openxmlformats.org/officeDocument/2006/relationships/tags" Target="../tags/tag717.xml"/><Relationship Id="rId17" Type="http://schemas.openxmlformats.org/officeDocument/2006/relationships/tags" Target="../tags/tag722.xml"/><Relationship Id="rId25" Type="http://schemas.openxmlformats.org/officeDocument/2006/relationships/tags" Target="../tags/tag730.xml"/><Relationship Id="rId33" Type="http://schemas.openxmlformats.org/officeDocument/2006/relationships/slide" Target="slide67.xml"/><Relationship Id="rId2" Type="http://schemas.openxmlformats.org/officeDocument/2006/relationships/tags" Target="../tags/tag707.xml"/><Relationship Id="rId16" Type="http://schemas.openxmlformats.org/officeDocument/2006/relationships/tags" Target="../tags/tag721.xml"/><Relationship Id="rId20" Type="http://schemas.openxmlformats.org/officeDocument/2006/relationships/tags" Target="../tags/tag725.xml"/><Relationship Id="rId29" Type="http://schemas.openxmlformats.org/officeDocument/2006/relationships/slide" Target="slide104.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24" Type="http://schemas.openxmlformats.org/officeDocument/2006/relationships/tags" Target="../tags/tag729.xml"/><Relationship Id="rId32" Type="http://schemas.openxmlformats.org/officeDocument/2006/relationships/slide" Target="slide70.xml"/><Relationship Id="rId5" Type="http://schemas.openxmlformats.org/officeDocument/2006/relationships/tags" Target="../tags/tag710.xml"/><Relationship Id="rId15" Type="http://schemas.openxmlformats.org/officeDocument/2006/relationships/tags" Target="../tags/tag720.xml"/><Relationship Id="rId23" Type="http://schemas.openxmlformats.org/officeDocument/2006/relationships/tags" Target="../tags/tag728.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15.xml"/><Relationship Id="rId19" Type="http://schemas.openxmlformats.org/officeDocument/2006/relationships/tags" Target="../tags/tag724.xml"/><Relationship Id="rId31" Type="http://schemas.openxmlformats.org/officeDocument/2006/relationships/slide" Target="slide76.xml"/><Relationship Id="rId4" Type="http://schemas.openxmlformats.org/officeDocument/2006/relationships/tags" Target="../tags/tag709.xml"/><Relationship Id="rId9" Type="http://schemas.openxmlformats.org/officeDocument/2006/relationships/tags" Target="../tags/tag714.xml"/><Relationship Id="rId14" Type="http://schemas.openxmlformats.org/officeDocument/2006/relationships/tags" Target="../tags/tag719.xml"/><Relationship Id="rId22" Type="http://schemas.openxmlformats.org/officeDocument/2006/relationships/tags" Target="../tags/tag727.xml"/><Relationship Id="rId27" Type="http://schemas.openxmlformats.org/officeDocument/2006/relationships/tags" Target="../tags/tag732.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13.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733.xml"/><Relationship Id="rId5" Type="http://schemas.openxmlformats.org/officeDocument/2006/relationships/image" Target="../media/image66.png"/><Relationship Id="rId4" Type="http://schemas.openxmlformats.org/officeDocument/2006/relationships/image" Target="../media/image18.emf"/></Relationships>
</file>

<file path=ppt/slides/_rels/slide67.xml.rels><?xml version="1.0" encoding="UTF-8" standalone="yes"?>
<Relationships xmlns="http://schemas.openxmlformats.org/package/2006/relationships"><Relationship Id="rId13" Type="http://schemas.openxmlformats.org/officeDocument/2006/relationships/tags" Target="../tags/tag746.xml"/><Relationship Id="rId18" Type="http://schemas.openxmlformats.org/officeDocument/2006/relationships/tags" Target="../tags/tag751.xml"/><Relationship Id="rId26" Type="http://schemas.openxmlformats.org/officeDocument/2006/relationships/tags" Target="../tags/tag759.xml"/><Relationship Id="rId3" Type="http://schemas.openxmlformats.org/officeDocument/2006/relationships/tags" Target="../tags/tag736.xml"/><Relationship Id="rId21" Type="http://schemas.openxmlformats.org/officeDocument/2006/relationships/tags" Target="../tags/tag754.xml"/><Relationship Id="rId34" Type="http://schemas.openxmlformats.org/officeDocument/2006/relationships/slide" Target="slide65.xml"/><Relationship Id="rId7" Type="http://schemas.openxmlformats.org/officeDocument/2006/relationships/tags" Target="../tags/tag740.xml"/><Relationship Id="rId12" Type="http://schemas.openxmlformats.org/officeDocument/2006/relationships/tags" Target="../tags/tag745.xml"/><Relationship Id="rId17" Type="http://schemas.openxmlformats.org/officeDocument/2006/relationships/tags" Target="../tags/tag750.xml"/><Relationship Id="rId25" Type="http://schemas.openxmlformats.org/officeDocument/2006/relationships/tags" Target="../tags/tag758.xml"/><Relationship Id="rId33" Type="http://schemas.openxmlformats.org/officeDocument/2006/relationships/slide" Target="slide67.xml"/><Relationship Id="rId2" Type="http://schemas.openxmlformats.org/officeDocument/2006/relationships/tags" Target="../tags/tag735.xml"/><Relationship Id="rId16" Type="http://schemas.openxmlformats.org/officeDocument/2006/relationships/tags" Target="../tags/tag749.xml"/><Relationship Id="rId20" Type="http://schemas.openxmlformats.org/officeDocument/2006/relationships/tags" Target="../tags/tag753.xml"/><Relationship Id="rId29" Type="http://schemas.openxmlformats.org/officeDocument/2006/relationships/slide" Target="slide104.xml"/><Relationship Id="rId1" Type="http://schemas.openxmlformats.org/officeDocument/2006/relationships/tags" Target="../tags/tag734.xml"/><Relationship Id="rId6" Type="http://schemas.openxmlformats.org/officeDocument/2006/relationships/tags" Target="../tags/tag739.xml"/><Relationship Id="rId11" Type="http://schemas.openxmlformats.org/officeDocument/2006/relationships/tags" Target="../tags/tag744.xml"/><Relationship Id="rId24" Type="http://schemas.openxmlformats.org/officeDocument/2006/relationships/tags" Target="../tags/tag757.xml"/><Relationship Id="rId32" Type="http://schemas.openxmlformats.org/officeDocument/2006/relationships/slide" Target="slide70.xml"/><Relationship Id="rId5" Type="http://schemas.openxmlformats.org/officeDocument/2006/relationships/tags" Target="../tags/tag738.xml"/><Relationship Id="rId15" Type="http://schemas.openxmlformats.org/officeDocument/2006/relationships/tags" Target="../tags/tag748.xml"/><Relationship Id="rId23" Type="http://schemas.openxmlformats.org/officeDocument/2006/relationships/tags" Target="../tags/tag75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43.xml"/><Relationship Id="rId19" Type="http://schemas.openxmlformats.org/officeDocument/2006/relationships/tags" Target="../tags/tag752.xml"/><Relationship Id="rId31" Type="http://schemas.openxmlformats.org/officeDocument/2006/relationships/slide" Target="slide76.xml"/><Relationship Id="rId4" Type="http://schemas.openxmlformats.org/officeDocument/2006/relationships/tags" Target="../tags/tag737.xml"/><Relationship Id="rId9" Type="http://schemas.openxmlformats.org/officeDocument/2006/relationships/tags" Target="../tags/tag742.xml"/><Relationship Id="rId14" Type="http://schemas.openxmlformats.org/officeDocument/2006/relationships/tags" Target="../tags/tag747.xml"/><Relationship Id="rId22" Type="http://schemas.openxmlformats.org/officeDocument/2006/relationships/tags" Target="../tags/tag755.xml"/><Relationship Id="rId27" Type="http://schemas.openxmlformats.org/officeDocument/2006/relationships/tags" Target="../tags/tag76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4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image" Target="../media/image67.png"/><Relationship Id="rId5" Type="http://schemas.openxmlformats.org/officeDocument/2006/relationships/image" Target="../media/image18.emf"/><Relationship Id="rId4" Type="http://schemas.openxmlformats.org/officeDocument/2006/relationships/oleObject" Target="../embeddings/oleObject54.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image" Target="../media/image68.png"/><Relationship Id="rId5" Type="http://schemas.openxmlformats.org/officeDocument/2006/relationships/image" Target="../media/image18.emf"/><Relationship Id="rId4" Type="http://schemas.openxmlformats.org/officeDocument/2006/relationships/oleObject" Target="../embeddings/oleObject55.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8.png"/><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tags" Target="../tags/tag790.xml"/><Relationship Id="rId3" Type="http://schemas.openxmlformats.org/officeDocument/2006/relationships/tags" Target="../tags/tag767.xml"/><Relationship Id="rId21" Type="http://schemas.openxmlformats.org/officeDocument/2006/relationships/tags" Target="../tags/tag785.xml"/><Relationship Id="rId34" Type="http://schemas.openxmlformats.org/officeDocument/2006/relationships/slide" Target="slide65.xml"/><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tags" Target="../tags/tag789.xml"/><Relationship Id="rId33" Type="http://schemas.openxmlformats.org/officeDocument/2006/relationships/slide" Target="slide67.xml"/><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tags" Target="../tags/tag784.xml"/><Relationship Id="rId29" Type="http://schemas.openxmlformats.org/officeDocument/2006/relationships/slide" Target="slide104.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tags" Target="../tags/tag788.xml"/><Relationship Id="rId32" Type="http://schemas.openxmlformats.org/officeDocument/2006/relationships/slide" Target="slide70.xml"/><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tags" Target="../tags/tag787.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slide" Target="slide76.xml"/><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tags" Target="../tags/tag786.xml"/><Relationship Id="rId27" Type="http://schemas.openxmlformats.org/officeDocument/2006/relationships/tags" Target="../tags/tag791.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77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69.png"/><Relationship Id="rId3" Type="http://schemas.openxmlformats.org/officeDocument/2006/relationships/tags" Target="../tags/tag794.xml"/><Relationship Id="rId7" Type="http://schemas.openxmlformats.org/officeDocument/2006/relationships/slideLayout" Target="../slideLayouts/slideLayout2.xml"/><Relationship Id="rId12" Type="http://schemas.openxmlformats.org/officeDocument/2006/relationships/hyperlink" Target="https://arxiv.org/pdf/2103.16381" TargetMode="External"/><Relationship Id="rId2" Type="http://schemas.openxmlformats.org/officeDocument/2006/relationships/tags" Target="../tags/tag793.xml"/><Relationship Id="rId1" Type="http://schemas.openxmlformats.org/officeDocument/2006/relationships/tags" Target="../tags/tag792.xml"/><Relationship Id="rId6" Type="http://schemas.openxmlformats.org/officeDocument/2006/relationships/tags" Target="../tags/tag797.xml"/><Relationship Id="rId11" Type="http://schemas.openxmlformats.org/officeDocument/2006/relationships/hyperlink" Target="https://cdn.aaai.org/ojs/16253/16253-13-19747-1-2-20210518.pdf" TargetMode="External"/><Relationship Id="rId5" Type="http://schemas.openxmlformats.org/officeDocument/2006/relationships/tags" Target="../tags/tag796.xml"/><Relationship Id="rId10" Type="http://schemas.openxmlformats.org/officeDocument/2006/relationships/hyperlink" Target="https://www.ecva.net/papers/eccv_2020/papers_ECCV/papers/123460409.pdf" TargetMode="External"/><Relationship Id="rId4" Type="http://schemas.openxmlformats.org/officeDocument/2006/relationships/tags" Target="../tags/tag795.xml"/><Relationship Id="rId9" Type="http://schemas.openxmlformats.org/officeDocument/2006/relationships/image" Target="../media/image18.emf"/><Relationship Id="rId14" Type="http://schemas.openxmlformats.org/officeDocument/2006/relationships/image" Target="../media/image70.png"/></Relationships>
</file>

<file path=ppt/slides/_rels/slide72.xml.rels><?xml version="1.0" encoding="UTF-8" standalone="yes"?>
<Relationships xmlns="http://schemas.openxmlformats.org/package/2006/relationships"><Relationship Id="rId8" Type="http://schemas.openxmlformats.org/officeDocument/2006/relationships/tags" Target="../tags/tag805.xml"/><Relationship Id="rId13" Type="http://schemas.openxmlformats.org/officeDocument/2006/relationships/hyperlink" Target="https://arxiv.org/pdf/2107.03438" TargetMode="External"/><Relationship Id="rId18" Type="http://schemas.openxmlformats.org/officeDocument/2006/relationships/image" Target="../media/image72.png"/><Relationship Id="rId3" Type="http://schemas.openxmlformats.org/officeDocument/2006/relationships/tags" Target="../tags/tag800.xml"/><Relationship Id="rId7" Type="http://schemas.openxmlformats.org/officeDocument/2006/relationships/tags" Target="../tags/tag804.xml"/><Relationship Id="rId12" Type="http://schemas.openxmlformats.org/officeDocument/2006/relationships/image" Target="../media/image18.emf"/><Relationship Id="rId17" Type="http://schemas.openxmlformats.org/officeDocument/2006/relationships/image" Target="../media/image71.png"/><Relationship Id="rId2" Type="http://schemas.openxmlformats.org/officeDocument/2006/relationships/tags" Target="../tags/tag799.xml"/><Relationship Id="rId16" Type="http://schemas.openxmlformats.org/officeDocument/2006/relationships/hyperlink" Target="https://arxiv.org/pdf/2401.09340" TargetMode="External"/><Relationship Id="rId20" Type="http://schemas.openxmlformats.org/officeDocument/2006/relationships/image" Target="../media/image74.png"/><Relationship Id="rId1" Type="http://schemas.openxmlformats.org/officeDocument/2006/relationships/tags" Target="../tags/tag798.xml"/><Relationship Id="rId6" Type="http://schemas.openxmlformats.org/officeDocument/2006/relationships/tags" Target="../tags/tag803.xml"/><Relationship Id="rId11" Type="http://schemas.openxmlformats.org/officeDocument/2006/relationships/oleObject" Target="../embeddings/oleObject57.bin"/><Relationship Id="rId5" Type="http://schemas.openxmlformats.org/officeDocument/2006/relationships/tags" Target="../tags/tag802.xml"/><Relationship Id="rId15" Type="http://schemas.openxmlformats.org/officeDocument/2006/relationships/hyperlink" Target="https://arxiv.org/pdf/2108.02388" TargetMode="External"/><Relationship Id="rId10" Type="http://schemas.openxmlformats.org/officeDocument/2006/relationships/slideLayout" Target="../slideLayouts/slideLayout2.xml"/><Relationship Id="rId19" Type="http://schemas.openxmlformats.org/officeDocument/2006/relationships/image" Target="../media/image73.png"/><Relationship Id="rId4" Type="http://schemas.openxmlformats.org/officeDocument/2006/relationships/tags" Target="../tags/tag801.xml"/><Relationship Id="rId9" Type="http://schemas.openxmlformats.org/officeDocument/2006/relationships/tags" Target="../tags/tag806.xml"/><Relationship Id="rId14" Type="http://schemas.openxmlformats.org/officeDocument/2006/relationships/hyperlink" Target="https://openaccess.thecvf.com/content/ICCV2021/papers/Zhao_3DVG-Transformer_Relation_Modeling_for_Visual_Grounding_on_Point_Clouds_ICCV_2021_paper.pdf" TargetMode="Externa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75.png"/><Relationship Id="rId3" Type="http://schemas.openxmlformats.org/officeDocument/2006/relationships/tags" Target="../tags/tag809.xml"/><Relationship Id="rId7" Type="http://schemas.openxmlformats.org/officeDocument/2006/relationships/slideLayout" Target="../slideLayouts/slideLayout2.xml"/><Relationship Id="rId12" Type="http://schemas.openxmlformats.org/officeDocument/2006/relationships/hyperlink" Target="https://arxiv.org/pdf/2211.14241" TargetMode="External"/><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tags" Target="../tags/tag812.xml"/><Relationship Id="rId11" Type="http://schemas.openxmlformats.org/officeDocument/2006/relationships/hyperlink" Target="https://arxiv.org/pdf/2105.11450" TargetMode="External"/><Relationship Id="rId5" Type="http://schemas.openxmlformats.org/officeDocument/2006/relationships/tags" Target="../tags/tag811.xml"/><Relationship Id="rId10" Type="http://schemas.openxmlformats.org/officeDocument/2006/relationships/hyperlink" Target="https://arxiv.org/pdf/2204.02174" TargetMode="External"/><Relationship Id="rId4" Type="http://schemas.openxmlformats.org/officeDocument/2006/relationships/tags" Target="../tags/tag810.xml"/><Relationship Id="rId9" Type="http://schemas.openxmlformats.org/officeDocument/2006/relationships/image" Target="../media/image18.emf"/><Relationship Id="rId14" Type="http://schemas.openxmlformats.org/officeDocument/2006/relationships/image" Target="../media/image76.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8.png"/><Relationship Id="rId3" Type="http://schemas.openxmlformats.org/officeDocument/2006/relationships/tags" Target="../tags/tag815.xml"/><Relationship Id="rId7" Type="http://schemas.openxmlformats.org/officeDocument/2006/relationships/slideLayout" Target="../slideLayouts/slideLayout2.xml"/><Relationship Id="rId12" Type="http://schemas.openxmlformats.org/officeDocument/2006/relationships/image" Target="../media/image77.png"/><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tags" Target="../tags/tag818.xml"/><Relationship Id="rId11" Type="http://schemas.openxmlformats.org/officeDocument/2006/relationships/hyperlink" Target="https://arxiv.org/pdf/2311.15383" TargetMode="External"/><Relationship Id="rId5" Type="http://schemas.openxmlformats.org/officeDocument/2006/relationships/tags" Target="../tags/tag817.xml"/><Relationship Id="rId10" Type="http://schemas.openxmlformats.org/officeDocument/2006/relationships/hyperlink" Target="https://arxiv.org/pdf/2309.12311" TargetMode="External"/><Relationship Id="rId4" Type="http://schemas.openxmlformats.org/officeDocument/2006/relationships/tags" Target="../tags/tag816.xml"/><Relationship Id="rId9" Type="http://schemas.openxmlformats.org/officeDocument/2006/relationships/image" Target="../media/image18.emf"/></Relationships>
</file>

<file path=ppt/slides/_rels/slide7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821.xml"/><Relationship Id="rId7" Type="http://schemas.openxmlformats.org/officeDocument/2006/relationships/oleObject" Target="../embeddings/oleObject60.bin"/><Relationship Id="rId2" Type="http://schemas.openxmlformats.org/officeDocument/2006/relationships/tags" Target="../tags/tag820.xml"/><Relationship Id="rId1" Type="http://schemas.openxmlformats.org/officeDocument/2006/relationships/tags" Target="../tags/tag819.xml"/><Relationship Id="rId6" Type="http://schemas.openxmlformats.org/officeDocument/2006/relationships/slideLayout" Target="../slideLayouts/slideLayout2.xml"/><Relationship Id="rId5" Type="http://schemas.openxmlformats.org/officeDocument/2006/relationships/tags" Target="../tags/tag823.xml"/><Relationship Id="rId4" Type="http://schemas.openxmlformats.org/officeDocument/2006/relationships/tags" Target="../tags/tag822.xml"/></Relationships>
</file>

<file path=ppt/slides/_rels/slide76.xml.rels><?xml version="1.0" encoding="UTF-8" standalone="yes"?>
<Relationships xmlns="http://schemas.openxmlformats.org/package/2006/relationships"><Relationship Id="rId13" Type="http://schemas.openxmlformats.org/officeDocument/2006/relationships/tags" Target="../tags/tag836.xml"/><Relationship Id="rId18" Type="http://schemas.openxmlformats.org/officeDocument/2006/relationships/tags" Target="../tags/tag841.xml"/><Relationship Id="rId26" Type="http://schemas.openxmlformats.org/officeDocument/2006/relationships/tags" Target="../tags/tag849.xml"/><Relationship Id="rId3" Type="http://schemas.openxmlformats.org/officeDocument/2006/relationships/tags" Target="../tags/tag826.xml"/><Relationship Id="rId21" Type="http://schemas.openxmlformats.org/officeDocument/2006/relationships/tags" Target="../tags/tag844.xml"/><Relationship Id="rId34" Type="http://schemas.openxmlformats.org/officeDocument/2006/relationships/slide" Target="slide65.xml"/><Relationship Id="rId7" Type="http://schemas.openxmlformats.org/officeDocument/2006/relationships/tags" Target="../tags/tag830.xml"/><Relationship Id="rId12" Type="http://schemas.openxmlformats.org/officeDocument/2006/relationships/tags" Target="../tags/tag835.xml"/><Relationship Id="rId17" Type="http://schemas.openxmlformats.org/officeDocument/2006/relationships/tags" Target="../tags/tag840.xml"/><Relationship Id="rId25" Type="http://schemas.openxmlformats.org/officeDocument/2006/relationships/tags" Target="../tags/tag848.xml"/><Relationship Id="rId33" Type="http://schemas.openxmlformats.org/officeDocument/2006/relationships/slide" Target="slide67.xml"/><Relationship Id="rId2" Type="http://schemas.openxmlformats.org/officeDocument/2006/relationships/tags" Target="../tags/tag825.xml"/><Relationship Id="rId16" Type="http://schemas.openxmlformats.org/officeDocument/2006/relationships/tags" Target="../tags/tag839.xml"/><Relationship Id="rId20" Type="http://schemas.openxmlformats.org/officeDocument/2006/relationships/tags" Target="../tags/tag843.xml"/><Relationship Id="rId29" Type="http://schemas.openxmlformats.org/officeDocument/2006/relationships/slide" Target="slide104.xml"/><Relationship Id="rId1" Type="http://schemas.openxmlformats.org/officeDocument/2006/relationships/tags" Target="../tags/tag824.xml"/><Relationship Id="rId6" Type="http://schemas.openxmlformats.org/officeDocument/2006/relationships/tags" Target="../tags/tag829.xml"/><Relationship Id="rId11" Type="http://schemas.openxmlformats.org/officeDocument/2006/relationships/tags" Target="../tags/tag834.xml"/><Relationship Id="rId24" Type="http://schemas.openxmlformats.org/officeDocument/2006/relationships/tags" Target="../tags/tag847.xml"/><Relationship Id="rId32" Type="http://schemas.openxmlformats.org/officeDocument/2006/relationships/slide" Target="slide70.xml"/><Relationship Id="rId5" Type="http://schemas.openxmlformats.org/officeDocument/2006/relationships/tags" Target="../tags/tag828.xml"/><Relationship Id="rId15" Type="http://schemas.openxmlformats.org/officeDocument/2006/relationships/tags" Target="../tags/tag838.xml"/><Relationship Id="rId23" Type="http://schemas.openxmlformats.org/officeDocument/2006/relationships/tags" Target="../tags/tag846.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33.xml"/><Relationship Id="rId19" Type="http://schemas.openxmlformats.org/officeDocument/2006/relationships/tags" Target="../tags/tag842.xml"/><Relationship Id="rId31" Type="http://schemas.openxmlformats.org/officeDocument/2006/relationships/slide" Target="slide76.xml"/><Relationship Id="rId4" Type="http://schemas.openxmlformats.org/officeDocument/2006/relationships/tags" Target="../tags/tag827.xml"/><Relationship Id="rId9" Type="http://schemas.openxmlformats.org/officeDocument/2006/relationships/tags" Target="../tags/tag832.xml"/><Relationship Id="rId14" Type="http://schemas.openxmlformats.org/officeDocument/2006/relationships/tags" Target="../tags/tag837.xml"/><Relationship Id="rId22" Type="http://schemas.openxmlformats.org/officeDocument/2006/relationships/tags" Target="../tags/tag845.xml"/><Relationship Id="rId27" Type="http://schemas.openxmlformats.org/officeDocument/2006/relationships/tags" Target="../tags/tag850.xml"/><Relationship Id="rId30" Type="http://schemas.openxmlformats.org/officeDocument/2006/relationships/slide" Target="slide79.xml"/><Relationship Id="rId35" Type="http://schemas.openxmlformats.org/officeDocument/2006/relationships/slide" Target="slide49.xml"/><Relationship Id="rId8" Type="http://schemas.openxmlformats.org/officeDocument/2006/relationships/tags" Target="../tags/tag831.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80.png"/><Relationship Id="rId3" Type="http://schemas.openxmlformats.org/officeDocument/2006/relationships/tags" Target="../tags/tag853.xml"/><Relationship Id="rId7" Type="http://schemas.openxmlformats.org/officeDocument/2006/relationships/slideLayout" Target="../slideLayouts/slideLayout2.xml"/><Relationship Id="rId12" Type="http://schemas.openxmlformats.org/officeDocument/2006/relationships/image" Target="../media/image79.png"/><Relationship Id="rId2" Type="http://schemas.openxmlformats.org/officeDocument/2006/relationships/tags" Target="../tags/tag852.xml"/><Relationship Id="rId1" Type="http://schemas.openxmlformats.org/officeDocument/2006/relationships/tags" Target="../tags/tag851.xml"/><Relationship Id="rId6" Type="http://schemas.openxmlformats.org/officeDocument/2006/relationships/tags" Target="../tags/tag856.xml"/><Relationship Id="rId11" Type="http://schemas.openxmlformats.org/officeDocument/2006/relationships/hyperlink" Target="https://arxiv.org/pdf/2112.08879" TargetMode="External"/><Relationship Id="rId5" Type="http://schemas.openxmlformats.org/officeDocument/2006/relationships/tags" Target="../tags/tag855.xml"/><Relationship Id="rId10" Type="http://schemas.openxmlformats.org/officeDocument/2006/relationships/hyperlink" Target="https://arxiv.org/pdf/2204.06272" TargetMode="External"/><Relationship Id="rId4" Type="http://schemas.openxmlformats.org/officeDocument/2006/relationships/tags" Target="../tags/tag854.xml"/><Relationship Id="rId9" Type="http://schemas.openxmlformats.org/officeDocument/2006/relationships/image" Target="../media/image18.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82.png"/><Relationship Id="rId3" Type="http://schemas.openxmlformats.org/officeDocument/2006/relationships/tags" Target="../tags/tag859.xml"/><Relationship Id="rId7" Type="http://schemas.openxmlformats.org/officeDocument/2006/relationships/slideLayout" Target="../slideLayouts/slideLayout2.xml"/><Relationship Id="rId12" Type="http://schemas.openxmlformats.org/officeDocument/2006/relationships/image" Target="../media/image81.png"/><Relationship Id="rId2" Type="http://schemas.openxmlformats.org/officeDocument/2006/relationships/tags" Target="../tags/tag858.xml"/><Relationship Id="rId1" Type="http://schemas.openxmlformats.org/officeDocument/2006/relationships/tags" Target="../tags/tag857.xml"/><Relationship Id="rId6" Type="http://schemas.openxmlformats.org/officeDocument/2006/relationships/tags" Target="../tags/tag862.xml"/><Relationship Id="rId11" Type="http://schemas.openxmlformats.org/officeDocument/2006/relationships/hyperlink" Target="https://arxiv.org/pdf/2407.01525" TargetMode="External"/><Relationship Id="rId5" Type="http://schemas.openxmlformats.org/officeDocument/2006/relationships/tags" Target="../tags/tag861.xml"/><Relationship Id="rId10" Type="http://schemas.openxmlformats.org/officeDocument/2006/relationships/hyperlink" Target="https://arxiv.org/pdf/2209.14941" TargetMode="External"/><Relationship Id="rId4" Type="http://schemas.openxmlformats.org/officeDocument/2006/relationships/tags" Target="../tags/tag860.xml"/><Relationship Id="rId9" Type="http://schemas.openxmlformats.org/officeDocument/2006/relationships/image" Target="../media/image18.emf"/></Relationships>
</file>

<file path=ppt/slides/_rels/slide79.xml.rels><?xml version="1.0" encoding="UTF-8" standalone="yes"?>
<Relationships xmlns="http://schemas.openxmlformats.org/package/2006/relationships"><Relationship Id="rId13" Type="http://schemas.openxmlformats.org/officeDocument/2006/relationships/tags" Target="../tags/tag875.xml"/><Relationship Id="rId18" Type="http://schemas.openxmlformats.org/officeDocument/2006/relationships/tags" Target="../tags/tag880.xml"/><Relationship Id="rId26" Type="http://schemas.openxmlformats.org/officeDocument/2006/relationships/tags" Target="../tags/tag888.xml"/><Relationship Id="rId3" Type="http://schemas.openxmlformats.org/officeDocument/2006/relationships/tags" Target="../tags/tag865.xml"/><Relationship Id="rId21" Type="http://schemas.openxmlformats.org/officeDocument/2006/relationships/tags" Target="../tags/tag883.xml"/><Relationship Id="rId34" Type="http://schemas.openxmlformats.org/officeDocument/2006/relationships/slide" Target="slide65.xml"/><Relationship Id="rId7" Type="http://schemas.openxmlformats.org/officeDocument/2006/relationships/tags" Target="../tags/tag869.xml"/><Relationship Id="rId12" Type="http://schemas.openxmlformats.org/officeDocument/2006/relationships/tags" Target="../tags/tag874.xml"/><Relationship Id="rId17" Type="http://schemas.openxmlformats.org/officeDocument/2006/relationships/tags" Target="../tags/tag879.xml"/><Relationship Id="rId25" Type="http://schemas.openxmlformats.org/officeDocument/2006/relationships/tags" Target="../tags/tag887.xml"/><Relationship Id="rId33" Type="http://schemas.openxmlformats.org/officeDocument/2006/relationships/slide" Target="slide79.xml"/><Relationship Id="rId2" Type="http://schemas.openxmlformats.org/officeDocument/2006/relationships/tags" Target="../tags/tag864.xml"/><Relationship Id="rId16" Type="http://schemas.openxmlformats.org/officeDocument/2006/relationships/tags" Target="../tags/tag878.xml"/><Relationship Id="rId20" Type="http://schemas.openxmlformats.org/officeDocument/2006/relationships/tags" Target="../tags/tag882.xml"/><Relationship Id="rId29" Type="http://schemas.openxmlformats.org/officeDocument/2006/relationships/slide" Target="slide104.xml"/><Relationship Id="rId1" Type="http://schemas.openxmlformats.org/officeDocument/2006/relationships/tags" Target="../tags/tag863.xml"/><Relationship Id="rId6" Type="http://schemas.openxmlformats.org/officeDocument/2006/relationships/tags" Target="../tags/tag868.xml"/><Relationship Id="rId11" Type="http://schemas.openxmlformats.org/officeDocument/2006/relationships/tags" Target="../tags/tag873.xml"/><Relationship Id="rId24" Type="http://schemas.openxmlformats.org/officeDocument/2006/relationships/tags" Target="../tags/tag886.xml"/><Relationship Id="rId32" Type="http://schemas.openxmlformats.org/officeDocument/2006/relationships/slide" Target="slide81.xml"/><Relationship Id="rId5" Type="http://schemas.openxmlformats.org/officeDocument/2006/relationships/tags" Target="../tags/tag867.xml"/><Relationship Id="rId15" Type="http://schemas.openxmlformats.org/officeDocument/2006/relationships/tags" Target="../tags/tag877.xml"/><Relationship Id="rId23" Type="http://schemas.openxmlformats.org/officeDocument/2006/relationships/tags" Target="../tags/tag88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872.xml"/><Relationship Id="rId19" Type="http://schemas.openxmlformats.org/officeDocument/2006/relationships/tags" Target="../tags/tag881.xml"/><Relationship Id="rId31" Type="http://schemas.openxmlformats.org/officeDocument/2006/relationships/slide" Target="slide84.xml"/><Relationship Id="rId4" Type="http://schemas.openxmlformats.org/officeDocument/2006/relationships/tags" Target="../tags/tag866.xml"/><Relationship Id="rId9" Type="http://schemas.openxmlformats.org/officeDocument/2006/relationships/tags" Target="../tags/tag871.xml"/><Relationship Id="rId14" Type="http://schemas.openxmlformats.org/officeDocument/2006/relationships/tags" Target="../tags/tag876.xml"/><Relationship Id="rId22" Type="http://schemas.openxmlformats.org/officeDocument/2006/relationships/tags" Target="../tags/tag884.xml"/><Relationship Id="rId27" Type="http://schemas.openxmlformats.org/officeDocument/2006/relationships/tags" Target="../tags/tag88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70.xml"/></Relationships>
</file>

<file path=ppt/slides/_rels/slide8.xml.rels><?xml version="1.0" encoding="UTF-8" standalone="yes"?>
<Relationships xmlns="http://schemas.openxmlformats.org/package/2006/relationships"><Relationship Id="rId13" Type="http://schemas.openxmlformats.org/officeDocument/2006/relationships/tags" Target="../tags/tag75.xml"/><Relationship Id="rId18" Type="http://schemas.openxmlformats.org/officeDocument/2006/relationships/tags" Target="../tags/tag80.xml"/><Relationship Id="rId26" Type="http://schemas.openxmlformats.org/officeDocument/2006/relationships/tags" Target="../tags/tag88.xml"/><Relationship Id="rId39" Type="http://schemas.openxmlformats.org/officeDocument/2006/relationships/image" Target="../media/image1.emf"/><Relationship Id="rId21" Type="http://schemas.openxmlformats.org/officeDocument/2006/relationships/tags" Target="../tags/tag83.xml"/><Relationship Id="rId34" Type="http://schemas.openxmlformats.org/officeDocument/2006/relationships/slide" Target="slide45.xml"/><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tags" Target="../tags/tag87.xml"/><Relationship Id="rId33" Type="http://schemas.openxmlformats.org/officeDocument/2006/relationships/slide" Target="slide125.xml"/><Relationship Id="rId38" Type="http://schemas.openxmlformats.org/officeDocument/2006/relationships/oleObject" Target="../embeddings/oleObject7.bin"/><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29" Type="http://schemas.openxmlformats.org/officeDocument/2006/relationships/slideLayout" Target="../slideLayouts/slideLayout6.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tags" Target="../tags/tag86.xml"/><Relationship Id="rId32" Type="http://schemas.openxmlformats.org/officeDocument/2006/relationships/slide" Target="slide173.xml"/><Relationship Id="rId37" Type="http://schemas.openxmlformats.org/officeDocument/2006/relationships/slide" Target="slide4.xml"/><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tags" Target="../tags/tag90.xml"/><Relationship Id="rId36" Type="http://schemas.openxmlformats.org/officeDocument/2006/relationships/slide" Target="slide8.xml"/><Relationship Id="rId10" Type="http://schemas.openxmlformats.org/officeDocument/2006/relationships/tags" Target="../tags/tag72.xml"/><Relationship Id="rId19" Type="http://schemas.openxmlformats.org/officeDocument/2006/relationships/tags" Target="../tags/tag81.xml"/><Relationship Id="rId31" Type="http://schemas.openxmlformats.org/officeDocument/2006/relationships/slide" Target="slide206.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tags" Target="../tags/tag84.xml"/><Relationship Id="rId27" Type="http://schemas.openxmlformats.org/officeDocument/2006/relationships/tags" Target="../tags/tag89.xml"/><Relationship Id="rId30" Type="http://schemas.openxmlformats.org/officeDocument/2006/relationships/slide" Target="slide253.xml"/><Relationship Id="rId35" Type="http://schemas.openxmlformats.org/officeDocument/2006/relationships/slide" Target="slide24.xml"/><Relationship Id="rId8" Type="http://schemas.openxmlformats.org/officeDocument/2006/relationships/tags" Target="../tags/tag70.xml"/><Relationship Id="rId3" Type="http://schemas.openxmlformats.org/officeDocument/2006/relationships/tags" Target="../tags/tag65.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890.xml"/><Relationship Id="rId5" Type="http://schemas.openxmlformats.org/officeDocument/2006/relationships/image" Target="../media/image83.png"/><Relationship Id="rId4" Type="http://schemas.openxmlformats.org/officeDocument/2006/relationships/image" Target="../media/image18.emf"/></Relationships>
</file>

<file path=ppt/slides/_rels/slide81.xml.rels><?xml version="1.0" encoding="UTF-8" standalone="yes"?>
<Relationships xmlns="http://schemas.openxmlformats.org/package/2006/relationships"><Relationship Id="rId13" Type="http://schemas.openxmlformats.org/officeDocument/2006/relationships/tags" Target="../tags/tag903.xml"/><Relationship Id="rId18" Type="http://schemas.openxmlformats.org/officeDocument/2006/relationships/tags" Target="../tags/tag908.xml"/><Relationship Id="rId26" Type="http://schemas.openxmlformats.org/officeDocument/2006/relationships/tags" Target="../tags/tag916.xml"/><Relationship Id="rId3" Type="http://schemas.openxmlformats.org/officeDocument/2006/relationships/tags" Target="../tags/tag893.xml"/><Relationship Id="rId21" Type="http://schemas.openxmlformats.org/officeDocument/2006/relationships/tags" Target="../tags/tag911.xml"/><Relationship Id="rId34" Type="http://schemas.openxmlformats.org/officeDocument/2006/relationships/slide" Target="slide65.xml"/><Relationship Id="rId7" Type="http://schemas.openxmlformats.org/officeDocument/2006/relationships/tags" Target="../tags/tag897.xml"/><Relationship Id="rId12" Type="http://schemas.openxmlformats.org/officeDocument/2006/relationships/tags" Target="../tags/tag902.xml"/><Relationship Id="rId17" Type="http://schemas.openxmlformats.org/officeDocument/2006/relationships/tags" Target="../tags/tag907.xml"/><Relationship Id="rId25" Type="http://schemas.openxmlformats.org/officeDocument/2006/relationships/tags" Target="../tags/tag915.xml"/><Relationship Id="rId33" Type="http://schemas.openxmlformats.org/officeDocument/2006/relationships/slide" Target="slide79.xml"/><Relationship Id="rId2" Type="http://schemas.openxmlformats.org/officeDocument/2006/relationships/tags" Target="../tags/tag892.xml"/><Relationship Id="rId16" Type="http://schemas.openxmlformats.org/officeDocument/2006/relationships/tags" Target="../tags/tag906.xml"/><Relationship Id="rId20" Type="http://schemas.openxmlformats.org/officeDocument/2006/relationships/tags" Target="../tags/tag910.xml"/><Relationship Id="rId29" Type="http://schemas.openxmlformats.org/officeDocument/2006/relationships/slide" Target="slide104.xml"/><Relationship Id="rId1" Type="http://schemas.openxmlformats.org/officeDocument/2006/relationships/tags" Target="../tags/tag891.xml"/><Relationship Id="rId6" Type="http://schemas.openxmlformats.org/officeDocument/2006/relationships/tags" Target="../tags/tag896.xml"/><Relationship Id="rId11" Type="http://schemas.openxmlformats.org/officeDocument/2006/relationships/tags" Target="../tags/tag901.xml"/><Relationship Id="rId24" Type="http://schemas.openxmlformats.org/officeDocument/2006/relationships/tags" Target="../tags/tag914.xml"/><Relationship Id="rId32" Type="http://schemas.openxmlformats.org/officeDocument/2006/relationships/slide" Target="slide81.xml"/><Relationship Id="rId5" Type="http://schemas.openxmlformats.org/officeDocument/2006/relationships/tags" Target="../tags/tag895.xml"/><Relationship Id="rId15" Type="http://schemas.openxmlformats.org/officeDocument/2006/relationships/tags" Target="../tags/tag905.xml"/><Relationship Id="rId23" Type="http://schemas.openxmlformats.org/officeDocument/2006/relationships/tags" Target="../tags/tag913.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00.xml"/><Relationship Id="rId19" Type="http://schemas.openxmlformats.org/officeDocument/2006/relationships/tags" Target="../tags/tag909.xml"/><Relationship Id="rId31" Type="http://schemas.openxmlformats.org/officeDocument/2006/relationships/slide" Target="slide84.xml"/><Relationship Id="rId4" Type="http://schemas.openxmlformats.org/officeDocument/2006/relationships/tags" Target="../tags/tag894.xml"/><Relationship Id="rId9" Type="http://schemas.openxmlformats.org/officeDocument/2006/relationships/tags" Target="../tags/tag899.xml"/><Relationship Id="rId14" Type="http://schemas.openxmlformats.org/officeDocument/2006/relationships/tags" Target="../tags/tag904.xml"/><Relationship Id="rId22" Type="http://schemas.openxmlformats.org/officeDocument/2006/relationships/tags" Target="../tags/tag912.xml"/><Relationship Id="rId27" Type="http://schemas.openxmlformats.org/officeDocument/2006/relationships/tags" Target="../tags/tag917.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898.xml"/></Relationships>
</file>

<file path=ppt/slides/_rels/slide8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tags" Target="../tags/tag920.xml"/><Relationship Id="rId7" Type="http://schemas.openxmlformats.org/officeDocument/2006/relationships/tags" Target="../tags/tag919.xml"/><Relationship Id="rId2" Type="http://schemas.openxmlformats.org/officeDocument/2006/relationships/tags" Target="../tags/tag919.xml"/><Relationship Id="rId1" Type="http://schemas.openxmlformats.org/officeDocument/2006/relationships/tags" Target="../tags/tag918.xml"/><Relationship Id="rId6" Type="http://schemas.openxmlformats.org/officeDocument/2006/relationships/image" Target="../media/image18.emf"/><Relationship Id="rId5" Type="http://schemas.openxmlformats.org/officeDocument/2006/relationships/oleObject" Target="../embeddings/oleObject64.bin"/><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2.xml"/><Relationship Id="rId1" Type="http://schemas.openxmlformats.org/officeDocument/2006/relationships/tags" Target="../tags/tag921.xml"/><Relationship Id="rId6" Type="http://schemas.openxmlformats.org/officeDocument/2006/relationships/image" Target="../media/image84.png"/><Relationship Id="rId5" Type="http://schemas.openxmlformats.org/officeDocument/2006/relationships/image" Target="../media/image18.emf"/><Relationship Id="rId4" Type="http://schemas.openxmlformats.org/officeDocument/2006/relationships/oleObject" Target="../embeddings/oleObject65.bin"/></Relationships>
</file>

<file path=ppt/slides/_rels/slide84.xml.rels><?xml version="1.0" encoding="UTF-8" standalone="yes"?>
<Relationships xmlns="http://schemas.openxmlformats.org/package/2006/relationships"><Relationship Id="rId13" Type="http://schemas.openxmlformats.org/officeDocument/2006/relationships/tags" Target="../tags/tag935.xml"/><Relationship Id="rId18" Type="http://schemas.openxmlformats.org/officeDocument/2006/relationships/tags" Target="../tags/tag940.xml"/><Relationship Id="rId26" Type="http://schemas.openxmlformats.org/officeDocument/2006/relationships/tags" Target="../tags/tag948.xml"/><Relationship Id="rId3" Type="http://schemas.openxmlformats.org/officeDocument/2006/relationships/tags" Target="../tags/tag925.xml"/><Relationship Id="rId21" Type="http://schemas.openxmlformats.org/officeDocument/2006/relationships/tags" Target="../tags/tag943.xml"/><Relationship Id="rId34" Type="http://schemas.openxmlformats.org/officeDocument/2006/relationships/slide" Target="slide65.xml"/><Relationship Id="rId7" Type="http://schemas.openxmlformats.org/officeDocument/2006/relationships/tags" Target="../tags/tag929.xml"/><Relationship Id="rId12" Type="http://schemas.openxmlformats.org/officeDocument/2006/relationships/tags" Target="../tags/tag934.xml"/><Relationship Id="rId17" Type="http://schemas.openxmlformats.org/officeDocument/2006/relationships/tags" Target="../tags/tag939.xml"/><Relationship Id="rId25" Type="http://schemas.openxmlformats.org/officeDocument/2006/relationships/tags" Target="../tags/tag947.xml"/><Relationship Id="rId33" Type="http://schemas.openxmlformats.org/officeDocument/2006/relationships/slide" Target="slide79.xml"/><Relationship Id="rId2" Type="http://schemas.openxmlformats.org/officeDocument/2006/relationships/tags" Target="../tags/tag924.xml"/><Relationship Id="rId16" Type="http://schemas.openxmlformats.org/officeDocument/2006/relationships/tags" Target="../tags/tag938.xml"/><Relationship Id="rId20" Type="http://schemas.openxmlformats.org/officeDocument/2006/relationships/tags" Target="../tags/tag942.xml"/><Relationship Id="rId29" Type="http://schemas.openxmlformats.org/officeDocument/2006/relationships/slide" Target="slide104.xml"/><Relationship Id="rId1" Type="http://schemas.openxmlformats.org/officeDocument/2006/relationships/tags" Target="../tags/tag923.xml"/><Relationship Id="rId6" Type="http://schemas.openxmlformats.org/officeDocument/2006/relationships/tags" Target="../tags/tag928.xml"/><Relationship Id="rId11" Type="http://schemas.openxmlformats.org/officeDocument/2006/relationships/tags" Target="../tags/tag933.xml"/><Relationship Id="rId24" Type="http://schemas.openxmlformats.org/officeDocument/2006/relationships/tags" Target="../tags/tag946.xml"/><Relationship Id="rId32" Type="http://schemas.openxmlformats.org/officeDocument/2006/relationships/slide" Target="slide81.xml"/><Relationship Id="rId5" Type="http://schemas.openxmlformats.org/officeDocument/2006/relationships/tags" Target="../tags/tag927.xml"/><Relationship Id="rId15" Type="http://schemas.openxmlformats.org/officeDocument/2006/relationships/tags" Target="../tags/tag937.xml"/><Relationship Id="rId23" Type="http://schemas.openxmlformats.org/officeDocument/2006/relationships/tags" Target="../tags/tag945.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32.xml"/><Relationship Id="rId19" Type="http://schemas.openxmlformats.org/officeDocument/2006/relationships/tags" Target="../tags/tag941.xml"/><Relationship Id="rId31" Type="http://schemas.openxmlformats.org/officeDocument/2006/relationships/slide" Target="slide84.xml"/><Relationship Id="rId4" Type="http://schemas.openxmlformats.org/officeDocument/2006/relationships/tags" Target="../tags/tag926.xml"/><Relationship Id="rId9" Type="http://schemas.openxmlformats.org/officeDocument/2006/relationships/tags" Target="../tags/tag931.xml"/><Relationship Id="rId14" Type="http://schemas.openxmlformats.org/officeDocument/2006/relationships/tags" Target="../tags/tag936.xml"/><Relationship Id="rId22" Type="http://schemas.openxmlformats.org/officeDocument/2006/relationships/tags" Target="../tags/tag944.xml"/><Relationship Id="rId27" Type="http://schemas.openxmlformats.org/officeDocument/2006/relationships/tags" Target="../tags/tag949.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3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1.xml"/><Relationship Id="rId1" Type="http://schemas.openxmlformats.org/officeDocument/2006/relationships/tags" Target="../tags/tag950.xml"/><Relationship Id="rId6" Type="http://schemas.openxmlformats.org/officeDocument/2006/relationships/image" Target="../media/image85.png"/><Relationship Id="rId5" Type="http://schemas.openxmlformats.org/officeDocument/2006/relationships/image" Target="../media/image18.emf"/><Relationship Id="rId4" Type="http://schemas.openxmlformats.org/officeDocument/2006/relationships/oleObject" Target="../embeddings/oleObject66.bin"/></Relationships>
</file>

<file path=ppt/slides/_rels/slide8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4.xml"/><Relationship Id="rId7" Type="http://schemas.openxmlformats.org/officeDocument/2006/relationships/oleObject" Target="../embeddings/oleObject67.bin"/><Relationship Id="rId12" Type="http://schemas.openxmlformats.org/officeDocument/2006/relationships/image" Target="../media/image87.png"/><Relationship Id="rId2" Type="http://schemas.openxmlformats.org/officeDocument/2006/relationships/tags" Target="../tags/tag953.xml"/><Relationship Id="rId1" Type="http://schemas.openxmlformats.org/officeDocument/2006/relationships/tags" Target="../tags/tag9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956.xml"/><Relationship Id="rId10" Type="http://schemas.openxmlformats.org/officeDocument/2006/relationships/hyperlink" Target="https://arxiv.org/pdf/1905.12255" TargetMode="External"/><Relationship Id="rId4" Type="http://schemas.openxmlformats.org/officeDocument/2006/relationships/tags" Target="../tags/tag955.xml"/><Relationship Id="rId9" Type="http://schemas.openxmlformats.org/officeDocument/2006/relationships/hyperlink" Target="https://arxiv.org/pdf/1711.07280"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59.xml"/><Relationship Id="rId7" Type="http://schemas.openxmlformats.org/officeDocument/2006/relationships/oleObject" Target="../embeddings/oleObject68.bin"/><Relationship Id="rId12" Type="http://schemas.openxmlformats.org/officeDocument/2006/relationships/image" Target="../media/image89.png"/><Relationship Id="rId2" Type="http://schemas.openxmlformats.org/officeDocument/2006/relationships/tags" Target="../tags/tag958.xml"/><Relationship Id="rId1" Type="http://schemas.openxmlformats.org/officeDocument/2006/relationships/tags" Target="../tags/tag957.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961.xml"/><Relationship Id="rId10" Type="http://schemas.openxmlformats.org/officeDocument/2006/relationships/hyperlink" Target="https://arxiv.org/pdf/1811.12354" TargetMode="External"/><Relationship Id="rId4" Type="http://schemas.openxmlformats.org/officeDocument/2006/relationships/tags" Target="../tags/tag960.xml"/><Relationship Id="rId9" Type="http://schemas.openxmlformats.org/officeDocument/2006/relationships/hyperlink" Target="https://arxiv.org/pdf/2004.02857"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4.xml"/><Relationship Id="rId7" Type="http://schemas.openxmlformats.org/officeDocument/2006/relationships/oleObject" Target="../embeddings/oleObject69.bin"/><Relationship Id="rId12" Type="http://schemas.openxmlformats.org/officeDocument/2006/relationships/image" Target="../media/image91.png"/><Relationship Id="rId2" Type="http://schemas.openxmlformats.org/officeDocument/2006/relationships/tags" Target="../tags/tag963.xml"/><Relationship Id="rId1" Type="http://schemas.openxmlformats.org/officeDocument/2006/relationships/tags" Target="../tags/tag96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966.xml"/><Relationship Id="rId10" Type="http://schemas.openxmlformats.org/officeDocument/2006/relationships/hyperlink" Target="https://arxiv.org/pdf/2103.17138" TargetMode="External"/><Relationship Id="rId4" Type="http://schemas.openxmlformats.org/officeDocument/2006/relationships/tags" Target="../tags/tag965.xml"/><Relationship Id="rId9" Type="http://schemas.openxmlformats.org/officeDocument/2006/relationships/hyperlink" Target="https://arxiv.org/pdf/1904.10151"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69.xml"/><Relationship Id="rId7" Type="http://schemas.openxmlformats.org/officeDocument/2006/relationships/oleObject" Target="../embeddings/oleObject70.bin"/><Relationship Id="rId12" Type="http://schemas.openxmlformats.org/officeDocument/2006/relationships/image" Target="../media/image93.png"/><Relationship Id="rId2" Type="http://schemas.openxmlformats.org/officeDocument/2006/relationships/tags" Target="../tags/tag968.xml"/><Relationship Id="rId1" Type="http://schemas.openxmlformats.org/officeDocument/2006/relationships/tags" Target="../tags/tag967.xml"/><Relationship Id="rId6"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tags" Target="../tags/tag971.xml"/><Relationship Id="rId10" Type="http://schemas.openxmlformats.org/officeDocument/2006/relationships/hyperlink" Target="https://arxiv.org/pdf/1912.01734" TargetMode="External"/><Relationship Id="rId4" Type="http://schemas.openxmlformats.org/officeDocument/2006/relationships/tags" Target="../tags/tag970.xml"/><Relationship Id="rId9" Type="http://schemas.openxmlformats.org/officeDocument/2006/relationships/hyperlink" Target="https://arxiv.org/pdf/2309.08138" TargetMode="Externa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9.png"/><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4.xml"/><Relationship Id="rId7" Type="http://schemas.openxmlformats.org/officeDocument/2006/relationships/oleObject" Target="../embeddings/oleObject71.bin"/><Relationship Id="rId12" Type="http://schemas.openxmlformats.org/officeDocument/2006/relationships/image" Target="../media/image95.png"/><Relationship Id="rId2" Type="http://schemas.openxmlformats.org/officeDocument/2006/relationships/tags" Target="../tags/tag973.xml"/><Relationship Id="rId1" Type="http://schemas.openxmlformats.org/officeDocument/2006/relationships/tags" Target="../tags/tag972.xml"/><Relationship Id="rId6" Type="http://schemas.openxmlformats.org/officeDocument/2006/relationships/slideLayout" Target="../slideLayouts/slideLayout2.xml"/><Relationship Id="rId11" Type="http://schemas.openxmlformats.org/officeDocument/2006/relationships/image" Target="../media/image94.png"/><Relationship Id="rId5" Type="http://schemas.openxmlformats.org/officeDocument/2006/relationships/tags" Target="../tags/tag976.xml"/><Relationship Id="rId10" Type="http://schemas.openxmlformats.org/officeDocument/2006/relationships/hyperlink" Target="https://arxiv.org/pdf/2403.09227" TargetMode="External"/><Relationship Id="rId4" Type="http://schemas.openxmlformats.org/officeDocument/2006/relationships/tags" Target="../tags/tag975.xml"/><Relationship Id="rId9" Type="http://schemas.openxmlformats.org/officeDocument/2006/relationships/hyperlink" Target="https://arxiv.org/pdf/2306.11565"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979.xml"/><Relationship Id="rId7" Type="http://schemas.openxmlformats.org/officeDocument/2006/relationships/oleObject" Target="../embeddings/oleObject72.bin"/><Relationship Id="rId12" Type="http://schemas.openxmlformats.org/officeDocument/2006/relationships/image" Target="../media/image97.png"/><Relationship Id="rId2" Type="http://schemas.openxmlformats.org/officeDocument/2006/relationships/tags" Target="../tags/tag978.xml"/><Relationship Id="rId1" Type="http://schemas.openxmlformats.org/officeDocument/2006/relationships/tags" Target="../tags/tag977.xml"/><Relationship Id="rId6" Type="http://schemas.openxmlformats.org/officeDocument/2006/relationships/slideLayout" Target="../slideLayouts/slideLayout2.xml"/><Relationship Id="rId11" Type="http://schemas.openxmlformats.org/officeDocument/2006/relationships/image" Target="../media/image96.png"/><Relationship Id="rId5" Type="http://schemas.openxmlformats.org/officeDocument/2006/relationships/tags" Target="../tags/tag981.xml"/><Relationship Id="rId10" Type="http://schemas.openxmlformats.org/officeDocument/2006/relationships/hyperlink" Target="https://arxiv.org/pdf/2202.13330" TargetMode="External"/><Relationship Id="rId4" Type="http://schemas.openxmlformats.org/officeDocument/2006/relationships/tags" Target="../tags/tag980.xml"/><Relationship Id="rId9" Type="http://schemas.openxmlformats.org/officeDocument/2006/relationships/hyperlink" Target="https://arxiv.org/pdf/1907.04957" TargetMode="External"/></Relationships>
</file>

<file path=ppt/slides/_rels/slide92.xml.rels><?xml version="1.0" encoding="UTF-8" standalone="yes"?>
<Relationships xmlns="http://schemas.openxmlformats.org/package/2006/relationships"><Relationship Id="rId13" Type="http://schemas.openxmlformats.org/officeDocument/2006/relationships/tags" Target="../tags/tag994.xml"/><Relationship Id="rId18" Type="http://schemas.openxmlformats.org/officeDocument/2006/relationships/tags" Target="../tags/tag999.xml"/><Relationship Id="rId26" Type="http://schemas.openxmlformats.org/officeDocument/2006/relationships/tags" Target="../tags/tag1007.xml"/><Relationship Id="rId3" Type="http://schemas.openxmlformats.org/officeDocument/2006/relationships/tags" Target="../tags/tag984.xml"/><Relationship Id="rId21" Type="http://schemas.openxmlformats.org/officeDocument/2006/relationships/tags" Target="../tags/tag1002.xml"/><Relationship Id="rId34" Type="http://schemas.openxmlformats.org/officeDocument/2006/relationships/slide" Target="slide65.xml"/><Relationship Id="rId7" Type="http://schemas.openxmlformats.org/officeDocument/2006/relationships/tags" Target="../tags/tag988.xml"/><Relationship Id="rId12" Type="http://schemas.openxmlformats.org/officeDocument/2006/relationships/tags" Target="../tags/tag993.xml"/><Relationship Id="rId17" Type="http://schemas.openxmlformats.org/officeDocument/2006/relationships/tags" Target="../tags/tag998.xml"/><Relationship Id="rId25" Type="http://schemas.openxmlformats.org/officeDocument/2006/relationships/tags" Target="../tags/tag1006.xml"/><Relationship Id="rId33" Type="http://schemas.openxmlformats.org/officeDocument/2006/relationships/slide" Target="slide79.xml"/><Relationship Id="rId2" Type="http://schemas.openxmlformats.org/officeDocument/2006/relationships/tags" Target="../tags/tag983.xml"/><Relationship Id="rId16" Type="http://schemas.openxmlformats.org/officeDocument/2006/relationships/tags" Target="../tags/tag997.xml"/><Relationship Id="rId20" Type="http://schemas.openxmlformats.org/officeDocument/2006/relationships/tags" Target="../tags/tag1001.xml"/><Relationship Id="rId29" Type="http://schemas.openxmlformats.org/officeDocument/2006/relationships/slide" Target="slide104.xml"/><Relationship Id="rId1" Type="http://schemas.openxmlformats.org/officeDocument/2006/relationships/tags" Target="../tags/tag982.xml"/><Relationship Id="rId6" Type="http://schemas.openxmlformats.org/officeDocument/2006/relationships/tags" Target="../tags/tag987.xml"/><Relationship Id="rId11" Type="http://schemas.openxmlformats.org/officeDocument/2006/relationships/tags" Target="../tags/tag992.xml"/><Relationship Id="rId24" Type="http://schemas.openxmlformats.org/officeDocument/2006/relationships/tags" Target="../tags/tag1005.xml"/><Relationship Id="rId32" Type="http://schemas.openxmlformats.org/officeDocument/2006/relationships/slide" Target="slide81.xml"/><Relationship Id="rId5" Type="http://schemas.openxmlformats.org/officeDocument/2006/relationships/tags" Target="../tags/tag986.xml"/><Relationship Id="rId15" Type="http://schemas.openxmlformats.org/officeDocument/2006/relationships/tags" Target="../tags/tag996.xml"/><Relationship Id="rId23" Type="http://schemas.openxmlformats.org/officeDocument/2006/relationships/tags" Target="../tags/tag1004.xml"/><Relationship Id="rId28" Type="http://schemas.openxmlformats.org/officeDocument/2006/relationships/slideLayout" Target="../slideLayouts/slideLayout6.xml"/><Relationship Id="rId36" Type="http://schemas.openxmlformats.org/officeDocument/2006/relationships/slide" Target="slide47.xml"/><Relationship Id="rId10" Type="http://schemas.openxmlformats.org/officeDocument/2006/relationships/tags" Target="../tags/tag991.xml"/><Relationship Id="rId19" Type="http://schemas.openxmlformats.org/officeDocument/2006/relationships/tags" Target="../tags/tag1000.xml"/><Relationship Id="rId31" Type="http://schemas.openxmlformats.org/officeDocument/2006/relationships/slide" Target="slide84.xml"/><Relationship Id="rId4" Type="http://schemas.openxmlformats.org/officeDocument/2006/relationships/tags" Target="../tags/tag985.xml"/><Relationship Id="rId9" Type="http://schemas.openxmlformats.org/officeDocument/2006/relationships/tags" Target="../tags/tag990.xml"/><Relationship Id="rId14" Type="http://schemas.openxmlformats.org/officeDocument/2006/relationships/tags" Target="../tags/tag995.xml"/><Relationship Id="rId22" Type="http://schemas.openxmlformats.org/officeDocument/2006/relationships/tags" Target="../tags/tag1003.xml"/><Relationship Id="rId27" Type="http://schemas.openxmlformats.org/officeDocument/2006/relationships/tags" Target="../tags/tag1008.xml"/><Relationship Id="rId30" Type="http://schemas.openxmlformats.org/officeDocument/2006/relationships/slide" Target="slide92.xml"/><Relationship Id="rId35" Type="http://schemas.openxmlformats.org/officeDocument/2006/relationships/slide" Target="slide49.xml"/><Relationship Id="rId8" Type="http://schemas.openxmlformats.org/officeDocument/2006/relationships/tags" Target="../tags/tag989.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1009.xml"/><Relationship Id="rId5" Type="http://schemas.openxmlformats.org/officeDocument/2006/relationships/image" Target="../media/image98.png"/><Relationship Id="rId4" Type="http://schemas.openxmlformats.org/officeDocument/2006/relationships/image" Target="../media/image18.emf"/></Relationships>
</file>

<file path=ppt/slides/_rels/slide94.xml.rels><?xml version="1.0" encoding="UTF-8" standalone="yes"?>
<Relationships xmlns="http://schemas.openxmlformats.org/package/2006/relationships"><Relationship Id="rId3" Type="http://schemas.openxmlformats.org/officeDocument/2006/relationships/tags" Target="../tags/tag1012.xml"/><Relationship Id="rId2" Type="http://schemas.openxmlformats.org/officeDocument/2006/relationships/tags" Target="../tags/tag1011.xml"/><Relationship Id="rId1" Type="http://schemas.openxmlformats.org/officeDocument/2006/relationships/tags" Target="../tags/tag1010.xml"/><Relationship Id="rId6" Type="http://schemas.openxmlformats.org/officeDocument/2006/relationships/image" Target="../media/image18.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tags" Target="../tags/tag1020.xml"/><Relationship Id="rId13" Type="http://schemas.openxmlformats.org/officeDocument/2006/relationships/hyperlink" Target="https://arxiv.org/pdf/2207.04429" TargetMode="External"/><Relationship Id="rId3" Type="http://schemas.openxmlformats.org/officeDocument/2006/relationships/tags" Target="../tags/tag1015.xml"/><Relationship Id="rId7" Type="http://schemas.openxmlformats.org/officeDocument/2006/relationships/tags" Target="../tags/tag1019.xml"/><Relationship Id="rId12" Type="http://schemas.openxmlformats.org/officeDocument/2006/relationships/hyperlink" Target="https://arxiv.org/pdf/2010.09304" TargetMode="External"/><Relationship Id="rId17" Type="http://schemas.openxmlformats.org/officeDocument/2006/relationships/image" Target="../media/image101.png"/><Relationship Id="rId2" Type="http://schemas.openxmlformats.org/officeDocument/2006/relationships/tags" Target="../tags/tag1014.xml"/><Relationship Id="rId16" Type="http://schemas.openxmlformats.org/officeDocument/2006/relationships/image" Target="../media/image100.png"/><Relationship Id="rId1" Type="http://schemas.openxmlformats.org/officeDocument/2006/relationships/tags" Target="../tags/tag1013.xml"/><Relationship Id="rId6" Type="http://schemas.openxmlformats.org/officeDocument/2006/relationships/tags" Target="../tags/tag1018.xml"/><Relationship Id="rId11" Type="http://schemas.openxmlformats.org/officeDocument/2006/relationships/image" Target="../media/image18.emf"/><Relationship Id="rId5" Type="http://schemas.openxmlformats.org/officeDocument/2006/relationships/tags" Target="../tags/tag1017.xml"/><Relationship Id="rId15" Type="http://schemas.openxmlformats.org/officeDocument/2006/relationships/image" Target="../media/image99.png"/><Relationship Id="rId10" Type="http://schemas.openxmlformats.org/officeDocument/2006/relationships/oleObject" Target="../embeddings/oleObject75.bin"/><Relationship Id="rId4" Type="http://schemas.openxmlformats.org/officeDocument/2006/relationships/tags" Target="../tags/tag1016.xml"/><Relationship Id="rId9" Type="http://schemas.openxmlformats.org/officeDocument/2006/relationships/slideLayout" Target="../slideLayouts/slideLayout2.xml"/><Relationship Id="rId14" Type="http://schemas.openxmlformats.org/officeDocument/2006/relationships/hyperlink" Target="https://arxiv.org/pdf/2203.11591" TargetMode="Externa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103.png"/><Relationship Id="rId3" Type="http://schemas.openxmlformats.org/officeDocument/2006/relationships/tags" Target="../tags/tag1023.xml"/><Relationship Id="rId7" Type="http://schemas.openxmlformats.org/officeDocument/2006/relationships/slideLayout" Target="../slideLayouts/slideLayout2.xml"/><Relationship Id="rId12" Type="http://schemas.openxmlformats.org/officeDocument/2006/relationships/image" Target="../media/image102.png"/><Relationship Id="rId2" Type="http://schemas.openxmlformats.org/officeDocument/2006/relationships/tags" Target="../tags/tag1022.xml"/><Relationship Id="rId1" Type="http://schemas.openxmlformats.org/officeDocument/2006/relationships/tags" Target="../tags/tag1021.xml"/><Relationship Id="rId6" Type="http://schemas.openxmlformats.org/officeDocument/2006/relationships/tags" Target="../tags/tag1026.xml"/><Relationship Id="rId11" Type="http://schemas.openxmlformats.org/officeDocument/2006/relationships/hyperlink" Target="https://arxiv.org/pdf/2403.14158" TargetMode="External"/><Relationship Id="rId5" Type="http://schemas.openxmlformats.org/officeDocument/2006/relationships/tags" Target="../tags/tag1025.xml"/><Relationship Id="rId10" Type="http://schemas.openxmlformats.org/officeDocument/2006/relationships/hyperlink" Target="https://arxiv.org/abs/2110.07342" TargetMode="External"/><Relationship Id="rId4" Type="http://schemas.openxmlformats.org/officeDocument/2006/relationships/tags" Target="../tags/tag1024.xml"/><Relationship Id="rId9" Type="http://schemas.openxmlformats.org/officeDocument/2006/relationships/image" Target="../media/image18.emf"/></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105.png"/><Relationship Id="rId3" Type="http://schemas.openxmlformats.org/officeDocument/2006/relationships/tags" Target="../tags/tag1029.xml"/><Relationship Id="rId7" Type="http://schemas.openxmlformats.org/officeDocument/2006/relationships/slideLayout" Target="../slideLayouts/slideLayout2.xml"/><Relationship Id="rId12" Type="http://schemas.openxmlformats.org/officeDocument/2006/relationships/image" Target="../media/image104.png"/><Relationship Id="rId2" Type="http://schemas.openxmlformats.org/officeDocument/2006/relationships/tags" Target="../tags/tag1028.xml"/><Relationship Id="rId1" Type="http://schemas.openxmlformats.org/officeDocument/2006/relationships/tags" Target="../tags/tag1027.xml"/><Relationship Id="rId6" Type="http://schemas.openxmlformats.org/officeDocument/2006/relationships/tags" Target="../tags/tag1032.xml"/><Relationship Id="rId11" Type="http://schemas.openxmlformats.org/officeDocument/2006/relationships/hyperlink" Target="https://arxiv.org/pdf/2404.10241" TargetMode="External"/><Relationship Id="rId5" Type="http://schemas.openxmlformats.org/officeDocument/2006/relationships/tags" Target="../tags/tag1031.xml"/><Relationship Id="rId10" Type="http://schemas.openxmlformats.org/officeDocument/2006/relationships/hyperlink" Target="https://arxiv.org/pdf/2011.10972" TargetMode="External"/><Relationship Id="rId4" Type="http://schemas.openxmlformats.org/officeDocument/2006/relationships/tags" Target="../tags/tag1030.xml"/><Relationship Id="rId9" Type="http://schemas.openxmlformats.org/officeDocument/2006/relationships/image" Target="../media/image18.e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107.png"/><Relationship Id="rId3" Type="http://schemas.openxmlformats.org/officeDocument/2006/relationships/tags" Target="../tags/tag1035.xml"/><Relationship Id="rId7" Type="http://schemas.openxmlformats.org/officeDocument/2006/relationships/slideLayout" Target="../slideLayouts/slideLayout2.xml"/><Relationship Id="rId12" Type="http://schemas.openxmlformats.org/officeDocument/2006/relationships/image" Target="../media/image106.png"/><Relationship Id="rId2" Type="http://schemas.openxmlformats.org/officeDocument/2006/relationships/tags" Target="../tags/tag1034.xml"/><Relationship Id="rId1" Type="http://schemas.openxmlformats.org/officeDocument/2006/relationships/tags" Target="../tags/tag1033.xml"/><Relationship Id="rId6" Type="http://schemas.openxmlformats.org/officeDocument/2006/relationships/tags" Target="../tags/tag1038.xml"/><Relationship Id="rId11" Type="http://schemas.openxmlformats.org/officeDocument/2006/relationships/hyperlink" Target="https://arxiv.org/pdf/2311.13209" TargetMode="External"/><Relationship Id="rId5" Type="http://schemas.openxmlformats.org/officeDocument/2006/relationships/tags" Target="../tags/tag1037.xml"/><Relationship Id="rId10" Type="http://schemas.openxmlformats.org/officeDocument/2006/relationships/hyperlink" Target="https://ieeexplore.ieee.org/stamp/stamp.jsp?tp=&amp;arnumber=8986691" TargetMode="External"/><Relationship Id="rId4" Type="http://schemas.openxmlformats.org/officeDocument/2006/relationships/tags" Target="../tags/tag1036.xml"/><Relationship Id="rId9" Type="http://schemas.openxmlformats.org/officeDocument/2006/relationships/image" Target="../media/image18.emf"/></Relationships>
</file>

<file path=ppt/slides/_rels/slide99.xml.rels><?xml version="1.0" encoding="UTF-8" standalone="yes"?>
<Relationships xmlns="http://schemas.openxmlformats.org/package/2006/relationships"><Relationship Id="rId8" Type="http://schemas.openxmlformats.org/officeDocument/2006/relationships/tags" Target="../tags/tag1046.xml"/><Relationship Id="rId13" Type="http://schemas.openxmlformats.org/officeDocument/2006/relationships/hyperlink" Target="https://arxiv.org/pdf/2402.15852" TargetMode="External"/><Relationship Id="rId3" Type="http://schemas.openxmlformats.org/officeDocument/2006/relationships/tags" Target="../tags/tag1041.xml"/><Relationship Id="rId7" Type="http://schemas.openxmlformats.org/officeDocument/2006/relationships/tags" Target="../tags/tag1045.xml"/><Relationship Id="rId12" Type="http://schemas.openxmlformats.org/officeDocument/2006/relationships/hyperlink" Target="https://arxiv.org/pdf/2312.02010" TargetMode="External"/><Relationship Id="rId17" Type="http://schemas.openxmlformats.org/officeDocument/2006/relationships/image" Target="../media/image110.png"/><Relationship Id="rId2" Type="http://schemas.openxmlformats.org/officeDocument/2006/relationships/tags" Target="../tags/tag1040.xml"/><Relationship Id="rId16" Type="http://schemas.openxmlformats.org/officeDocument/2006/relationships/image" Target="../media/image109.png"/><Relationship Id="rId1" Type="http://schemas.openxmlformats.org/officeDocument/2006/relationships/tags" Target="../tags/tag1039.xml"/><Relationship Id="rId6" Type="http://schemas.openxmlformats.org/officeDocument/2006/relationships/tags" Target="../tags/tag1044.xml"/><Relationship Id="rId11" Type="http://schemas.openxmlformats.org/officeDocument/2006/relationships/image" Target="../media/image18.emf"/><Relationship Id="rId5" Type="http://schemas.openxmlformats.org/officeDocument/2006/relationships/tags" Target="../tags/tag1043.xml"/><Relationship Id="rId15" Type="http://schemas.openxmlformats.org/officeDocument/2006/relationships/image" Target="../media/image108.png"/><Relationship Id="rId10" Type="http://schemas.openxmlformats.org/officeDocument/2006/relationships/oleObject" Target="../embeddings/oleObject79.bin"/><Relationship Id="rId4" Type="http://schemas.openxmlformats.org/officeDocument/2006/relationships/tags" Target="../tags/tag1042.xml"/><Relationship Id="rId9" Type="http://schemas.openxmlformats.org/officeDocument/2006/relationships/slideLayout" Target="../slideLayouts/slideLayout2.xml"/><Relationship Id="rId14" Type="http://schemas.openxmlformats.org/officeDocument/2006/relationships/hyperlink" Target="https://arxiv.org/pdf/2309.113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小李PPT11"/>
          <p:cNvSpPr/>
          <p:nvPr/>
        </p:nvSpPr>
        <p:spPr>
          <a:xfrm>
            <a:off x="7392347" y="0"/>
            <a:ext cx="4689991" cy="6858000"/>
          </a:xfrm>
          <a:prstGeom prst="parallelogram">
            <a:avLst>
              <a:gd name="adj" fmla="val 34956"/>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小李PPT12"/>
          <p:cNvSpPr/>
          <p:nvPr/>
        </p:nvSpPr>
        <p:spPr>
          <a:xfrm>
            <a:off x="7660480" y="0"/>
            <a:ext cx="4689991" cy="6858000"/>
          </a:xfrm>
          <a:prstGeom prst="parallelogram">
            <a:avLst>
              <a:gd name="adj" fmla="val 34956"/>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ontserrat"/>
              <a:ea typeface="思源黑体 CN Normal"/>
              <a:cs typeface="+mn-cs"/>
            </a:endParaRPr>
          </a:p>
        </p:txBody>
      </p:sp>
      <p:sp>
        <p:nvSpPr>
          <p:cNvPr id="5" name="小李PPT13"/>
          <p:cNvSpPr txBox="1"/>
          <p:nvPr/>
        </p:nvSpPr>
        <p:spPr>
          <a:xfrm>
            <a:off x="990332" y="829523"/>
            <a:ext cx="5553363" cy="3785652"/>
          </a:xfrm>
          <a:prstGeom prst="rect">
            <a:avLst/>
          </a:prstGeom>
          <a:noFill/>
        </p:spPr>
        <p:txBody>
          <a:bodyPr wrap="square" rtlCol="0">
            <a:spAutoFit/>
          </a:bodyPr>
          <a:lstStyle/>
          <a:p>
            <a:pPr>
              <a:defRPr/>
            </a:pPr>
            <a:r>
              <a:rPr lang="en-US" altLang="zh-CN" sz="6000" dirty="0">
                <a:latin typeface="+mj-ea"/>
                <a:ea typeface="+mj-ea"/>
                <a:cs typeface="OPPOSans H" panose="00020600040101010101" pitchFamily="18" charset="-122"/>
              </a:rPr>
              <a:t>Aligning</a:t>
            </a:r>
            <a:endParaRPr lang="en-US" altLang="zh-CN" sz="6000" dirty="0">
              <a:solidFill>
                <a:schemeClr val="accent1"/>
              </a:solidFill>
              <a:latin typeface="+mj-ea"/>
              <a:ea typeface="+mj-ea"/>
              <a:cs typeface="OPPOSans H" panose="00020600040101010101" pitchFamily="18" charset="-122"/>
            </a:endParaRPr>
          </a:p>
          <a:p>
            <a:pPr>
              <a:defRPr/>
            </a:pPr>
            <a:r>
              <a:rPr lang="en-US" altLang="zh-CN" sz="6000" dirty="0">
                <a:solidFill>
                  <a:schemeClr val="accent1"/>
                </a:solidFill>
                <a:latin typeface="+mj-ea"/>
                <a:ea typeface="+mj-ea"/>
                <a:cs typeface="OPPOSans H" panose="00020600040101010101" pitchFamily="18" charset="-122"/>
              </a:rPr>
              <a:t>Cyber Space </a:t>
            </a:r>
            <a:r>
              <a:rPr lang="en-US" altLang="zh-CN" sz="6000" dirty="0">
                <a:latin typeface="+mj-ea"/>
                <a:ea typeface="+mj-ea"/>
                <a:cs typeface="OPPOSans H" panose="00020600040101010101" pitchFamily="18" charset="-122"/>
              </a:rPr>
              <a:t>with</a:t>
            </a:r>
          </a:p>
          <a:p>
            <a:pPr>
              <a:defRPr/>
            </a:pPr>
            <a:r>
              <a:rPr lang="en-US" altLang="zh-CN" sz="6000" dirty="0">
                <a:solidFill>
                  <a:schemeClr val="accent1"/>
                </a:solidFill>
                <a:latin typeface="+mj-ea"/>
                <a:ea typeface="+mj-ea"/>
                <a:cs typeface="OPPOSans H" panose="00020600040101010101" pitchFamily="18" charset="-122"/>
              </a:rPr>
              <a:t>Physical World</a:t>
            </a:r>
            <a:endParaRPr lang="zh-CN" altLang="en-US" sz="6000" dirty="0">
              <a:solidFill>
                <a:prstClr val="black"/>
              </a:solidFill>
              <a:latin typeface="+mj-ea"/>
              <a:ea typeface="+mj-ea"/>
              <a:cs typeface="OPPOSans H" panose="00020600040101010101" pitchFamily="18" charset="-122"/>
            </a:endParaRPr>
          </a:p>
        </p:txBody>
      </p:sp>
      <p:sp>
        <p:nvSpPr>
          <p:cNvPr id="6" name="小李PPT14"/>
          <p:cNvSpPr txBox="1"/>
          <p:nvPr/>
        </p:nvSpPr>
        <p:spPr>
          <a:xfrm>
            <a:off x="972143" y="4608195"/>
            <a:ext cx="5268472" cy="400110"/>
          </a:xfrm>
          <a:prstGeom prst="rect">
            <a:avLst/>
          </a:prstGeom>
          <a:noFill/>
        </p:spPr>
        <p:txBody>
          <a:bodyPr wrap="square">
            <a:spAutoFit/>
          </a:bodyPr>
          <a:lstStyle/>
          <a:p>
            <a:pPr>
              <a:defRPr/>
            </a:pPr>
            <a:r>
              <a:rPr lang="en-US" altLang="zh-CN" sz="2000" dirty="0">
                <a:solidFill>
                  <a:schemeClr val="bg1">
                    <a:lumMod val="50000"/>
                  </a:schemeClr>
                </a:solidFill>
                <a:latin typeface="+mn-ea"/>
              </a:rPr>
              <a:t>A Comprehensive Survey on Embodied AI</a:t>
            </a:r>
          </a:p>
        </p:txBody>
      </p:sp>
      <p:sp>
        <p:nvSpPr>
          <p:cNvPr id="7" name="小李PPT15"/>
          <p:cNvSpPr txBox="1"/>
          <p:nvPr/>
        </p:nvSpPr>
        <p:spPr>
          <a:xfrm>
            <a:off x="964070" y="5449813"/>
            <a:ext cx="1980029" cy="400110"/>
          </a:xfrm>
          <a:prstGeom prst="rect">
            <a:avLst/>
          </a:prstGeom>
          <a:noFill/>
          <a:ln>
            <a:noFill/>
          </a:ln>
        </p:spPr>
        <p:txBody>
          <a:bodyPr wrap="none" rtlCol="0">
            <a:spAutoFit/>
          </a:bodyPr>
          <a:lstStyle/>
          <a:p>
            <a:pPr>
              <a:defRPr/>
            </a:pPr>
            <a:r>
              <a:rPr lang="zh-CN" altLang="en-US" sz="2000" dirty="0">
                <a:solidFill>
                  <a:srgbClr val="000000"/>
                </a:solidFill>
                <a:latin typeface="+mn-ea"/>
              </a:rPr>
              <a:t>汇报人：张力中</a:t>
            </a:r>
            <a:endParaRPr lang="en-US" altLang="zh-CN" sz="2000" dirty="0">
              <a:solidFill>
                <a:srgbClr val="000000"/>
              </a:solidFill>
              <a:latin typeface="+mn-ea"/>
            </a:endParaRPr>
          </a:p>
        </p:txBody>
      </p:sp>
      <p:pic>
        <p:nvPicPr>
          <p:cNvPr id="14" name="小李PPT16" descr="电脑的屏幕&#10;&#10;描述已自动生成"/>
          <p:cNvPicPr>
            <a:picLocks noChangeAspect="1"/>
          </p:cNvPicPr>
          <p:nvPr/>
        </p:nvPicPr>
        <p:blipFill>
          <a:blip r:embed="rId2" cstate="email"/>
          <a:stretch>
            <a:fillRect/>
          </a:stretch>
        </p:blipFill>
        <p:spPr>
          <a:xfrm>
            <a:off x="5695043" y="1581877"/>
            <a:ext cx="6830814" cy="3977565"/>
          </a:xfrm>
          <a:prstGeom prst="rect">
            <a:avLst/>
          </a:prstGeom>
        </p:spPr>
      </p:pic>
      <p:pic>
        <p:nvPicPr>
          <p:cNvPr id="11" name="小李PPT17">
            <a:extLst>
              <a:ext uri="{FF2B5EF4-FFF2-40B4-BE49-F238E27FC236}">
                <a16:creationId xmlns:a16="http://schemas.microsoft.com/office/drawing/2014/main" id="{6C289228-49DB-DE1C-2F8C-BB625B36FB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5931" y="1803400"/>
            <a:ext cx="5268473" cy="3289300"/>
          </a:xfrm>
          <a:prstGeom prst="rect">
            <a:avLst/>
          </a:prstGeom>
        </p:spPr>
      </p:pic>
      <p:sp>
        <p:nvSpPr>
          <p:cNvPr id="3" name="文本框 2">
            <a:extLst>
              <a:ext uri="{FF2B5EF4-FFF2-40B4-BE49-F238E27FC236}">
                <a16:creationId xmlns:a16="http://schemas.microsoft.com/office/drawing/2014/main" id="{B3A52010-4AE7-AB7E-0443-F09F4EB25CEB}"/>
              </a:ext>
            </a:extLst>
          </p:cNvPr>
          <p:cNvSpPr txBox="1"/>
          <p:nvPr/>
        </p:nvSpPr>
        <p:spPr>
          <a:xfrm>
            <a:off x="990332" y="5006874"/>
            <a:ext cx="2398144" cy="276999"/>
          </a:xfrm>
          <a:prstGeom prst="rect">
            <a:avLst/>
          </a:prstGeom>
          <a:noFill/>
        </p:spPr>
        <p:txBody>
          <a:bodyPr wrap="square" rtlCol="0">
            <a:spAutoFit/>
          </a:bodyPr>
          <a:lstStyle/>
          <a:p>
            <a:r>
              <a:rPr lang="en-US" sz="1200" dirty="0"/>
              <a:t>https://arxiv.org/pdf/2407.06886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1A5EBFB-619B-CD50-4063-5ED58790028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46821849-931E-CFD8-D114-586EF5F8A0A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243E476-D38C-542D-B780-5712BB6B930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28699651-5C96-4431-876C-3AE432E76F3F}"/>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41691073-6872-5771-F3F6-A09262769516}"/>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7C3A76EF-0B77-ECE4-E2DE-9766FFB6E0BF}"/>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8192355B-3DA9-3EB9-77CA-4A559A249237}"/>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BE4966E7-1C16-7970-9FB7-36E68E2B21BF}"/>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EA8D6579-A194-68D7-289A-D00A93552BA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67940D75-9B20-6361-786B-FC44C74848AA}"/>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BB3ED054-1B4C-032D-6467-2450FAE2B183}"/>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92245599-5E61-5C1E-6C11-8CAA770C8577}"/>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D296A7D6-B853-964F-4CCD-CD4A324571A7}"/>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45E87BA1-3680-35CD-14D1-5D5D16A9A7BA}"/>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CC280946-6193-D685-5C2F-7BB66B47584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66300F09-10FE-CBFB-6AF4-FAD3B1F945CC}"/>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10" name="矩形 9">
            <a:hlinkClick r:id="rId32" action="ppaction://hlinksldjump"/>
            <a:extLst>
              <a:ext uri="{FF2B5EF4-FFF2-40B4-BE49-F238E27FC236}">
                <a16:creationId xmlns:a16="http://schemas.microsoft.com/office/drawing/2014/main" id="{A24E3290-FAB1-F348-AC07-D34DDE1B08B0}"/>
              </a:ext>
            </a:extLst>
          </p:cNvPr>
          <p:cNvSpPr/>
          <p:nvPr>
            <p:custDataLst>
              <p:tags r:id="rId18"/>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9" name="矩形 8">
            <a:hlinkClick r:id="rId32" action="ppaction://hlinksldjump"/>
            <a:extLst>
              <a:ext uri="{FF2B5EF4-FFF2-40B4-BE49-F238E27FC236}">
                <a16:creationId xmlns:a16="http://schemas.microsoft.com/office/drawing/2014/main" id="{45007461-7C77-EAFF-C74A-8A281467931C}"/>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1A9C580-3F81-5602-9959-C133309698AD}"/>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07CFE3A8-CF44-5D88-699F-40FBC1BD2553}"/>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6BBCCC5E-F820-D3F4-C489-F40C11B5FC45}"/>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BDFA289C-F069-F928-68C6-65632FAB3CE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758CE8-54CA-16D0-ACAC-19A80AF05EB9}"/>
              </a:ext>
            </a:extLst>
          </p:cNvPr>
          <p:cNvSpPr>
            <a:spLocks noGrp="1"/>
          </p:cNvSpPr>
          <p:nvPr>
            <p:ph type="title"/>
            <p:custDataLst>
              <p:tags r:id="rId24"/>
            </p:custDataLst>
          </p:nvPr>
        </p:nvSpPr>
        <p:spPr/>
        <p:txBody>
          <a:bodyPr vert="horz"/>
          <a:lstStyle/>
          <a:p>
            <a:r>
              <a:rPr lang="en-US"/>
              <a:t>Embodied Robots</a:t>
            </a:r>
          </a:p>
        </p:txBody>
      </p:sp>
      <p:graphicFrame>
        <p:nvGraphicFramePr>
          <p:cNvPr id="53" name="think-cell data - do not delete" hidden="1">
            <a:extLst>
              <a:ext uri="{FF2B5EF4-FFF2-40B4-BE49-F238E27FC236}">
                <a16:creationId xmlns:a16="http://schemas.microsoft.com/office/drawing/2014/main" id="{F95B2F0F-A2DA-7894-6191-DB5B9F7EFCF0}"/>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F95B2F0F-A2DA-7894-6191-DB5B9F7EFCF0}"/>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053613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255890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230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基于图的学习也被广泛应用于基于未来预测的方法中</a:t>
            </a:r>
            <a:endParaRPr lang="en-US" altLang="zh-CN" dirty="0"/>
          </a:p>
          <a:p>
            <a:pPr lvl="1"/>
            <a:r>
              <a:rPr lang="zh-CN" altLang="en-US" dirty="0"/>
              <a:t>使用了类似的方法来设计一个航路点预测器，该预测器可以根据对当前导航图节点的观察，预测连续环境中的可移动路径点。 它们旨在将连续环境中的复杂导航迁移到离散环境中的节点到节点导航，从而弥合离散环境到连续环境的性能差距</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526776"/>
            <a:ext cx="5015667" cy="29660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BGBL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306503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ETPNav</a:t>
            </a:r>
            <a:endParaRPr lang="en-US" sz="2000" b="1" dirty="0">
              <a:solidFill>
                <a:schemeClr val="bg1"/>
              </a:solidFill>
            </a:endParaRPr>
          </a:p>
        </p:txBody>
      </p:sp>
      <p:pic>
        <p:nvPicPr>
          <p:cNvPr id="3" name="图片 2">
            <a:extLst>
              <a:ext uri="{FF2B5EF4-FFF2-40B4-BE49-F238E27FC236}">
                <a16:creationId xmlns:a16="http://schemas.microsoft.com/office/drawing/2014/main" id="{1F6F106D-A96C-2179-6EF3-CC02550976BD}"/>
              </a:ext>
            </a:extLst>
          </p:cNvPr>
          <p:cNvPicPr>
            <a:picLocks noChangeAspect="1"/>
          </p:cNvPicPr>
          <p:nvPr/>
        </p:nvPicPr>
        <p:blipFill>
          <a:blip r:embed="rId12"/>
          <a:stretch>
            <a:fillRect/>
          </a:stretch>
        </p:blipFill>
        <p:spPr>
          <a:xfrm>
            <a:off x="893498" y="4339581"/>
            <a:ext cx="4905069" cy="1340488"/>
          </a:xfrm>
          <a:prstGeom prst="rect">
            <a:avLst/>
          </a:prstGeom>
        </p:spPr>
      </p:pic>
      <p:pic>
        <p:nvPicPr>
          <p:cNvPr id="4" name="图片 3">
            <a:extLst>
              <a:ext uri="{FF2B5EF4-FFF2-40B4-BE49-F238E27FC236}">
                <a16:creationId xmlns:a16="http://schemas.microsoft.com/office/drawing/2014/main" id="{2BA4B498-A1FF-884F-4DE6-1DB2F2767EC6}"/>
              </a:ext>
            </a:extLst>
          </p:cNvPr>
          <p:cNvPicPr>
            <a:picLocks noChangeAspect="1"/>
          </p:cNvPicPr>
          <p:nvPr/>
        </p:nvPicPr>
        <p:blipFill>
          <a:blip r:embed="rId13"/>
          <a:stretch>
            <a:fillRect/>
          </a:stretch>
        </p:blipFill>
        <p:spPr>
          <a:xfrm>
            <a:off x="6417373" y="4521478"/>
            <a:ext cx="4857181" cy="976695"/>
          </a:xfrm>
          <a:prstGeom prst="rect">
            <a:avLst/>
          </a:prstGeom>
        </p:spPr>
      </p:pic>
    </p:spTree>
    <p:extLst>
      <p:ext uri="{BB962C8B-B14F-4D97-AF65-F5344CB8AC3E}">
        <p14:creationId xmlns:p14="http://schemas.microsoft.com/office/powerpoint/2010/main" val="39680444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40217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8239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通过环境编码来提高对未来环境的理解和感知也是预测和探索未来的研究方向之一</a:t>
            </a:r>
            <a:endParaRPr lang="en-US" altLang="zh-CN" sz="1800" dirty="0"/>
          </a:p>
          <a:p>
            <a:pPr lvl="1"/>
            <a:r>
              <a:rPr lang="zh-CN" altLang="en-US" sz="1800" dirty="0">
                <a:solidFill>
                  <a:srgbClr val="FF0000"/>
                </a:solidFill>
              </a:rPr>
              <a:t>它们从不同层级预测未来环境，为导航决策提供有效参考</a:t>
            </a:r>
          </a:p>
          <a:p>
            <a:pPr marL="0" lvl="1" indent="0">
              <a:buNone/>
            </a:pPr>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使用主题模块和参考模块来执行来自全局和局部视角的邻居视图的融合编码。 这实际上是对未来观察的理解和学习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115388"/>
            <a:ext cx="5015667" cy="33774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使用了一个大型预训练的分层神经辐射表示模型，使用三维特征空间编码直接预测未来环境的视觉表示，而不是像素级图像，并基于未来环境的表示构建了一个可导航的未来路径树</a:t>
            </a:r>
            <a:endParaRPr lang="en-US" altLang="zh-CN"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NvEM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6536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HNR</a:t>
            </a:r>
            <a:endParaRPr lang="en-US" sz="2000" b="1" dirty="0">
              <a:solidFill>
                <a:schemeClr val="bg1"/>
              </a:solidFill>
            </a:endParaRPr>
          </a:p>
        </p:txBody>
      </p:sp>
      <p:pic>
        <p:nvPicPr>
          <p:cNvPr id="3" name="图片 2">
            <a:extLst>
              <a:ext uri="{FF2B5EF4-FFF2-40B4-BE49-F238E27FC236}">
                <a16:creationId xmlns:a16="http://schemas.microsoft.com/office/drawing/2014/main" id="{47DC5120-2B9D-B71E-6025-45675CA3D6B2}"/>
              </a:ext>
            </a:extLst>
          </p:cNvPr>
          <p:cNvPicPr>
            <a:picLocks noChangeAspect="1"/>
          </p:cNvPicPr>
          <p:nvPr/>
        </p:nvPicPr>
        <p:blipFill>
          <a:blip r:embed="rId12"/>
          <a:stretch>
            <a:fillRect/>
          </a:stretch>
        </p:blipFill>
        <p:spPr>
          <a:xfrm>
            <a:off x="932580" y="4346788"/>
            <a:ext cx="4827284" cy="1948126"/>
          </a:xfrm>
          <a:prstGeom prst="rect">
            <a:avLst/>
          </a:prstGeom>
        </p:spPr>
      </p:pic>
      <p:pic>
        <p:nvPicPr>
          <p:cNvPr id="4" name="图片 3">
            <a:extLst>
              <a:ext uri="{FF2B5EF4-FFF2-40B4-BE49-F238E27FC236}">
                <a16:creationId xmlns:a16="http://schemas.microsoft.com/office/drawing/2014/main" id="{522B6431-EB26-E6A1-E416-48B131582A96}"/>
              </a:ext>
            </a:extLst>
          </p:cNvPr>
          <p:cNvPicPr>
            <a:picLocks noChangeAspect="1"/>
          </p:cNvPicPr>
          <p:nvPr/>
        </p:nvPicPr>
        <p:blipFill>
          <a:blip r:embed="rId13"/>
          <a:stretch>
            <a:fillRect/>
          </a:stretch>
        </p:blipFill>
        <p:spPr>
          <a:xfrm>
            <a:off x="6391983" y="4460364"/>
            <a:ext cx="4907961" cy="1720973"/>
          </a:xfrm>
          <a:prstGeom prst="rect">
            <a:avLst/>
          </a:prstGeom>
        </p:spPr>
      </p:pic>
    </p:spTree>
    <p:extLst>
      <p:ext uri="{BB962C8B-B14F-4D97-AF65-F5344CB8AC3E}">
        <p14:creationId xmlns:p14="http://schemas.microsoft.com/office/powerpoint/2010/main" val="32740936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318726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基于未来预测</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一些强化学习方法也被应用于预测和探索未来状态</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采用了强化预测，使预测模块能够模仿世界并预测未来状态和奖励。 这使代理能够直接将“当前观察”和“未来观察预测”映射到动作，在当时取得了最先进的性能。大型模型丰富的世界知识和零样本性能为基于未来预测的方法提供了许多可能性</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 </a:t>
            </a:r>
            <a:r>
              <a:rPr lang="en-US" altLang="zh-CN" dirty="0"/>
              <a:t>LLM </a:t>
            </a:r>
            <a:r>
              <a:rPr lang="zh-CN" altLang="en-US" dirty="0"/>
              <a:t>直接从指令中预测目标及其可能的位置，并通过场景感知的描述提供导航指令。 此方法需要 </a:t>
            </a:r>
            <a:r>
              <a:rPr lang="en-US" altLang="zh-CN" dirty="0"/>
              <a:t>LLM </a:t>
            </a:r>
            <a:r>
              <a:rPr lang="zh-CN" altLang="en-US" dirty="0"/>
              <a:t>充分发挥其“想象力”，并通过提示构建一个想象的场景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LookBY</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MiC</a:t>
            </a:r>
            <a:endParaRPr lang="en-US" sz="2000" b="1" dirty="0">
              <a:solidFill>
                <a:schemeClr val="bg1"/>
              </a:solidFill>
            </a:endParaRPr>
          </a:p>
        </p:txBody>
      </p:sp>
      <p:pic>
        <p:nvPicPr>
          <p:cNvPr id="3" name="图片 2">
            <a:extLst>
              <a:ext uri="{FF2B5EF4-FFF2-40B4-BE49-F238E27FC236}">
                <a16:creationId xmlns:a16="http://schemas.microsoft.com/office/drawing/2014/main" id="{4FEAE3BF-9CEB-FB16-62D9-F051E4D7CC0C}"/>
              </a:ext>
            </a:extLst>
          </p:cNvPr>
          <p:cNvPicPr>
            <a:picLocks noChangeAspect="1"/>
          </p:cNvPicPr>
          <p:nvPr/>
        </p:nvPicPr>
        <p:blipFill>
          <a:blip r:embed="rId12"/>
          <a:stretch>
            <a:fillRect/>
          </a:stretch>
        </p:blipFill>
        <p:spPr>
          <a:xfrm>
            <a:off x="1257421" y="4055379"/>
            <a:ext cx="4177224" cy="2420404"/>
          </a:xfrm>
          <a:prstGeom prst="rect">
            <a:avLst/>
          </a:prstGeom>
        </p:spPr>
      </p:pic>
      <p:pic>
        <p:nvPicPr>
          <p:cNvPr id="4" name="图片 3">
            <a:extLst>
              <a:ext uri="{FF2B5EF4-FFF2-40B4-BE49-F238E27FC236}">
                <a16:creationId xmlns:a16="http://schemas.microsoft.com/office/drawing/2014/main" id="{328CECE9-218E-4542-9EA9-58352C7B0E97}"/>
              </a:ext>
            </a:extLst>
          </p:cNvPr>
          <p:cNvPicPr>
            <a:picLocks noChangeAspect="1"/>
          </p:cNvPicPr>
          <p:nvPr/>
        </p:nvPicPr>
        <p:blipFill>
          <a:blip r:embed="rId13"/>
          <a:stretch>
            <a:fillRect/>
          </a:stretch>
        </p:blipFill>
        <p:spPr>
          <a:xfrm>
            <a:off x="6386217" y="4411449"/>
            <a:ext cx="4919493" cy="1708264"/>
          </a:xfrm>
          <a:prstGeom prst="rect">
            <a:avLst/>
          </a:prstGeom>
        </p:spPr>
      </p:pic>
    </p:spTree>
    <p:extLst>
      <p:ext uri="{BB962C8B-B14F-4D97-AF65-F5344CB8AC3E}">
        <p14:creationId xmlns:p14="http://schemas.microsoft.com/office/powerpoint/2010/main" val="3807800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5375067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其他</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a:t>还有一些方法既从过去学习，也为未来学习</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设计了一个三层动作策略，要求模型从指令中预测目标，预测目标交互的像素级掩码，并从之前的导航决策中学习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要求 </a:t>
            </a:r>
            <a:r>
              <a:rPr lang="en-US" altLang="zh-CN" dirty="0"/>
              <a:t>LLM </a:t>
            </a:r>
            <a:r>
              <a:rPr lang="zh-CN" altLang="en-US" dirty="0"/>
              <a:t>预测与指令相对应的操作和地标序列。 在导航过程中，视觉语言地图将不断更新和维护，操作将与地图上的航路点相连</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MCR-Agent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OVLM</a:t>
            </a:r>
            <a:endParaRPr lang="en-US" sz="2000" b="1" dirty="0">
              <a:solidFill>
                <a:schemeClr val="bg1"/>
              </a:solidFill>
            </a:endParaRPr>
          </a:p>
        </p:txBody>
      </p:sp>
      <p:pic>
        <p:nvPicPr>
          <p:cNvPr id="3" name="图片 2">
            <a:extLst>
              <a:ext uri="{FF2B5EF4-FFF2-40B4-BE49-F238E27FC236}">
                <a16:creationId xmlns:a16="http://schemas.microsoft.com/office/drawing/2014/main" id="{984DC918-A555-1C72-2533-9DC53758604C}"/>
              </a:ext>
            </a:extLst>
          </p:cNvPr>
          <p:cNvPicPr>
            <a:picLocks noChangeAspect="1"/>
          </p:cNvPicPr>
          <p:nvPr/>
        </p:nvPicPr>
        <p:blipFill>
          <a:blip r:embed="rId12"/>
          <a:stretch>
            <a:fillRect/>
          </a:stretch>
        </p:blipFill>
        <p:spPr>
          <a:xfrm>
            <a:off x="882378" y="4263395"/>
            <a:ext cx="4927309" cy="1623630"/>
          </a:xfrm>
          <a:prstGeom prst="rect">
            <a:avLst/>
          </a:prstGeom>
        </p:spPr>
      </p:pic>
      <p:pic>
        <p:nvPicPr>
          <p:cNvPr id="4" name="图片 3">
            <a:extLst>
              <a:ext uri="{FF2B5EF4-FFF2-40B4-BE49-F238E27FC236}">
                <a16:creationId xmlns:a16="http://schemas.microsoft.com/office/drawing/2014/main" id="{A23EA98B-8801-2259-EC2B-6D5FBFA213F8}"/>
              </a:ext>
            </a:extLst>
          </p:cNvPr>
          <p:cNvPicPr>
            <a:picLocks noChangeAspect="1"/>
          </p:cNvPicPr>
          <p:nvPr/>
        </p:nvPicPr>
        <p:blipFill>
          <a:blip r:embed="rId13"/>
          <a:stretch>
            <a:fillRect/>
          </a:stretch>
        </p:blipFill>
        <p:spPr>
          <a:xfrm>
            <a:off x="6413865" y="3754554"/>
            <a:ext cx="4864198" cy="2641312"/>
          </a:xfrm>
          <a:prstGeom prst="rect">
            <a:avLst/>
          </a:prstGeom>
        </p:spPr>
      </p:pic>
    </p:spTree>
    <p:extLst>
      <p:ext uri="{BB962C8B-B14F-4D97-AF65-F5344CB8AC3E}">
        <p14:creationId xmlns:p14="http://schemas.microsoft.com/office/powerpoint/2010/main" val="2276743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E301D7-8A7B-92BC-672E-7AA67A5D2C61}"/>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8999BD73-531D-DA67-22BC-FEA143DCADB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D9C24467-D0B4-E241-5C18-3D6B844ACEC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5FCE5F3E-E76B-F475-6904-8A1594CB3DC5}"/>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F8DC4FFD-369E-2211-D978-B204B7F32BAB}"/>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4536DBAF-F94C-34A7-23E5-C5A0476265E9}"/>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78F85E64-7969-50FE-1993-6174873E1FF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17E2199-2B34-8D99-D7AD-AD1822B41F8A}"/>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46AD2F5E-3ED8-9D47-1F71-F38B75FF36A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hlinkClick r:id="rId35" action="ppaction://hlinksldjump"/>
            <a:extLst>
              <a:ext uri="{FF2B5EF4-FFF2-40B4-BE49-F238E27FC236}">
                <a16:creationId xmlns:a16="http://schemas.microsoft.com/office/drawing/2014/main" id="{E49ABABC-1D9C-17BD-4B27-715EA4FC8207}"/>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2" name="矩形 21">
            <a:hlinkClick r:id="rId35" action="ppaction://hlinksldjump"/>
            <a:extLst>
              <a:ext uri="{FF2B5EF4-FFF2-40B4-BE49-F238E27FC236}">
                <a16:creationId xmlns:a16="http://schemas.microsoft.com/office/drawing/2014/main" id="{1640A796-8569-DB47-8FC7-8B5D6E868F8A}"/>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1" name="矩形 20">
            <a:hlinkClick r:id="rId35" action="ppaction://hlinksldjump"/>
            <a:extLst>
              <a:ext uri="{FF2B5EF4-FFF2-40B4-BE49-F238E27FC236}">
                <a16:creationId xmlns:a16="http://schemas.microsoft.com/office/drawing/2014/main" id="{439D6779-48B9-E5D2-14BC-AC3E3BC8161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20" name="矩形 19">
            <a:extLst>
              <a:ext uri="{FF2B5EF4-FFF2-40B4-BE49-F238E27FC236}">
                <a16:creationId xmlns:a16="http://schemas.microsoft.com/office/drawing/2014/main" id="{DD423239-7A19-F694-0374-86399BB4F17F}"/>
              </a:ext>
            </a:extLst>
          </p:cNvPr>
          <p:cNvSpPr/>
          <p:nvPr>
            <p:custDataLst>
              <p:tags r:id="rId14"/>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EC4C1952-08AE-923D-85F7-A5515527E5D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9B66D6F-19B3-55A2-1B4C-75B270B6D4AE}"/>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0561CCF9-ECCE-D378-DA5F-77484F2F4C23}"/>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6876E1E1-0D1D-949D-A43F-06ECF57E982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4DCC0C-8522-1419-174E-C0AF911EF0C1}"/>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7F2C9319-3ADC-DC19-101A-56C13DAB935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FE24925-5FF0-683A-6A85-C8742435697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0A990C70-B0E9-FD91-246C-38E44D2CCC42}"/>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AEA5E7ED-05BC-7FCA-B96C-0672804236E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31BEB03-0A6B-496C-2426-3B2CBAC88B7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6A144C90-B15D-0B58-9015-FD3B74FAE23B}"/>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8ABCB120-1E71-2991-F9F8-0B8C646238F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2E70DCF-A10B-1255-B7C3-8A3F3B84F4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B5C6E644-2F2A-0556-A0CF-B50D50CB788E}"/>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4BFBA20-E942-6074-10B3-726DD63F1E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8D8A6BD-9773-0ABE-BDEE-4AF2BF28E797}"/>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358786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3BAB70A-4F25-722A-147D-8A83635ACA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73BAB70A-4F25-722A-147D-8A83635ACA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 Word&#10;&#10;描述已自动生成">
            <a:extLst>
              <a:ext uri="{FF2B5EF4-FFF2-40B4-BE49-F238E27FC236}">
                <a16:creationId xmlns:a16="http://schemas.microsoft.com/office/drawing/2014/main" id="{5EB39CC6-D8E2-30DC-6B7A-71A63FE52F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4078"/>
            <a:ext cx="12192000" cy="6809844"/>
          </a:xfrm>
          <a:prstGeom prst="rect">
            <a:avLst/>
          </a:prstGeom>
        </p:spPr>
      </p:pic>
    </p:spTree>
    <p:extLst>
      <p:ext uri="{BB962C8B-B14F-4D97-AF65-F5344CB8AC3E}">
        <p14:creationId xmlns:p14="http://schemas.microsoft.com/office/powerpoint/2010/main" val="1396420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4E4691-F14F-095D-90AF-022BC927402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C92A8EE5-60D6-FCA2-D4A4-5FD1EA6352E3}"/>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3AE10485-00D8-FABE-29ED-EB6E9C5C0254}"/>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A2E56CCF-0732-3AEF-B35F-4062DF123DA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079A868E-50C2-9EEE-5E09-DAF5C0411AE7}"/>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A6B1B452-E576-0A09-B671-A3B05761A994}"/>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hlinkClick r:id="rId34" action="ppaction://hlinksldjump"/>
            <a:extLst>
              <a:ext uri="{FF2B5EF4-FFF2-40B4-BE49-F238E27FC236}">
                <a16:creationId xmlns:a16="http://schemas.microsoft.com/office/drawing/2014/main" id="{3DB21CA7-FDBE-40B7-B7F9-CB026001A436}"/>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5" name="矩形 24">
            <a:hlinkClick r:id="rId34" action="ppaction://hlinksldjump"/>
            <a:extLst>
              <a:ext uri="{FF2B5EF4-FFF2-40B4-BE49-F238E27FC236}">
                <a16:creationId xmlns:a16="http://schemas.microsoft.com/office/drawing/2014/main" id="{E2DA9569-B0D3-4CAD-CB8C-B4B93E9BA380}"/>
              </a:ext>
            </a:extLst>
          </p:cNvPr>
          <p:cNvSpPr/>
          <p:nvPr>
            <p:custDataLst>
              <p:tags r:id="rId9"/>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4" name="矩形 23">
            <a:hlinkClick r:id="rId34" action="ppaction://hlinksldjump"/>
            <a:extLst>
              <a:ext uri="{FF2B5EF4-FFF2-40B4-BE49-F238E27FC236}">
                <a16:creationId xmlns:a16="http://schemas.microsoft.com/office/drawing/2014/main" id="{C1F51C2F-FA0E-4D81-E2D5-C0156D494DD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3" name="矩形 22">
            <a:extLst>
              <a:ext uri="{FF2B5EF4-FFF2-40B4-BE49-F238E27FC236}">
                <a16:creationId xmlns:a16="http://schemas.microsoft.com/office/drawing/2014/main" id="{21712363-EAD2-9954-CAD1-C3CE5E2223C5}"/>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B9869B6-FA15-B7C5-BFE0-43626549BC8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B8BD5C23-FB9C-80EE-5F95-DBDEA939B05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ADA7A75-9C80-07E8-7989-F0073154ABDB}"/>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85678117-75BF-54A3-BB3B-C34B5C8A43A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ED296EA5-D73C-69F1-5A60-70670C50FBC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79412852-A343-EF25-2196-F8E7337F7DE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83282233-4925-28C4-F7F1-094F3D5CF70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440D9946-E922-83DA-D62C-8986195875B4}"/>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0644B42-6D7F-AA43-EA52-4AB76D1998E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B91B03EC-FCFD-2C74-30EE-CD8CC3281FC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9928CD18-F597-F5CA-D640-EF9C46562E75}"/>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D48DD29B-2354-52BB-78E2-9B0AD41CFF87}"/>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192FEDE-9785-F0B5-EEFE-DAE109B45AF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CF22F41-0A56-5549-D9B1-3AFEB3FF4D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C7E1B4-D919-006B-89EB-DE426E2D4E6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1C336-5134-7A77-C08D-B33A1277D4B3}"/>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407E3961-55D1-D4C9-1FDC-B374AC500D3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DEB908-EE29-3485-549B-B23D4EA22F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8106FE2-B7AF-8E9E-EB68-5C6DFD58DC23}"/>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679149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9D9D84-27AA-BA2B-2B9B-B127848C72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9D9D84-27AA-BA2B-2B9B-B127848C721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7" name="ee4pContent1">
            <a:extLst>
              <a:ext uri="{FF2B5EF4-FFF2-40B4-BE49-F238E27FC236}">
                <a16:creationId xmlns:a16="http://schemas.microsoft.com/office/drawing/2014/main" id="{F432DE9D-8CB0-3C44-F372-CBF75BA77EE5}"/>
              </a:ext>
            </a:extLst>
          </p:cNvPr>
          <p:cNvSpPr txBox="1">
            <a:spLocks/>
          </p:cNvSpPr>
          <p:nvPr>
            <p:custDataLst>
              <p:tags r:id="rId2"/>
            </p:custDataLst>
          </p:nvPr>
        </p:nvSpPr>
        <p:spPr>
          <a:xfrm>
            <a:off x="838200" y="1812928"/>
            <a:ext cx="10515600" cy="46799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触觉传感器为智能体提供诸如纹理、硬度和温度等详细信息</a:t>
            </a:r>
            <a:endParaRPr lang="en-US" altLang="zh-CN" sz="1800" dirty="0">
              <a:latin typeface="+mn-lt"/>
            </a:endParaRPr>
          </a:p>
          <a:p>
            <a:pPr lvl="1"/>
            <a:endParaRPr lang="en-US" altLang="zh-CN" sz="1800" dirty="0">
              <a:latin typeface="+mn-lt"/>
            </a:endParaRPr>
          </a:p>
          <a:p>
            <a:pPr lvl="1"/>
            <a:r>
              <a:rPr lang="zh-CN" altLang="en-US" sz="1800" dirty="0">
                <a:latin typeface="+mn-lt"/>
              </a:rPr>
              <a:t>对于相同的动作，从视觉和触觉传感器中学习的知识可能是相关和互补的，使机器人能够完全掌握精密任务</a:t>
            </a:r>
            <a:endParaRPr lang="en-US" altLang="zh-CN" sz="1800" dirty="0">
              <a:latin typeface="+mn-lt"/>
            </a:endParaRPr>
          </a:p>
          <a:p>
            <a:pPr lvl="1"/>
            <a:endParaRPr lang="en-US" altLang="zh-CN" sz="1800" dirty="0">
              <a:latin typeface="+mn-lt"/>
            </a:endParaRPr>
          </a:p>
          <a:p>
            <a:pPr lvl="1"/>
            <a:r>
              <a:rPr lang="zh-CN" altLang="en-US" sz="1800" dirty="0">
                <a:latin typeface="+mn-lt"/>
              </a:rPr>
              <a:t>因此，触觉感知对于物理世界中的智能体至关重要，无疑增强了人机交互</a:t>
            </a:r>
            <a:endParaRPr lang="en-US" altLang="zh-CN" sz="1800" dirty="0">
              <a:latin typeface="+mn-lt"/>
            </a:endParaRPr>
          </a:p>
          <a:p>
            <a:pPr lvl="1"/>
            <a:endParaRPr lang="zh-CN" altLang="en-US" sz="1800" dirty="0">
              <a:latin typeface="+mn-lt"/>
            </a:endParaRPr>
          </a:p>
          <a:p>
            <a:pPr lvl="1"/>
            <a:r>
              <a:rPr lang="zh-CN" altLang="en-US" sz="1800" dirty="0">
                <a:latin typeface="+mn-lt"/>
              </a:rPr>
              <a:t>对于触觉感知任务，智能体需要从物理世界收集触觉信息，然后执行复杂的任务</a:t>
            </a:r>
            <a:endParaRPr lang="en-US" altLang="zh-CN" sz="1800" dirty="0">
              <a:latin typeface="+mn-lt"/>
            </a:endParaRPr>
          </a:p>
          <a:p>
            <a:pPr lvl="1"/>
            <a:endParaRPr lang="en-US" altLang="zh-CN" sz="1800" dirty="0">
              <a:latin typeface="+mn-lt"/>
            </a:endParaRPr>
          </a:p>
          <a:p>
            <a:pPr lvl="1"/>
            <a:r>
              <a:rPr lang="zh-CN" altLang="en-US" sz="1800" dirty="0">
                <a:latin typeface="+mn-lt"/>
              </a:rPr>
              <a:t>首先介绍现有的触觉传感器类型及其数据集，然后讨论触觉感知中的三个主要任务</a:t>
            </a:r>
            <a:endParaRPr lang="en-US" altLang="zh-CN" sz="1800" dirty="0">
              <a:latin typeface="+mn-lt"/>
            </a:endParaRPr>
          </a:p>
          <a:p>
            <a:pPr lvl="2"/>
            <a:r>
              <a:rPr lang="zh-CN" altLang="en-US" sz="1800" dirty="0">
                <a:latin typeface="+mn-lt"/>
              </a:rPr>
              <a:t>估计</a:t>
            </a:r>
            <a:endParaRPr lang="en-US" altLang="zh-CN" sz="1800" dirty="0">
              <a:latin typeface="+mn-lt"/>
            </a:endParaRPr>
          </a:p>
          <a:p>
            <a:pPr lvl="2"/>
            <a:r>
              <a:rPr lang="zh-CN" altLang="en-US" sz="1800" dirty="0">
                <a:latin typeface="+mn-lt"/>
              </a:rPr>
              <a:t>识别</a:t>
            </a:r>
            <a:endParaRPr lang="en-US" altLang="zh-CN" sz="1800" dirty="0">
              <a:latin typeface="+mn-lt"/>
            </a:endParaRPr>
          </a:p>
          <a:p>
            <a:pPr lvl="2"/>
            <a:r>
              <a:rPr lang="zh-CN" altLang="en-US" sz="1800" dirty="0">
                <a:latin typeface="+mn-lt"/>
              </a:rPr>
              <a:t>操作</a:t>
            </a:r>
            <a:endParaRPr lang="en-US" sz="1800" dirty="0">
              <a:latin typeface="+mn-lt"/>
            </a:endParaRPr>
          </a:p>
        </p:txBody>
      </p:sp>
    </p:spTree>
    <p:extLst>
      <p:ext uri="{BB962C8B-B14F-4D97-AF65-F5344CB8AC3E}">
        <p14:creationId xmlns:p14="http://schemas.microsoft.com/office/powerpoint/2010/main" val="532509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464879B-E894-4183-82DE-66377884DA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464879B-E894-4183-82DE-66377884DA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E19D17E2-BA84-EFE9-E87E-13252D83D3E3}"/>
              </a:ext>
            </a:extLst>
          </p:cNvPr>
          <p:cNvPicPr>
            <a:picLocks noChangeAspect="1"/>
          </p:cNvPicPr>
          <p:nvPr/>
        </p:nvPicPr>
        <p:blipFill>
          <a:blip r:embed="rId6"/>
          <a:stretch>
            <a:fillRect/>
          </a:stretch>
        </p:blipFill>
        <p:spPr>
          <a:xfrm>
            <a:off x="838200" y="1690687"/>
            <a:ext cx="5446970" cy="4802187"/>
          </a:xfrm>
          <a:prstGeom prst="rect">
            <a:avLst/>
          </a:prstGeom>
        </p:spPr>
      </p:pic>
      <p:sp>
        <p:nvSpPr>
          <p:cNvPr id="5" name="ee4pContent1">
            <a:extLst>
              <a:ext uri="{FF2B5EF4-FFF2-40B4-BE49-F238E27FC236}">
                <a16:creationId xmlns:a16="http://schemas.microsoft.com/office/drawing/2014/main" id="{B8148ED8-077C-4CF7-449B-790928B9EA71}"/>
              </a:ext>
            </a:extLst>
          </p:cNvPr>
          <p:cNvSpPr txBox="1">
            <a:spLocks/>
          </p:cNvSpPr>
          <p:nvPr>
            <p:custDataLst>
              <p:tags r:id="rId2"/>
            </p:custDataLst>
          </p:nvPr>
        </p:nvSpPr>
        <p:spPr>
          <a:xfrm>
            <a:off x="6487319" y="1690687"/>
            <a:ext cx="4866481"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非视觉传感器 </a:t>
            </a:r>
            <a:endParaRPr lang="en-US" altLang="zh-CN" sz="2000" dirty="0">
              <a:latin typeface="+mn-lt"/>
            </a:endParaRPr>
          </a:p>
          <a:p>
            <a:pPr lvl="2"/>
            <a:r>
              <a:rPr lang="en-US" altLang="zh-CN" sz="2000" dirty="0">
                <a:latin typeface="+mn-lt"/>
              </a:rPr>
              <a:t>(a) </a:t>
            </a:r>
            <a:r>
              <a:rPr lang="zh-CN" altLang="en-US" sz="2000" dirty="0">
                <a:latin typeface="+mn-lt"/>
              </a:rPr>
              <a:t>主要使用力、压力、振动和温度传感器来获取触觉知识；</a:t>
            </a:r>
            <a:endParaRPr lang="en-US" altLang="zh-CN" sz="2000" dirty="0">
              <a:latin typeface="+mn-lt"/>
            </a:endParaRPr>
          </a:p>
          <a:p>
            <a:pPr marL="203200" lvl="2" indent="0">
              <a:buNone/>
            </a:pPr>
            <a:endParaRPr lang="zh-CN" altLang="en-US" sz="2000" dirty="0">
              <a:latin typeface="+mn-lt"/>
            </a:endParaRPr>
          </a:p>
          <a:p>
            <a:pPr lvl="1"/>
            <a:r>
              <a:rPr lang="zh-CN" altLang="en-US" sz="2000" dirty="0">
                <a:latin typeface="+mn-lt"/>
              </a:rPr>
              <a:t>基于视觉的触觉传感器</a:t>
            </a:r>
            <a:endParaRPr lang="en-US" altLang="zh-CN" sz="2000" dirty="0">
              <a:latin typeface="+mn-lt"/>
            </a:endParaRPr>
          </a:p>
          <a:p>
            <a:pPr lvl="2"/>
            <a:r>
              <a:rPr lang="en-US" altLang="zh-CN" sz="2000" dirty="0">
                <a:latin typeface="+mn-lt"/>
              </a:rPr>
              <a:t>((b)-(e)) </a:t>
            </a:r>
            <a:r>
              <a:rPr lang="zh-CN" altLang="en-US" sz="2000" dirty="0">
                <a:latin typeface="+mn-lt"/>
              </a:rPr>
              <a:t>基于光学原理</a:t>
            </a:r>
            <a:endParaRPr lang="en-US" altLang="zh-CN" sz="2000" dirty="0">
              <a:latin typeface="+mn-lt"/>
            </a:endParaRPr>
          </a:p>
          <a:p>
            <a:pPr lvl="2"/>
            <a:r>
              <a:rPr lang="zh-CN" altLang="en-US" sz="2000" dirty="0">
                <a:latin typeface="+mn-lt"/>
              </a:rPr>
              <a:t>摄像头放置在凝胶后面，通过不同方向光源的照明记录其变形图像；</a:t>
            </a:r>
            <a:endParaRPr lang="en-US" altLang="zh-CN" sz="2000" dirty="0">
              <a:latin typeface="+mn-lt"/>
            </a:endParaRPr>
          </a:p>
          <a:p>
            <a:pPr marL="203200" lvl="2" indent="0">
              <a:buNone/>
            </a:pPr>
            <a:endParaRPr lang="zh-CN" altLang="en-US" sz="2000" dirty="0">
              <a:latin typeface="+mn-lt"/>
            </a:endParaRPr>
          </a:p>
          <a:p>
            <a:pPr lvl="1"/>
            <a:r>
              <a:rPr lang="en-US" altLang="zh-CN" sz="2000" dirty="0">
                <a:latin typeface="+mn-lt"/>
              </a:rPr>
              <a:t>(a)-(e) </a:t>
            </a:r>
            <a:r>
              <a:rPr lang="zh-CN" altLang="en-US" sz="2000" dirty="0">
                <a:latin typeface="+mn-lt"/>
              </a:rPr>
              <a:t>分别来自 </a:t>
            </a:r>
            <a:r>
              <a:rPr lang="en-US" altLang="zh-CN" sz="2000" dirty="0" err="1">
                <a:latin typeface="+mn-lt"/>
              </a:rPr>
              <a:t>BioTac</a:t>
            </a:r>
            <a:r>
              <a:rPr lang="zh-CN" altLang="en-US" sz="2000" dirty="0">
                <a:latin typeface="+mn-lt"/>
              </a:rPr>
              <a:t>、</a:t>
            </a:r>
            <a:r>
              <a:rPr lang="en-US" altLang="zh-CN" sz="2000" dirty="0" err="1">
                <a:latin typeface="+mn-lt"/>
              </a:rPr>
              <a:t>Gelsight</a:t>
            </a:r>
            <a:r>
              <a:rPr lang="zh-CN" altLang="en-US" sz="2000" dirty="0">
                <a:latin typeface="+mn-lt"/>
              </a:rPr>
              <a:t>、</a:t>
            </a:r>
            <a:r>
              <a:rPr lang="en-US" altLang="zh-CN" sz="2000" dirty="0">
                <a:latin typeface="+mn-lt"/>
              </a:rPr>
              <a:t>DIGIT</a:t>
            </a:r>
            <a:r>
              <a:rPr lang="zh-CN" altLang="en-US" sz="2000" dirty="0">
                <a:latin typeface="+mn-lt"/>
              </a:rPr>
              <a:t>、</a:t>
            </a:r>
            <a:r>
              <a:rPr lang="en-US" altLang="zh-CN" sz="2000" dirty="0">
                <a:latin typeface="+mn-lt"/>
              </a:rPr>
              <a:t>9DTact </a:t>
            </a:r>
            <a:r>
              <a:rPr lang="zh-CN" altLang="en-US" sz="2000" dirty="0">
                <a:latin typeface="+mn-lt"/>
              </a:rPr>
              <a:t>和 </a:t>
            </a:r>
            <a:r>
              <a:rPr lang="en-US" altLang="zh-CN" sz="2000" dirty="0" err="1">
                <a:latin typeface="+mn-lt"/>
              </a:rPr>
              <a:t>Gelsilm</a:t>
            </a:r>
            <a:r>
              <a:rPr lang="en-US" altLang="zh-CN" sz="2000" dirty="0">
                <a:latin typeface="+mn-lt"/>
              </a:rPr>
              <a:t> </a:t>
            </a:r>
            <a:r>
              <a:rPr lang="zh-CN" altLang="en-US" sz="2000" dirty="0">
                <a:latin typeface="+mn-lt"/>
              </a:rPr>
              <a:t>的细节</a:t>
            </a:r>
          </a:p>
          <a:p>
            <a:pPr lvl="1"/>
            <a:endParaRPr lang="en-US" sz="2000" dirty="0">
              <a:latin typeface="+mn-lt"/>
            </a:endParaRPr>
          </a:p>
        </p:txBody>
      </p:sp>
    </p:spTree>
    <p:extLst>
      <p:ext uri="{BB962C8B-B14F-4D97-AF65-F5344CB8AC3E}">
        <p14:creationId xmlns:p14="http://schemas.microsoft.com/office/powerpoint/2010/main" val="3227377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2439E56-EA64-D53D-D564-4D2709B465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760C6C05-D637-54AA-2FA4-0993EA0222E5}"/>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8D24184A-8EED-646B-FB88-664D463D0CA0}"/>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hlinkClick r:id="rId33" action="ppaction://hlinksldjump"/>
            <a:extLst>
              <a:ext uri="{FF2B5EF4-FFF2-40B4-BE49-F238E27FC236}">
                <a16:creationId xmlns:a16="http://schemas.microsoft.com/office/drawing/2014/main" id="{3E22730D-22C9-901F-2870-6C4DF215C19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8" name="矩形 27">
            <a:hlinkClick r:id="rId33" action="ppaction://hlinksldjump"/>
            <a:extLst>
              <a:ext uri="{FF2B5EF4-FFF2-40B4-BE49-F238E27FC236}">
                <a16:creationId xmlns:a16="http://schemas.microsoft.com/office/drawing/2014/main" id="{D8329763-59F7-AC4F-57E6-D7BB7A4A13D5}"/>
              </a:ext>
            </a:extLst>
          </p:cNvPr>
          <p:cNvSpPr/>
          <p:nvPr>
            <p:custDataLst>
              <p:tags r:id="rId6"/>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7" name="矩形 26">
            <a:hlinkClick r:id="rId33" action="ppaction://hlinksldjump"/>
            <a:extLst>
              <a:ext uri="{FF2B5EF4-FFF2-40B4-BE49-F238E27FC236}">
                <a16:creationId xmlns:a16="http://schemas.microsoft.com/office/drawing/2014/main" id="{BBC3C5B5-B935-141B-0380-4FC0CDAC61D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6" name="矩形 25">
            <a:extLst>
              <a:ext uri="{FF2B5EF4-FFF2-40B4-BE49-F238E27FC236}">
                <a16:creationId xmlns:a16="http://schemas.microsoft.com/office/drawing/2014/main" id="{68DA40BB-3E2D-7F6F-16BD-CCA57764AFFA}"/>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1B96ABBE-9D8A-2EE2-0A07-AB0C584BD2C2}"/>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BEF94B46-8749-D1ED-FD73-9A4962906B71}"/>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8A96A570-2112-47BA-55CA-5CD695A3A0E8}"/>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AC1F99D9-6479-F28E-8BD8-3BED735A00D8}"/>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85B78231-260D-E2F2-E67C-6661EF548548}"/>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E061E9DF-F30C-8565-DEE3-80B85B061D77}"/>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1A8BD3A5-19E3-F654-F9FF-3900910E465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48064F-B103-CB6B-154B-71DFDF872E2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AEA0625A-12CE-A56E-3ABB-5EB4D1E0C75B}"/>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8A0E1A1-A2E4-7287-CE91-34D1B6D2BF8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73D2D78-7566-E38D-8966-DDC6E02EAEB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DBF6F065-73BC-CA96-AF32-9843A2B354E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7C31C108-80C3-A216-D899-0944CC630D0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F415CE56-6E3E-4246-807E-661ABB739F33}"/>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28CA7CCB-6FBB-7743-9D35-DC5AF90D3CE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8A40B1AE-78D5-B587-7082-1E29BC6929F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A03BCEBD-BB71-ED90-BC5C-4BA6E9238D2D}"/>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A207D5A6-EFF6-360A-DCBE-F037B40F244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2ED473F-6DA6-0B7F-D042-2BC1710055C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1ECEDCD4-A3C3-E458-816F-8FDBE2CD209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C16EE3E-986E-5676-0AE8-3E6C18269E2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414D447-E3CC-1ED5-AC37-77EDE5D6EF4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5710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ECA191-08C1-09E3-2B3F-A041CA256A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13ECA191-08C1-09E3-2B3F-A041CA256A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76D1A462-C6E5-68FA-1C5C-5BD5D8C513E2}"/>
              </a:ext>
            </a:extLst>
          </p:cNvPr>
          <p:cNvPicPr>
            <a:picLocks noChangeAspect="1"/>
          </p:cNvPicPr>
          <p:nvPr/>
        </p:nvPicPr>
        <p:blipFill>
          <a:blip r:embed="rId6"/>
          <a:stretch>
            <a:fillRect/>
          </a:stretch>
        </p:blipFill>
        <p:spPr>
          <a:xfrm>
            <a:off x="5222535" y="1690688"/>
            <a:ext cx="6408975" cy="4823878"/>
          </a:xfrm>
          <a:prstGeom prst="rect">
            <a:avLst/>
          </a:prstGeom>
        </p:spPr>
      </p:pic>
      <p:sp>
        <p:nvSpPr>
          <p:cNvPr id="3" name="ee4pContent1">
            <a:extLst>
              <a:ext uri="{FF2B5EF4-FFF2-40B4-BE49-F238E27FC236}">
                <a16:creationId xmlns:a16="http://schemas.microsoft.com/office/drawing/2014/main" id="{A144837E-C7EA-EDD4-1166-0B7DC161302D}"/>
              </a:ext>
            </a:extLst>
          </p:cNvPr>
          <p:cNvSpPr txBox="1">
            <a:spLocks/>
          </p:cNvSpPr>
          <p:nvPr>
            <p:custDataLst>
              <p:tags r:id="rId2"/>
            </p:custDataLst>
          </p:nvPr>
        </p:nvSpPr>
        <p:spPr>
          <a:xfrm>
            <a:off x="560490" y="1690688"/>
            <a:ext cx="4384336" cy="48238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具身智能体主动与物理环境交互，涵盖各种各样的具体形式，包括机器人、智能家电、智能眼镜、自动驾驶汽车等</a:t>
            </a:r>
          </a:p>
          <a:p>
            <a:pPr lvl="1"/>
            <a:endParaRPr lang="en-US" altLang="zh-CN" sz="2000" dirty="0">
              <a:latin typeface="+mn-lt"/>
            </a:endParaRPr>
          </a:p>
          <a:p>
            <a:pPr lvl="1"/>
            <a:r>
              <a:rPr lang="zh-CN" altLang="en-US" sz="2000" dirty="0">
                <a:latin typeface="+mn-lt"/>
              </a:rPr>
              <a:t>其中，机器人脱颖而出，成为最突出的体现之一</a:t>
            </a:r>
          </a:p>
          <a:p>
            <a:pPr lvl="1"/>
            <a:endParaRPr lang="en-US" altLang="zh-CN" sz="2000" dirty="0">
              <a:latin typeface="+mn-lt"/>
            </a:endParaRPr>
          </a:p>
          <a:p>
            <a:pPr lvl="1"/>
            <a:r>
              <a:rPr lang="zh-CN" altLang="en-US" sz="2000" dirty="0">
                <a:latin typeface="+mn-lt"/>
              </a:rPr>
              <a:t>根据应用的不同，机器人以各种形式设计，以利用其硬件特性来执行特定任务</a:t>
            </a:r>
          </a:p>
          <a:p>
            <a:pPr lvl="1"/>
            <a:endParaRPr lang="en-US" dirty="0">
              <a:latin typeface="+mn-lt"/>
            </a:endParaRPr>
          </a:p>
        </p:txBody>
      </p:sp>
    </p:spTree>
    <p:extLst>
      <p:ext uri="{BB962C8B-B14F-4D97-AF65-F5344CB8AC3E}">
        <p14:creationId xmlns:p14="http://schemas.microsoft.com/office/powerpoint/2010/main" val="2820363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1857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Sensor Design</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677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人体触觉的原理是皮肤在被触摸时会改变形状，皮肤上丰富的神经细胞会发出电信号，这也为触觉传感器设计提供了基础。 触觉传感器设计方法可分为三类：非视觉、视觉和多模态</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非视觉触觉传感器主要利用电气和机械原理，主要记录基本的低维感官输出，如力、压力、振动和温度。 其中一个著名的代表是 </a:t>
            </a:r>
            <a:r>
              <a:rPr lang="en-US" altLang="zh-CN" dirty="0" err="1"/>
              <a:t>BioTac</a:t>
            </a:r>
            <a:r>
              <a:rPr lang="en-US" altLang="zh-CN" dirty="0"/>
              <a:t> </a:t>
            </a:r>
            <a:r>
              <a:rPr lang="zh-CN" altLang="en-US" dirty="0"/>
              <a:t>及其模拟器。视觉触觉传感器基于光学原理</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视觉触觉传感器，如 </a:t>
            </a:r>
            <a:r>
              <a:rPr lang="en-US" altLang="zh-CN" dirty="0" err="1"/>
              <a:t>GelSight</a:t>
            </a:r>
            <a:r>
              <a:rPr lang="zh-CN" altLang="en-US" dirty="0"/>
              <a:t>、</a:t>
            </a:r>
            <a:r>
              <a:rPr lang="en-US" altLang="zh-CN" dirty="0" err="1"/>
              <a:t>Gelslim</a:t>
            </a:r>
            <a:r>
              <a:rPr lang="zh-CN" altLang="en-US" dirty="0"/>
              <a:t>、</a:t>
            </a:r>
            <a:r>
              <a:rPr lang="en-US" altLang="zh-CN" dirty="0"/>
              <a:t>DIGIT</a:t>
            </a:r>
            <a:r>
              <a:rPr lang="zh-CN" altLang="en-US" dirty="0"/>
              <a:t>、</a:t>
            </a:r>
            <a:r>
              <a:rPr lang="en-US" altLang="zh-CN" dirty="0"/>
              <a:t>9DTact</a:t>
            </a:r>
            <a:r>
              <a:rPr lang="zh-CN" altLang="en-US" dirty="0"/>
              <a:t>、</a:t>
            </a:r>
            <a:r>
              <a:rPr lang="en-US" altLang="zh-CN" dirty="0" err="1"/>
              <a:t>TacTip</a:t>
            </a:r>
            <a:r>
              <a:rPr lang="zh-CN" altLang="en-US" dirty="0"/>
              <a:t>、</a:t>
            </a:r>
            <a:r>
              <a:rPr lang="en-US" altLang="zh-CN" dirty="0" err="1"/>
              <a:t>GelTip</a:t>
            </a:r>
            <a:r>
              <a:rPr lang="en-US" altLang="zh-CN" dirty="0"/>
              <a:t> </a:t>
            </a:r>
            <a:r>
              <a:rPr lang="zh-CN" altLang="en-US" dirty="0"/>
              <a:t>和 </a:t>
            </a:r>
            <a:r>
              <a:rPr lang="en-US" altLang="zh-CN" dirty="0" err="1"/>
              <a:t>AllSight</a:t>
            </a:r>
            <a:r>
              <a:rPr lang="zh-CN" altLang="en-US" dirty="0"/>
              <a:t>，利用凝胶变形图像作为触觉信息，已被应用于众多应用中。像 </a:t>
            </a:r>
            <a:r>
              <a:rPr lang="en-US" altLang="zh-CN" dirty="0"/>
              <a:t>TACTO </a:t>
            </a:r>
            <a:r>
              <a:rPr lang="zh-CN" altLang="en-US" dirty="0"/>
              <a:t>和 </a:t>
            </a:r>
            <a:r>
              <a:rPr lang="en-US" altLang="zh-CN" dirty="0" err="1"/>
              <a:t>Taxim</a:t>
            </a:r>
            <a:r>
              <a:rPr lang="en-US" altLang="zh-CN" dirty="0"/>
              <a:t> </a:t>
            </a:r>
            <a:r>
              <a:rPr lang="zh-CN" altLang="en-US" dirty="0"/>
              <a:t>这样的模拟也很流行。最近的研究集中在降低成本和集成到机器人手中</a:t>
            </a:r>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非视觉</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视觉</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2943937"/>
            <a:ext cx="3429398" cy="35489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多模态触觉传感器，受人类皮肤的启发，结合了多种模态信息，如压力、距离、加速度和温度，使用柔性材料和模块化设计</a:t>
            </a:r>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4821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多模态</a:t>
            </a:r>
            <a:endParaRPr lang="en-US" sz="2000" dirty="0">
              <a:solidFill>
                <a:schemeClr val="bg1"/>
              </a:solidFill>
            </a:endParaRPr>
          </a:p>
        </p:txBody>
      </p:sp>
      <p:pic>
        <p:nvPicPr>
          <p:cNvPr id="3" name="图片 2">
            <a:extLst>
              <a:ext uri="{FF2B5EF4-FFF2-40B4-BE49-F238E27FC236}">
                <a16:creationId xmlns:a16="http://schemas.microsoft.com/office/drawing/2014/main" id="{2ED8352E-5F14-A954-9A78-191917E8618C}"/>
              </a:ext>
            </a:extLst>
          </p:cNvPr>
          <p:cNvPicPr>
            <a:picLocks noChangeAspect="1"/>
          </p:cNvPicPr>
          <p:nvPr/>
        </p:nvPicPr>
        <p:blipFill>
          <a:blip r:embed="rId12"/>
          <a:stretch>
            <a:fillRect/>
          </a:stretch>
        </p:blipFill>
        <p:spPr>
          <a:xfrm>
            <a:off x="884357" y="4794191"/>
            <a:ext cx="3337083" cy="1636608"/>
          </a:xfrm>
          <a:prstGeom prst="rect">
            <a:avLst/>
          </a:prstGeom>
        </p:spPr>
      </p:pic>
      <p:pic>
        <p:nvPicPr>
          <p:cNvPr id="1026" name="Picture 2" descr="GelSight Mobile | Surface Metrology | Mobile Metrology">
            <a:extLst>
              <a:ext uri="{FF2B5EF4-FFF2-40B4-BE49-F238E27FC236}">
                <a16:creationId xmlns:a16="http://schemas.microsoft.com/office/drawing/2014/main" id="{F1F38279-34A7-8E1A-2236-AC35114EE2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7773" y="5002770"/>
            <a:ext cx="2596453" cy="1462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曲钧天团队综述触觉传感技术在软体机械手领域应用">
            <a:extLst>
              <a:ext uri="{FF2B5EF4-FFF2-40B4-BE49-F238E27FC236}">
                <a16:creationId xmlns:a16="http://schemas.microsoft.com/office/drawing/2014/main" id="{F707AB92-DD31-58E9-31F0-79F59323D9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1106" y="4042653"/>
            <a:ext cx="2215983" cy="242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5363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DADAC83-6C74-9D47-9635-FF613E2D38A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1" name="矩形 30">
            <a:hlinkClick r:id="rId32" action="ppaction://hlinksldjump"/>
            <a:extLst>
              <a:ext uri="{FF2B5EF4-FFF2-40B4-BE49-F238E27FC236}">
                <a16:creationId xmlns:a16="http://schemas.microsoft.com/office/drawing/2014/main" id="{4F88141F-FA8C-C16A-3DB0-625833CCF6B9}"/>
              </a:ext>
            </a:extLst>
          </p:cNvPr>
          <p:cNvSpPr/>
          <p:nvPr>
            <p:custDataLst>
              <p:tags r:id="rId3"/>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30" name="矩形 29">
            <a:hlinkClick r:id="rId32" action="ppaction://hlinksldjump"/>
            <a:extLst>
              <a:ext uri="{FF2B5EF4-FFF2-40B4-BE49-F238E27FC236}">
                <a16:creationId xmlns:a16="http://schemas.microsoft.com/office/drawing/2014/main" id="{BBEE6E3C-C881-52A1-A51C-4FCA6132AA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9" name="矩形 28">
            <a:extLst>
              <a:ext uri="{FF2B5EF4-FFF2-40B4-BE49-F238E27FC236}">
                <a16:creationId xmlns:a16="http://schemas.microsoft.com/office/drawing/2014/main" id="{7AEE191E-8762-9AE9-BD67-43E3FCEAE332}"/>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1892858-766B-D229-902E-9D81879CD40F}"/>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49AD2539-A623-1233-5106-DBCF42052ABC}"/>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C1E47270-D622-47FF-21AD-319694202ADA}"/>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ADF741A2-0FA7-054E-626C-5A1A61AB8E3D}"/>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97092854-355F-CAB8-0C9B-25598ACD73AC}"/>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3D6EFFCA-DB1A-0C3F-423F-4F0F16739E6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5F37C9AB-3612-AD9E-A97C-C740F0EA18EC}"/>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7D0BF1C6-D079-055F-3F10-2B0387612786}"/>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B69C6E64-4830-D009-8CEC-51C3CDEC613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DD31B039-EE6E-7C89-77EA-23EE035930F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2776DD19-5893-AA8A-E568-EE79A605987F}"/>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6DC7CA0D-D4C2-CC22-EA5B-26FB459DE474}"/>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F22F5BF5-7C0C-E042-854E-EA4912B076C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6ECCE782-0565-FDB9-49CA-1EABF1521919}"/>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C41C5488-A01B-EAD8-9FC6-B732029F429C}"/>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D1163A91-9D6C-55E1-10CA-E85256AB2064}"/>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E53DC6B7-CE78-28D0-926E-D55C808647D9}"/>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866C3C88-0EBA-D1B1-7177-C198F849943A}"/>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C8C84B54-53A5-6014-6F1A-45873574292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935B5E37-3905-718C-A4CE-C768CC9A993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3BE3B75-5C3C-81C9-42AB-D5CB4338FB7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C1DC761-524F-EC48-8002-674B34CFC1E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73D1D10D-0983-0272-0866-5D5857215C0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6C3BF04-DA8D-A2E9-9455-221A8985041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E87A4BE-5F73-7B9D-CBF5-A3E73C8477C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560871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857C3B6-95FF-BA53-6721-83BB000D362F}"/>
              </a:ext>
            </a:extLst>
          </p:cNvPr>
          <p:cNvGraphicFramePr>
            <a:graphicFrameLocks noChangeAspect="1"/>
          </p:cNvGraphicFramePr>
          <p:nvPr>
            <p:custDataLst>
              <p:tags r:id="rId1"/>
            </p:custDataLst>
            <p:extLst>
              <p:ext uri="{D42A27DB-BD31-4B8C-83A1-F6EECF244321}">
                <p14:modId xmlns:p14="http://schemas.microsoft.com/office/powerpoint/2010/main" val="864840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2857C3B6-95FF-BA53-6721-83BB000D36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23728E7A-AB05-8996-269D-2259A0347378}"/>
              </a:ext>
            </a:extLst>
          </p:cNvPr>
          <p:cNvPicPr>
            <a:picLocks noChangeAspect="1"/>
          </p:cNvPicPr>
          <p:nvPr/>
        </p:nvPicPr>
        <p:blipFill>
          <a:blip r:embed="rId6"/>
          <a:stretch>
            <a:fillRect/>
          </a:stretch>
        </p:blipFill>
        <p:spPr>
          <a:xfrm>
            <a:off x="838200" y="1690688"/>
            <a:ext cx="10515600" cy="1854175"/>
          </a:xfrm>
          <a:prstGeom prst="rect">
            <a:avLst/>
          </a:prstGeom>
        </p:spPr>
      </p:pic>
      <p:sp>
        <p:nvSpPr>
          <p:cNvPr id="9" name="ee4pContent1">
            <a:extLst>
              <a:ext uri="{FF2B5EF4-FFF2-40B4-BE49-F238E27FC236}">
                <a16:creationId xmlns:a16="http://schemas.microsoft.com/office/drawing/2014/main" id="{66042697-6251-440D-5618-FFBE565E7962}"/>
              </a:ext>
            </a:extLst>
          </p:cNvPr>
          <p:cNvSpPr txBox="1">
            <a:spLocks/>
          </p:cNvSpPr>
          <p:nvPr>
            <p:custDataLst>
              <p:tags r:id="rId2"/>
            </p:custDataLst>
          </p:nvPr>
        </p:nvSpPr>
        <p:spPr>
          <a:xfrm>
            <a:off x="838200" y="3762378"/>
            <a:ext cx="10515600" cy="19780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非视觉传感器的 </a:t>
            </a:r>
            <a:r>
              <a:rPr lang="en-US" altLang="zh-CN" dirty="0">
                <a:latin typeface="+mn-lt"/>
              </a:rPr>
              <a:t>datasets</a:t>
            </a:r>
            <a:r>
              <a:rPr lang="zh-CN" altLang="en-US" dirty="0">
                <a:latin typeface="+mn-lt"/>
              </a:rPr>
              <a:t>，主要由 </a:t>
            </a:r>
            <a:r>
              <a:rPr lang="en-US" altLang="zh-CN" dirty="0" err="1">
                <a:latin typeface="+mn-lt"/>
              </a:rPr>
              <a:t>BioTac</a:t>
            </a:r>
            <a:r>
              <a:rPr lang="en-US" altLang="zh-CN" dirty="0">
                <a:latin typeface="+mn-lt"/>
              </a:rPr>
              <a:t> </a:t>
            </a:r>
            <a:r>
              <a:rPr lang="zh-CN" altLang="en-US" dirty="0">
                <a:latin typeface="+mn-lt"/>
              </a:rPr>
              <a:t>系列收集，包含电极值、力向量和接触位置</a:t>
            </a:r>
            <a:endParaRPr lang="en-US" altLang="zh-CN" dirty="0">
              <a:latin typeface="+mn-lt"/>
            </a:endParaRPr>
          </a:p>
          <a:p>
            <a:pPr lvl="1"/>
            <a:r>
              <a:rPr lang="zh-CN" altLang="en-US" dirty="0">
                <a:latin typeface="+mn-lt"/>
              </a:rPr>
              <a:t>由于任务主要是力估计和抓取细节，因此 </a:t>
            </a:r>
            <a:r>
              <a:rPr lang="en-US" altLang="zh-CN" dirty="0">
                <a:latin typeface="+mn-lt"/>
              </a:rPr>
              <a:t>datasets </a:t>
            </a:r>
            <a:r>
              <a:rPr lang="zh-CN" altLang="en-US" dirty="0">
                <a:latin typeface="+mn-lt"/>
              </a:rPr>
              <a:t>中的物体通常是力样本和抓取样本</a:t>
            </a:r>
            <a:endParaRPr lang="en-US" altLang="zh-CN" dirty="0">
              <a:latin typeface="+mn-lt"/>
            </a:endParaRPr>
          </a:p>
          <a:p>
            <a:pPr lvl="1"/>
            <a:r>
              <a:rPr lang="zh-CN" altLang="en-US" dirty="0">
                <a:latin typeface="+mn-lt"/>
              </a:rPr>
              <a:t>视觉传感器，具有高分辨率的变形凝胶图像，更侧重于更高的估计、纹理识别和操作</a:t>
            </a:r>
            <a:endParaRPr lang="en-US" altLang="zh-CN" dirty="0">
              <a:latin typeface="+mn-lt"/>
            </a:endParaRPr>
          </a:p>
          <a:p>
            <a:pPr lvl="1"/>
            <a:r>
              <a:rPr lang="en-US" altLang="zh-CN" dirty="0">
                <a:latin typeface="+mn-lt"/>
              </a:rPr>
              <a:t>Datasets </a:t>
            </a:r>
            <a:r>
              <a:rPr lang="zh-CN" altLang="en-US" dirty="0">
                <a:latin typeface="+mn-lt"/>
              </a:rPr>
              <a:t>由 </a:t>
            </a:r>
            <a:r>
              <a:rPr lang="en-US" altLang="zh-CN" dirty="0" err="1">
                <a:latin typeface="+mn-lt"/>
              </a:rPr>
              <a:t>Geisight</a:t>
            </a:r>
            <a:r>
              <a:rPr lang="en-US" altLang="zh-CN" dirty="0">
                <a:latin typeface="+mn-lt"/>
              </a:rPr>
              <a:t> </a:t>
            </a:r>
            <a:r>
              <a:rPr lang="zh-CN" altLang="en-US" dirty="0">
                <a:latin typeface="+mn-lt"/>
              </a:rPr>
              <a:t>传感器、</a:t>
            </a:r>
            <a:r>
              <a:rPr lang="en-US" altLang="zh-CN" dirty="0">
                <a:latin typeface="+mn-lt"/>
              </a:rPr>
              <a:t>DIGIT </a:t>
            </a:r>
            <a:r>
              <a:rPr lang="zh-CN" altLang="en-US" dirty="0">
                <a:latin typeface="+mn-lt"/>
              </a:rPr>
              <a:t>传感器及其模拟器收集，包括家用物品、野生动物环境、不同材料和抓取物品</a:t>
            </a:r>
            <a:endParaRPr lang="en-US" altLang="zh-CN" dirty="0">
              <a:latin typeface="+mn-lt"/>
            </a:endParaRPr>
          </a:p>
          <a:p>
            <a:pPr lvl="1"/>
            <a:r>
              <a:rPr lang="zh-CN" altLang="en-US" dirty="0">
                <a:latin typeface="+mn-lt"/>
              </a:rPr>
              <a:t>由于图像信息可以很容易地与其他模态 </a:t>
            </a:r>
            <a:r>
              <a:rPr lang="en-US" altLang="zh-CN" dirty="0">
                <a:latin typeface="+mn-lt"/>
              </a:rPr>
              <a:t>(</a:t>
            </a:r>
            <a:r>
              <a:rPr lang="zh-CN" altLang="en-US" dirty="0">
                <a:latin typeface="+mn-lt"/>
              </a:rPr>
              <a:t>图像、语言、音频等</a:t>
            </a:r>
            <a:r>
              <a:rPr lang="en-US" altLang="zh-CN" dirty="0">
                <a:latin typeface="+mn-lt"/>
              </a:rPr>
              <a:t>) </a:t>
            </a:r>
            <a:r>
              <a:rPr lang="zh-CN" altLang="en-US" dirty="0">
                <a:latin typeface="+mn-lt"/>
              </a:rPr>
              <a:t>对齐和绑定，因此体现 </a:t>
            </a:r>
            <a:r>
              <a:rPr lang="en-US" altLang="zh-CN" dirty="0">
                <a:latin typeface="+mn-lt"/>
              </a:rPr>
              <a:t>agents </a:t>
            </a:r>
            <a:r>
              <a:rPr lang="zh-CN" altLang="en-US" dirty="0">
                <a:latin typeface="+mn-lt"/>
              </a:rPr>
              <a:t>的触觉感知主要围绕基于视觉的传感器</a:t>
            </a:r>
          </a:p>
          <a:p>
            <a:pPr lvl="1"/>
            <a:endParaRPr lang="en-US" dirty="0">
              <a:latin typeface="+mn-lt"/>
            </a:endParaRPr>
          </a:p>
        </p:txBody>
      </p:sp>
    </p:spTree>
    <p:extLst>
      <p:ext uri="{BB962C8B-B14F-4D97-AF65-F5344CB8AC3E}">
        <p14:creationId xmlns:p14="http://schemas.microsoft.com/office/powerpoint/2010/main" val="29362486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458797B5-9A3D-A0BB-A681-9B7B4523A6D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0CD65CD3-4E2D-C388-5B63-6C01D745E4B1}"/>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113</a:t>
            </a:r>
          </a:p>
        </p:txBody>
      </p:sp>
      <p:sp>
        <p:nvSpPr>
          <p:cNvPr id="30" name="矩形 29">
            <a:hlinkClick r:id="rId32" action="ppaction://hlinksldjump"/>
            <a:extLst>
              <a:ext uri="{FF2B5EF4-FFF2-40B4-BE49-F238E27FC236}">
                <a16:creationId xmlns:a16="http://schemas.microsoft.com/office/drawing/2014/main" id="{A4614D4C-94BB-80C9-1825-63C8C1D73E6D}"/>
              </a:ext>
            </a:extLst>
          </p:cNvPr>
          <p:cNvSpPr/>
          <p:nvPr>
            <p:custDataLst>
              <p:tags r:id="rId4"/>
            </p:custDataLst>
          </p:nvPr>
        </p:nvSpPr>
        <p:spPr>
          <a:xfrm>
            <a:off x="1441569" y="542655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9" name="矩形 28">
            <a:hlinkClick r:id="rId32" action="ppaction://hlinksldjump"/>
            <a:extLst>
              <a:ext uri="{FF2B5EF4-FFF2-40B4-BE49-F238E27FC236}">
                <a16:creationId xmlns:a16="http://schemas.microsoft.com/office/drawing/2014/main" id="{553578F3-5266-B04C-9FB0-DCA4D5EA9301}"/>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5.4</a:t>
            </a:r>
          </a:p>
        </p:txBody>
      </p:sp>
      <p:sp>
        <p:nvSpPr>
          <p:cNvPr id="28" name="矩形 27">
            <a:hlinkClick r:id="rId33" action="ppaction://hlinksldjump"/>
            <a:extLst>
              <a:ext uri="{FF2B5EF4-FFF2-40B4-BE49-F238E27FC236}">
                <a16:creationId xmlns:a16="http://schemas.microsoft.com/office/drawing/2014/main" id="{7BD6F14D-DFCE-2D85-24D8-F0CC1C5431A9}"/>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111</a:t>
            </a:r>
          </a:p>
        </p:txBody>
      </p:sp>
      <p:sp>
        <p:nvSpPr>
          <p:cNvPr id="27" name="矩形 26">
            <a:hlinkClick r:id="rId33" action="ppaction://hlinksldjump"/>
            <a:extLst>
              <a:ext uri="{FF2B5EF4-FFF2-40B4-BE49-F238E27FC236}">
                <a16:creationId xmlns:a16="http://schemas.microsoft.com/office/drawing/2014/main" id="{7BB4DA53-EE3F-4B18-E662-1D92BCCB6046}"/>
              </a:ext>
            </a:extLst>
          </p:cNvPr>
          <p:cNvSpPr/>
          <p:nvPr>
            <p:custDataLst>
              <p:tags r:id="rId7"/>
            </p:custDataLst>
          </p:nvPr>
        </p:nvSpPr>
        <p:spPr>
          <a:xfrm>
            <a:off x="1441569" y="4962946"/>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6" name="矩形 25">
            <a:hlinkClick r:id="rId33" action="ppaction://hlinksldjump"/>
            <a:extLst>
              <a:ext uri="{FF2B5EF4-FFF2-40B4-BE49-F238E27FC236}">
                <a16:creationId xmlns:a16="http://schemas.microsoft.com/office/drawing/2014/main" id="{17797134-62C4-64BF-234B-4AEFF698568E}"/>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5.3</a:t>
            </a:r>
          </a:p>
        </p:txBody>
      </p:sp>
      <p:sp>
        <p:nvSpPr>
          <p:cNvPr id="25" name="矩形 24">
            <a:hlinkClick r:id="rId34" action="ppaction://hlinksldjump"/>
            <a:extLst>
              <a:ext uri="{FF2B5EF4-FFF2-40B4-BE49-F238E27FC236}">
                <a16:creationId xmlns:a16="http://schemas.microsoft.com/office/drawing/2014/main" id="{0EDDE42C-BDFC-1820-AF08-FC4F8C92D437}"/>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109</a:t>
            </a:r>
          </a:p>
        </p:txBody>
      </p:sp>
      <p:sp>
        <p:nvSpPr>
          <p:cNvPr id="24" name="矩形 23">
            <a:hlinkClick r:id="rId34" action="ppaction://hlinksldjump"/>
            <a:extLst>
              <a:ext uri="{FF2B5EF4-FFF2-40B4-BE49-F238E27FC236}">
                <a16:creationId xmlns:a16="http://schemas.microsoft.com/office/drawing/2014/main" id="{63F0C988-7290-2D55-9118-AB8BBC935A89}"/>
              </a:ext>
            </a:extLst>
          </p:cNvPr>
          <p:cNvSpPr/>
          <p:nvPr>
            <p:custDataLst>
              <p:tags r:id="rId10"/>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Sensor Design</a:t>
            </a:r>
          </a:p>
        </p:txBody>
      </p:sp>
      <p:sp>
        <p:nvSpPr>
          <p:cNvPr id="23" name="矩形 22">
            <a:hlinkClick r:id="rId34" action="ppaction://hlinksldjump"/>
            <a:extLst>
              <a:ext uri="{FF2B5EF4-FFF2-40B4-BE49-F238E27FC236}">
                <a16:creationId xmlns:a16="http://schemas.microsoft.com/office/drawing/2014/main" id="{AF8423B1-76CD-1001-2A6A-D49925CC3B32}"/>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5.2</a:t>
            </a:r>
          </a:p>
        </p:txBody>
      </p:sp>
      <p:sp>
        <p:nvSpPr>
          <p:cNvPr id="22" name="矩形 21">
            <a:hlinkClick r:id="rId35" action="ppaction://hlinksldjump"/>
            <a:extLst>
              <a:ext uri="{FF2B5EF4-FFF2-40B4-BE49-F238E27FC236}">
                <a16:creationId xmlns:a16="http://schemas.microsoft.com/office/drawing/2014/main" id="{DEE75193-B270-724C-8241-7C7D24EACE4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106</a:t>
            </a:r>
          </a:p>
        </p:txBody>
      </p:sp>
      <p:sp>
        <p:nvSpPr>
          <p:cNvPr id="21" name="矩形 20">
            <a:hlinkClick r:id="rId35" action="ppaction://hlinksldjump"/>
            <a:extLst>
              <a:ext uri="{FF2B5EF4-FFF2-40B4-BE49-F238E27FC236}">
                <a16:creationId xmlns:a16="http://schemas.microsoft.com/office/drawing/2014/main" id="{6C65DD03-A712-8C99-1971-61A11BE51EAE}"/>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20" name="矩形 19">
            <a:hlinkClick r:id="rId35" action="ppaction://hlinksldjump"/>
            <a:extLst>
              <a:ext uri="{FF2B5EF4-FFF2-40B4-BE49-F238E27FC236}">
                <a16:creationId xmlns:a16="http://schemas.microsoft.com/office/drawing/2014/main" id="{9F6EA908-C32B-0142-2BC8-AC81BF9522F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5.1</a:t>
            </a:r>
          </a:p>
        </p:txBody>
      </p:sp>
      <p:sp>
        <p:nvSpPr>
          <p:cNvPr id="19" name="矩形 18">
            <a:hlinkClick r:id="rId36" action="ppaction://hlinksldjump"/>
            <a:extLst>
              <a:ext uri="{FF2B5EF4-FFF2-40B4-BE49-F238E27FC236}">
                <a16:creationId xmlns:a16="http://schemas.microsoft.com/office/drawing/2014/main" id="{4BF270F7-84BE-9A3F-EEB9-331DB3DD28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8" name="矩形 17">
            <a:hlinkClick r:id="rId36" action="ppaction://hlinksldjump"/>
            <a:extLst>
              <a:ext uri="{FF2B5EF4-FFF2-40B4-BE49-F238E27FC236}">
                <a16:creationId xmlns:a16="http://schemas.microsoft.com/office/drawing/2014/main" id="{7ECF4182-84D9-1CCF-9288-F5A101C5E577}"/>
              </a:ext>
            </a:extLst>
          </p:cNvPr>
          <p:cNvSpPr/>
          <p:nvPr>
            <p:custDataLst>
              <p:tags r:id="rId16"/>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7" name="矩形 16">
            <a:hlinkClick r:id="rId36" action="ppaction://hlinksldjump"/>
            <a:extLst>
              <a:ext uri="{FF2B5EF4-FFF2-40B4-BE49-F238E27FC236}">
                <a16:creationId xmlns:a16="http://schemas.microsoft.com/office/drawing/2014/main" id="{B5620AF6-22EC-4DCE-4D75-BECB35B02031}"/>
              </a:ext>
            </a:extLst>
          </p:cNvPr>
          <p:cNvSpPr/>
          <p:nvPr>
            <p:custDataLst>
              <p:tags r:id="rId17"/>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7" action="ppaction://hlinksldjump"/>
            <a:extLst>
              <a:ext uri="{FF2B5EF4-FFF2-40B4-BE49-F238E27FC236}">
                <a16:creationId xmlns:a16="http://schemas.microsoft.com/office/drawing/2014/main" id="{CF2F9A9F-A890-B311-A911-E19E8BF7D878}"/>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7" action="ppaction://hlinksldjump"/>
            <a:extLst>
              <a:ext uri="{FF2B5EF4-FFF2-40B4-BE49-F238E27FC236}">
                <a16:creationId xmlns:a16="http://schemas.microsoft.com/office/drawing/2014/main" id="{9DF424B8-F604-9A18-5B73-E416536675C2}"/>
              </a:ext>
            </a:extLst>
          </p:cNvPr>
          <p:cNvSpPr/>
          <p:nvPr>
            <p:custDataLst>
              <p:tags r:id="rId19"/>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7" action="ppaction://hlinksldjump"/>
            <a:extLst>
              <a:ext uri="{FF2B5EF4-FFF2-40B4-BE49-F238E27FC236}">
                <a16:creationId xmlns:a16="http://schemas.microsoft.com/office/drawing/2014/main" id="{A661FDF9-F8D9-4077-68B3-DDF7329A8A94}"/>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F06C7815-F34D-5F93-A151-CFB300F6670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8" action="ppaction://hlinksldjump"/>
            <a:extLst>
              <a:ext uri="{FF2B5EF4-FFF2-40B4-BE49-F238E27FC236}">
                <a16:creationId xmlns:a16="http://schemas.microsoft.com/office/drawing/2014/main" id="{89FD70F7-FC9B-366F-3B82-D059CFF880CF}"/>
              </a:ext>
            </a:extLst>
          </p:cNvPr>
          <p:cNvSpPr/>
          <p:nvPr>
            <p:custDataLst>
              <p:tags r:id="rId22"/>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8" action="ppaction://hlinksldjump"/>
            <a:extLst>
              <a:ext uri="{FF2B5EF4-FFF2-40B4-BE49-F238E27FC236}">
                <a16:creationId xmlns:a16="http://schemas.microsoft.com/office/drawing/2014/main" id="{C3BB6153-4AC2-6E82-BB6B-1F653B274A7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5173584B-25B7-A09B-FE6C-182CBF4673C0}"/>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B03EA645-FD8D-43FB-90AF-96E08D42CF3C}"/>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9FF1E4D8-145D-1057-03FE-E7E501A4BEE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B4EF98C-F5B6-B263-FAF7-7228109E307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589C5EA3-6C73-9D2A-2D0E-001DEB85BD70}"/>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56950C4-67A2-E22D-5AF8-58DAA4A84EF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01CA51F-421A-A6C4-B2B1-C4097639ABB0}"/>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2573991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Methods——Estimation</a:t>
            </a:r>
            <a:endParaRPr lang="en-US" dirty="0"/>
          </a:p>
        </p:txBody>
      </p:sp>
      <p:sp>
        <p:nvSpPr>
          <p:cNvPr id="7" name="ee4pContent1">
            <a:extLst>
              <a:ext uri="{FF2B5EF4-FFF2-40B4-BE49-F238E27FC236}">
                <a16:creationId xmlns:a16="http://schemas.microsoft.com/office/drawing/2014/main" id="{F9E058C7-CDF8-9D0D-BF2B-CE239CD236EE}"/>
              </a:ext>
            </a:extLst>
          </p:cNvPr>
          <p:cNvSpPr txBox="1">
            <a:spLocks/>
          </p:cNvSpPr>
          <p:nvPr>
            <p:custDataLst>
              <p:tags r:id="rId2"/>
            </p:custDataLst>
          </p:nvPr>
        </p:nvSpPr>
        <p:spPr>
          <a:xfrm>
            <a:off x="838200" y="1690688"/>
            <a:ext cx="10515600" cy="480218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早期的估计工作主要集中在形状、力和滑动测量的基本算法上</a:t>
            </a:r>
          </a:p>
          <a:p>
            <a:pPr lvl="2"/>
            <a:r>
              <a:rPr lang="zh-CN" altLang="en-US" sz="2000" dirty="0">
                <a:latin typeface="+mn-lt"/>
              </a:rPr>
              <a:t>研究人员简单地使用阈值或应用卷积神经网络 </a:t>
            </a:r>
            <a:r>
              <a:rPr lang="en-US" altLang="zh-CN" sz="2000" dirty="0">
                <a:latin typeface="+mn-lt"/>
              </a:rPr>
              <a:t>(CNN) </a:t>
            </a:r>
            <a:r>
              <a:rPr lang="zh-CN" altLang="en-US" sz="2000" dirty="0">
                <a:latin typeface="+mn-lt"/>
              </a:rPr>
              <a:t>来解决这些任务，这些任务基于触觉图像的颜色和不同帧中标记分布的变化</a:t>
            </a:r>
          </a:p>
          <a:p>
            <a:pPr lvl="1"/>
            <a:r>
              <a:rPr lang="zh-CN" altLang="en-US" sz="2000" dirty="0">
                <a:latin typeface="+mn-lt"/>
              </a:rPr>
              <a:t>估计工作的重点主要在第二阶段，即触觉图像的生成和物体的重建。触觉图像的生成目的是从视觉数据中生成触觉图像</a:t>
            </a:r>
          </a:p>
          <a:p>
            <a:pPr lvl="2"/>
            <a:r>
              <a:rPr lang="zh-CN" altLang="en-US" sz="2000" dirty="0">
                <a:latin typeface="+mn-lt"/>
              </a:rPr>
              <a:t>最初，它应用了深度学习模型，该模型以 </a:t>
            </a:r>
            <a:r>
              <a:rPr lang="en-US" altLang="zh-CN" sz="2000" dirty="0">
                <a:latin typeface="+mn-lt"/>
              </a:rPr>
              <a:t>RGB-D </a:t>
            </a:r>
            <a:r>
              <a:rPr lang="zh-CN" altLang="en-US" sz="2000" dirty="0">
                <a:latin typeface="+mn-lt"/>
              </a:rPr>
              <a:t>图像作为输入并输出触觉图像</a:t>
            </a:r>
          </a:p>
          <a:p>
            <a:pPr lvl="2"/>
            <a:r>
              <a:rPr lang="zh-CN" altLang="en-US" sz="2000" dirty="0">
                <a:latin typeface="+mn-lt"/>
              </a:rPr>
              <a:t>最近，随着图像生成技术的发展，</a:t>
            </a:r>
            <a:r>
              <a:rPr lang="en-US" altLang="zh-CN" sz="2000" dirty="0">
                <a:latin typeface="+mn-lt"/>
              </a:rPr>
              <a:t>Higuera </a:t>
            </a:r>
            <a:r>
              <a:rPr lang="zh-CN" altLang="en-US" sz="2000" dirty="0">
                <a:latin typeface="+mn-lt"/>
              </a:rPr>
              <a:t>等人和 </a:t>
            </a:r>
            <a:r>
              <a:rPr lang="en-US" altLang="zh-CN" sz="2000" dirty="0">
                <a:latin typeface="+mn-lt"/>
              </a:rPr>
              <a:t>Yang </a:t>
            </a:r>
            <a:r>
              <a:rPr lang="zh-CN" altLang="en-US" sz="2000" dirty="0">
                <a:latin typeface="+mn-lt"/>
              </a:rPr>
              <a:t>等人将扩散模型应用于触觉生成，并且效果良好</a:t>
            </a:r>
          </a:p>
          <a:p>
            <a:pPr lvl="2"/>
            <a:r>
              <a:rPr lang="zh-CN" altLang="en-US" sz="2000" dirty="0">
                <a:latin typeface="+mn-lt"/>
              </a:rPr>
              <a:t>物体的重建可以分为 </a:t>
            </a:r>
            <a:r>
              <a:rPr lang="en-US" altLang="zh-CN" sz="2000" dirty="0">
                <a:latin typeface="+mn-lt"/>
              </a:rPr>
              <a:t>2D </a:t>
            </a:r>
            <a:r>
              <a:rPr lang="zh-CN" altLang="en-US" sz="2000" dirty="0">
                <a:latin typeface="+mn-lt"/>
              </a:rPr>
              <a:t>重建和 </a:t>
            </a:r>
            <a:r>
              <a:rPr lang="en-US" altLang="zh-CN" sz="2000" dirty="0">
                <a:latin typeface="+mn-lt"/>
              </a:rPr>
              <a:t>3D </a:t>
            </a:r>
            <a:r>
              <a:rPr lang="zh-CN" altLang="en-US" sz="2000" dirty="0">
                <a:latin typeface="+mn-lt"/>
              </a:rPr>
              <a:t>重建</a:t>
            </a:r>
          </a:p>
          <a:p>
            <a:pPr lvl="3"/>
            <a:r>
              <a:rPr lang="en-US" altLang="zh-CN" sz="2000" dirty="0">
                <a:latin typeface="+mn-lt"/>
              </a:rPr>
              <a:t>2D </a:t>
            </a:r>
            <a:r>
              <a:rPr lang="zh-CN" altLang="en-US" sz="2000" dirty="0">
                <a:latin typeface="+mn-lt"/>
              </a:rPr>
              <a:t>重建主要关注物体的形状和分割</a:t>
            </a:r>
          </a:p>
          <a:p>
            <a:pPr lvl="3"/>
            <a:r>
              <a:rPr lang="en-US" altLang="zh-CN" sz="2000" dirty="0">
                <a:latin typeface="+mn-lt"/>
              </a:rPr>
              <a:t>3D </a:t>
            </a:r>
            <a:r>
              <a:rPr lang="zh-CN" altLang="en-US" sz="2000" dirty="0">
                <a:latin typeface="+mn-lt"/>
              </a:rPr>
              <a:t>重建关注表面和姿势，然后甚至进行全场景感知</a:t>
            </a:r>
          </a:p>
          <a:p>
            <a:pPr lvl="3"/>
            <a:r>
              <a:rPr lang="zh-CN" altLang="en-US" sz="2000" dirty="0">
                <a:solidFill>
                  <a:srgbClr val="FF0000"/>
                </a:solidFill>
                <a:latin typeface="+mn-lt"/>
              </a:rPr>
              <a:t>这些任务首先采用数学方法、自动编码器方法和神经网络方法来融合视觉（有时是点云）和触觉特征</a:t>
            </a:r>
          </a:p>
        </p:txBody>
      </p:sp>
    </p:spTree>
    <p:extLst>
      <p:ext uri="{BB962C8B-B14F-4D97-AF65-F5344CB8AC3E}">
        <p14:creationId xmlns:p14="http://schemas.microsoft.com/office/powerpoint/2010/main" val="14975673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2716258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在触觉任务中，弥合模拟到真实世界之间的差距至关重要</a:t>
            </a:r>
            <a:endParaRPr lang="en-US" altLang="zh-CN" sz="1800" dirty="0"/>
          </a:p>
          <a:p>
            <a:pPr lvl="1"/>
            <a:r>
              <a:rPr lang="zh-CN" altLang="en-US" sz="1800" dirty="0"/>
              <a:t>为了解决准确、及时完成机器人操作任务的差异，人们提出了基于强化学习和生成对抗网络 </a:t>
            </a:r>
            <a:r>
              <a:rPr lang="en-US" altLang="zh-CN" sz="1800" dirty="0"/>
              <a:t>(GAN) </a:t>
            </a:r>
            <a:r>
              <a:rPr lang="zh-CN" altLang="en-US" sz="1800" dirty="0"/>
              <a:t>的方法</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t>Visuotactile</a:t>
            </a:r>
            <a:r>
              <a:rPr lang="en-US" altLang="zh-CN" dirty="0"/>
              <a:t>-RL </a:t>
            </a:r>
            <a:r>
              <a:rPr lang="zh-CN" altLang="en-US" dirty="0"/>
              <a:t>为现有的强化学习方法提出了几种方法，包括触觉门控、触觉数据增强和视觉退化</a:t>
            </a:r>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是一种系统，它利用多模式感官输入，使基于指尖的物体能够沿多个轴旋转。该系统利用具有特权信息的强化学习策略训练网络，并支持在线推理</a:t>
            </a:r>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Visuotactile-RL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Rotateit</a:t>
            </a:r>
            <a:endParaRPr lang="en-US" sz="2000" b="1" dirty="0">
              <a:solidFill>
                <a:schemeClr val="bg1"/>
              </a:solidFill>
            </a:endParaRPr>
          </a:p>
        </p:txBody>
      </p:sp>
      <p:pic>
        <p:nvPicPr>
          <p:cNvPr id="3" name="图片 2">
            <a:extLst>
              <a:ext uri="{FF2B5EF4-FFF2-40B4-BE49-F238E27FC236}">
                <a16:creationId xmlns:a16="http://schemas.microsoft.com/office/drawing/2014/main" id="{CAB2F4E2-A6C3-47E3-76B4-DB5D69E1549F}"/>
              </a:ext>
            </a:extLst>
          </p:cNvPr>
          <p:cNvPicPr>
            <a:picLocks noChangeAspect="1"/>
          </p:cNvPicPr>
          <p:nvPr/>
        </p:nvPicPr>
        <p:blipFill>
          <a:blip r:embed="rId12"/>
          <a:stretch>
            <a:fillRect/>
          </a:stretch>
        </p:blipFill>
        <p:spPr>
          <a:xfrm>
            <a:off x="879299" y="4617650"/>
            <a:ext cx="4933468" cy="1559334"/>
          </a:xfrm>
          <a:prstGeom prst="rect">
            <a:avLst/>
          </a:prstGeom>
        </p:spPr>
      </p:pic>
      <p:pic>
        <p:nvPicPr>
          <p:cNvPr id="4" name="图片 3">
            <a:extLst>
              <a:ext uri="{FF2B5EF4-FFF2-40B4-BE49-F238E27FC236}">
                <a16:creationId xmlns:a16="http://schemas.microsoft.com/office/drawing/2014/main" id="{381B8BB3-17A0-5354-77CD-129E3618176D}"/>
              </a:ext>
            </a:extLst>
          </p:cNvPr>
          <p:cNvPicPr>
            <a:picLocks noChangeAspect="1"/>
          </p:cNvPicPr>
          <p:nvPr/>
        </p:nvPicPr>
        <p:blipFill>
          <a:blip r:embed="rId13"/>
          <a:stretch>
            <a:fillRect/>
          </a:stretch>
        </p:blipFill>
        <p:spPr>
          <a:xfrm>
            <a:off x="7082998" y="4119072"/>
            <a:ext cx="3525932" cy="2356711"/>
          </a:xfrm>
          <a:prstGeom prst="rect">
            <a:avLst/>
          </a:prstGeom>
        </p:spPr>
      </p:pic>
    </p:spTree>
    <p:extLst>
      <p:ext uri="{BB962C8B-B14F-4D97-AF65-F5344CB8AC3E}">
        <p14:creationId xmlns:p14="http://schemas.microsoft.com/office/powerpoint/2010/main" val="35933714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Methods—Estimation—Robotic Manipulation—Reinforcement Learning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提出了一种仅使用触觉感知的物体推动深度强化学习方法。该方法提出了一种目标条件化公式，允许无模型和基于模型的强化学习方法获得将物体推到目标位置的精确策略</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AnyRotate </a:t>
            </a:r>
            <a:r>
              <a:rPr lang="zh-CN" altLang="en-US" dirty="0"/>
              <a:t>专注于手内操作。该系统使用密集特征的模拟到真实世界的触觉，构建连续接触特征表示，为训练模拟中的策略提供触觉反馈，并通过训练一个观察模型来弥合模拟到真实世界之间的差距，从而引入了一种执行零样本策略迁移的方法</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Yang et</a:t>
            </a:r>
            <a:r>
              <a:rPr lang="zh-CN" altLang="en-US" sz="2000" b="1" dirty="0">
                <a:solidFill>
                  <a:schemeClr val="bg1"/>
                </a:solidFill>
                <a:hlinkClick r:id="rId9">
                  <a:extLst>
                    <a:ext uri="{A12FA001-AC4F-418D-AE19-62706E023703}">
                      <ahyp:hlinkClr xmlns:ahyp="http://schemas.microsoft.com/office/drawing/2018/hyperlinkcolor" val="tx"/>
                    </a:ext>
                  </a:extLst>
                </a:hlinkClick>
              </a:rPr>
              <a:t> </a:t>
            </a:r>
            <a:r>
              <a:rPr lang="en-US" altLang="zh-CN" sz="2000" b="1" dirty="0">
                <a:solidFill>
                  <a:schemeClr val="bg1"/>
                </a:solidFill>
                <a:hlinkClick r:id="rId9">
                  <a:extLst>
                    <a:ext uri="{A12FA001-AC4F-418D-AE19-62706E023703}">
                      <ahyp:hlinkClr xmlns:ahyp="http://schemas.microsoft.com/office/drawing/2018/hyperlinkcolor" val="tx"/>
                    </a:ext>
                  </a:extLst>
                </a:hlinkClick>
              </a:rPr>
              <a:t>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AnyRotate</a:t>
            </a:r>
          </a:p>
        </p:txBody>
      </p:sp>
      <p:pic>
        <p:nvPicPr>
          <p:cNvPr id="3" name="图片 2">
            <a:extLst>
              <a:ext uri="{FF2B5EF4-FFF2-40B4-BE49-F238E27FC236}">
                <a16:creationId xmlns:a16="http://schemas.microsoft.com/office/drawing/2014/main" id="{B98FA859-D8E1-612A-C05C-4271FAC9F398}"/>
              </a:ext>
            </a:extLst>
          </p:cNvPr>
          <p:cNvPicPr>
            <a:picLocks noChangeAspect="1"/>
          </p:cNvPicPr>
          <p:nvPr/>
        </p:nvPicPr>
        <p:blipFill>
          <a:blip r:embed="rId10"/>
          <a:stretch>
            <a:fillRect/>
          </a:stretch>
        </p:blipFill>
        <p:spPr>
          <a:xfrm>
            <a:off x="872026" y="4175209"/>
            <a:ext cx="4948013" cy="1266048"/>
          </a:xfrm>
          <a:prstGeom prst="rect">
            <a:avLst/>
          </a:prstGeom>
        </p:spPr>
      </p:pic>
      <p:pic>
        <p:nvPicPr>
          <p:cNvPr id="4" name="图片 3">
            <a:extLst>
              <a:ext uri="{FF2B5EF4-FFF2-40B4-BE49-F238E27FC236}">
                <a16:creationId xmlns:a16="http://schemas.microsoft.com/office/drawing/2014/main" id="{4A9D6BD7-F6F4-9677-C9F1-533F5ECCEF49}"/>
              </a:ext>
            </a:extLst>
          </p:cNvPr>
          <p:cNvPicPr>
            <a:picLocks noChangeAspect="1"/>
          </p:cNvPicPr>
          <p:nvPr/>
        </p:nvPicPr>
        <p:blipFill>
          <a:blip r:embed="rId11"/>
          <a:stretch>
            <a:fillRect/>
          </a:stretch>
        </p:blipFill>
        <p:spPr>
          <a:xfrm>
            <a:off x="6391896" y="3936714"/>
            <a:ext cx="4908135" cy="1743038"/>
          </a:xfrm>
          <a:prstGeom prst="rect">
            <a:avLst/>
          </a:prstGeom>
        </p:spPr>
      </p:pic>
    </p:spTree>
    <p:extLst>
      <p:ext uri="{BB962C8B-B14F-4D97-AF65-F5344CB8AC3E}">
        <p14:creationId xmlns:p14="http://schemas.microsoft.com/office/powerpoint/2010/main" val="2416560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873666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Methods—Estimation—Robotic Manipulation—GAN-based method</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6"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提出了一种无监督对抗域适应方法，以缩小像素级触觉感知任务的域差距。 引入了一种自适应相关注意力机制来改进生成器，该生成器能够利用全局信息并专注于显着区域。但是，像素级域适应会导致误差累积，降低性能，并增加结构复杂性和训练成本</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4381304"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提出了一种用于触觉图像的特征级无监督框架，缩小了特征级触觉感知任务的领域差距。 此外，一些方法侧重于模拟到真实</a:t>
            </a:r>
          </a:p>
          <a:p>
            <a:pPr lvl="1"/>
            <a:endParaRPr lang="zh-CN" altLang="en-US"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3"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ACTNet</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4381304"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STR-Net</a:t>
            </a:r>
            <a:endParaRPr lang="en-US" altLang="zh-CN"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6"/>
            </p:custDataLst>
          </p:nvPr>
        </p:nvSpPr>
        <p:spPr>
          <a:xfrm>
            <a:off x="7924402" y="2152427"/>
            <a:ext cx="3429398" cy="434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然而，由于其复杂性和高成本，它在实际应用中具有挑战性</a:t>
            </a:r>
          </a:p>
          <a:p>
            <a:pPr lvl="1"/>
            <a:endParaRPr lang="zh-CN" altLang="en-US"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7"/>
            </p:custDataLst>
          </p:nvPr>
        </p:nvSpPr>
        <p:spPr bwMode="auto">
          <a:xfrm>
            <a:off x="7924402" y="169068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Tactile Gym 2.0</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0C36211-0305-99A3-21AC-BFF8BE3BDC60}"/>
              </a:ext>
            </a:extLst>
          </p:cNvPr>
          <p:cNvPicPr>
            <a:picLocks noChangeAspect="1"/>
          </p:cNvPicPr>
          <p:nvPr/>
        </p:nvPicPr>
        <p:blipFill>
          <a:blip r:embed="rId14"/>
          <a:stretch>
            <a:fillRect/>
          </a:stretch>
        </p:blipFill>
        <p:spPr>
          <a:xfrm>
            <a:off x="903425" y="4452359"/>
            <a:ext cx="3298953" cy="1617067"/>
          </a:xfrm>
          <a:prstGeom prst="rect">
            <a:avLst/>
          </a:prstGeom>
        </p:spPr>
      </p:pic>
      <p:pic>
        <p:nvPicPr>
          <p:cNvPr id="4" name="图片 3">
            <a:extLst>
              <a:ext uri="{FF2B5EF4-FFF2-40B4-BE49-F238E27FC236}">
                <a16:creationId xmlns:a16="http://schemas.microsoft.com/office/drawing/2014/main" id="{ADDFFAED-A518-6061-5EE5-7540095653C6}"/>
              </a:ext>
            </a:extLst>
          </p:cNvPr>
          <p:cNvPicPr>
            <a:picLocks noChangeAspect="1"/>
          </p:cNvPicPr>
          <p:nvPr/>
        </p:nvPicPr>
        <p:blipFill>
          <a:blip r:embed="rId15"/>
          <a:stretch>
            <a:fillRect/>
          </a:stretch>
        </p:blipFill>
        <p:spPr>
          <a:xfrm>
            <a:off x="4465337" y="3257225"/>
            <a:ext cx="3261330" cy="3119715"/>
          </a:xfrm>
          <a:prstGeom prst="rect">
            <a:avLst/>
          </a:prstGeom>
        </p:spPr>
      </p:pic>
      <p:pic>
        <p:nvPicPr>
          <p:cNvPr id="6" name="图片 5">
            <a:extLst>
              <a:ext uri="{FF2B5EF4-FFF2-40B4-BE49-F238E27FC236}">
                <a16:creationId xmlns:a16="http://schemas.microsoft.com/office/drawing/2014/main" id="{5DA7C96D-4ACD-0779-D827-046805E2C788}"/>
              </a:ext>
            </a:extLst>
          </p:cNvPr>
          <p:cNvPicPr>
            <a:picLocks noChangeAspect="1"/>
          </p:cNvPicPr>
          <p:nvPr/>
        </p:nvPicPr>
        <p:blipFill>
          <a:blip r:embed="rId16"/>
          <a:stretch>
            <a:fillRect/>
          </a:stretch>
        </p:blipFill>
        <p:spPr>
          <a:xfrm>
            <a:off x="8532213" y="2746680"/>
            <a:ext cx="2213776" cy="3720557"/>
          </a:xfrm>
          <a:prstGeom prst="rect">
            <a:avLst/>
          </a:prstGeom>
        </p:spPr>
      </p:pic>
    </p:spTree>
    <p:extLst>
      <p:ext uri="{BB962C8B-B14F-4D97-AF65-F5344CB8AC3E}">
        <p14:creationId xmlns:p14="http://schemas.microsoft.com/office/powerpoint/2010/main" val="27758885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0521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588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触觉表示学习侧重于材料分类和多模态理解，可以分为两类：传统方法和 </a:t>
            </a:r>
            <a:r>
              <a:rPr lang="en-US" altLang="zh-CN" sz="1800" dirty="0"/>
              <a:t>LLM&amp;VLMs </a:t>
            </a:r>
            <a:r>
              <a:rPr lang="zh-CN" altLang="en-US" sz="1800" dirty="0"/>
              <a:t>方法</a:t>
            </a:r>
            <a:endParaRPr lang="en-US" altLang="zh-CN" sz="1800" dirty="0"/>
          </a:p>
          <a:p>
            <a:pPr lvl="1"/>
            <a:r>
              <a:rPr lang="zh-CN" altLang="en-US" sz="1800" dirty="0"/>
              <a:t>各种传统方法已被用于增强触觉表示学习。 自动编码器框架在开发紧凑的触觉数据表示方面发挥了重要作用</a:t>
            </a:r>
          </a:p>
          <a:p>
            <a:pPr lvl="1"/>
            <a:endParaRPr lang="zh-CN" altLang="en-US" sz="1800" dirty="0"/>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Polic </a:t>
            </a:r>
            <a:r>
              <a:rPr lang="zh-CN" altLang="en-US" dirty="0"/>
              <a:t>等人使用卷积神经网络自动编码器对基于光学的触觉传感器图像进行降维</a:t>
            </a:r>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296004"/>
            <a:ext cx="5015667" cy="31968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Gao </a:t>
            </a:r>
            <a:r>
              <a:rPr lang="zh-CN" altLang="en-US" dirty="0"/>
              <a:t>等人创建了一个监督循环自动编码器来处理异构传感器数据集</a:t>
            </a:r>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Polic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342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Gao et al.</a:t>
            </a:r>
            <a:endParaRPr lang="en-US" sz="2000" b="1" dirty="0">
              <a:solidFill>
                <a:schemeClr val="bg1"/>
              </a:solidFill>
            </a:endParaRPr>
          </a:p>
        </p:txBody>
      </p:sp>
      <p:pic>
        <p:nvPicPr>
          <p:cNvPr id="3" name="图片 2">
            <a:extLst>
              <a:ext uri="{FF2B5EF4-FFF2-40B4-BE49-F238E27FC236}">
                <a16:creationId xmlns:a16="http://schemas.microsoft.com/office/drawing/2014/main" id="{D2B34266-35C0-7B66-5BF0-C91C16EA8F10}"/>
              </a:ext>
            </a:extLst>
          </p:cNvPr>
          <p:cNvPicPr>
            <a:picLocks noChangeAspect="1"/>
          </p:cNvPicPr>
          <p:nvPr/>
        </p:nvPicPr>
        <p:blipFill>
          <a:blip r:embed="rId12"/>
          <a:stretch>
            <a:fillRect/>
          </a:stretch>
        </p:blipFill>
        <p:spPr>
          <a:xfrm>
            <a:off x="2145475" y="3889881"/>
            <a:ext cx="2401116" cy="2554860"/>
          </a:xfrm>
          <a:prstGeom prst="rect">
            <a:avLst/>
          </a:prstGeom>
        </p:spPr>
      </p:pic>
      <p:pic>
        <p:nvPicPr>
          <p:cNvPr id="4" name="图片 3">
            <a:extLst>
              <a:ext uri="{FF2B5EF4-FFF2-40B4-BE49-F238E27FC236}">
                <a16:creationId xmlns:a16="http://schemas.microsoft.com/office/drawing/2014/main" id="{AAC6B5ED-DA11-2AEA-6E06-3F40546217AD}"/>
              </a:ext>
            </a:extLst>
          </p:cNvPr>
          <p:cNvPicPr>
            <a:picLocks noChangeAspect="1"/>
          </p:cNvPicPr>
          <p:nvPr/>
        </p:nvPicPr>
        <p:blipFill>
          <a:blip r:embed="rId13"/>
          <a:stretch>
            <a:fillRect/>
          </a:stretch>
        </p:blipFill>
        <p:spPr>
          <a:xfrm>
            <a:off x="6563822" y="3939699"/>
            <a:ext cx="4564198" cy="2455224"/>
          </a:xfrm>
          <a:prstGeom prst="rect">
            <a:avLst/>
          </a:prstGeom>
        </p:spPr>
      </p:pic>
    </p:spTree>
    <p:extLst>
      <p:ext uri="{BB962C8B-B14F-4D97-AF65-F5344CB8AC3E}">
        <p14:creationId xmlns:p14="http://schemas.microsoft.com/office/powerpoint/2010/main" val="28982084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3861436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Cao </a:t>
            </a:r>
            <a:r>
              <a:rPr lang="zh-CN" altLang="en-US" dirty="0"/>
              <a:t>等人创建的 </a:t>
            </a:r>
            <a:r>
              <a:rPr lang="en-US" altLang="zh-CN" dirty="0" err="1"/>
              <a:t>TacMAE</a:t>
            </a:r>
            <a:r>
              <a:rPr lang="en-US" altLang="zh-CN" dirty="0"/>
              <a:t> </a:t>
            </a:r>
            <a:r>
              <a:rPr lang="zh-CN" altLang="en-US" dirty="0"/>
              <a:t>使用了掩码自动编码器来处理不完整的触觉数据</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Zhang </a:t>
            </a:r>
            <a:r>
              <a:rPr lang="zh-CN" altLang="en-US" dirty="0"/>
              <a:t>等人引入了 </a:t>
            </a:r>
            <a:r>
              <a:rPr lang="en-US" altLang="zh-CN" dirty="0"/>
              <a:t>MAE4GM</a:t>
            </a:r>
            <a:r>
              <a:rPr lang="zh-CN" altLang="en-US" dirty="0"/>
              <a:t>，这是一种整合视觉触觉数据的多种形式的自动编码器。 由于触觉作为对其他模式的补充，联合训练方法用于融合多种模式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Cao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Zhang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551C0977-F1E2-4EE5-E02F-1D5942CCFDFD}"/>
              </a:ext>
            </a:extLst>
          </p:cNvPr>
          <p:cNvPicPr>
            <a:picLocks noChangeAspect="1"/>
          </p:cNvPicPr>
          <p:nvPr/>
        </p:nvPicPr>
        <p:blipFill>
          <a:blip r:embed="rId11"/>
          <a:stretch>
            <a:fillRect/>
          </a:stretch>
        </p:blipFill>
        <p:spPr>
          <a:xfrm>
            <a:off x="899319" y="3542907"/>
            <a:ext cx="4893427" cy="2325336"/>
          </a:xfrm>
          <a:prstGeom prst="rect">
            <a:avLst/>
          </a:prstGeom>
        </p:spPr>
      </p:pic>
      <p:pic>
        <p:nvPicPr>
          <p:cNvPr id="4" name="图片 3">
            <a:extLst>
              <a:ext uri="{FF2B5EF4-FFF2-40B4-BE49-F238E27FC236}">
                <a16:creationId xmlns:a16="http://schemas.microsoft.com/office/drawing/2014/main" id="{B6F8DEB3-992E-48CF-902E-19250304C02C}"/>
              </a:ext>
            </a:extLst>
          </p:cNvPr>
          <p:cNvPicPr>
            <a:picLocks noChangeAspect="1"/>
          </p:cNvPicPr>
          <p:nvPr/>
        </p:nvPicPr>
        <p:blipFill>
          <a:blip r:embed="rId12"/>
          <a:stretch>
            <a:fillRect/>
          </a:stretch>
        </p:blipFill>
        <p:spPr>
          <a:xfrm>
            <a:off x="6563171" y="3130829"/>
            <a:ext cx="4555870" cy="3149492"/>
          </a:xfrm>
          <a:prstGeom prst="rect">
            <a:avLst/>
          </a:prstGeom>
        </p:spPr>
      </p:pic>
    </p:spTree>
    <p:extLst>
      <p:ext uri="{BB962C8B-B14F-4D97-AF65-F5344CB8AC3E}">
        <p14:creationId xmlns:p14="http://schemas.microsoft.com/office/powerpoint/2010/main" val="769668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D631F86B-677B-C491-5607-05EA3E5FA15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E6D2C357-54B3-D6DF-153A-B512C5D070E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9A9B53FE-2F3F-66E9-A8A8-CECA04FE8299}"/>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BA4EBF16-9312-B7CF-3DBC-82D17B5B1AD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16237638-9921-0901-7034-80CE74A15610}"/>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57BE8609-C216-06D4-F9B3-47B028BC849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B88FB228-BC2D-DCD8-6C37-2412EDEE3AB2}"/>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4E4308F-3823-F4A9-C15A-6F9082186044}"/>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0107E79A-DE18-DFB7-D5F3-61A087EF90C6}"/>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2009555B-22A6-E0E2-C64B-A243DA870B4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566AF6AB-F4FC-FB05-C607-1034BD27CF85}"/>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A2614E48-8515-2A39-7133-87CDEA46529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0EA62059-A486-2DF5-35E1-387BCEF4242B}"/>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3" name="矩形 12">
            <a:hlinkClick r:id="rId31" action="ppaction://hlinksldjump"/>
            <a:extLst>
              <a:ext uri="{FF2B5EF4-FFF2-40B4-BE49-F238E27FC236}">
                <a16:creationId xmlns:a16="http://schemas.microsoft.com/office/drawing/2014/main" id="{FC9621D0-F651-121D-B4BA-B4E03DF828D5}"/>
              </a:ext>
            </a:extLst>
          </p:cNvPr>
          <p:cNvSpPr/>
          <p:nvPr>
            <p:custDataLst>
              <p:tags r:id="rId15"/>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2" name="矩形 11">
            <a:hlinkClick r:id="rId31" action="ppaction://hlinksldjump"/>
            <a:extLst>
              <a:ext uri="{FF2B5EF4-FFF2-40B4-BE49-F238E27FC236}">
                <a16:creationId xmlns:a16="http://schemas.microsoft.com/office/drawing/2014/main" id="{BDA71926-F800-3450-372A-5CD94189AB48}"/>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6D2E3309-B5F6-5EBE-482C-87A2B12ECD35}"/>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2" action="ppaction://hlinksldjump"/>
            <a:extLst>
              <a:ext uri="{FF2B5EF4-FFF2-40B4-BE49-F238E27FC236}">
                <a16:creationId xmlns:a16="http://schemas.microsoft.com/office/drawing/2014/main" id="{1B3BC90C-3129-3140-A2B7-F51766FB7A25}"/>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A2EDBB66-EA80-CE55-2E79-D9ACEF3C854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592DD6AE-8920-2269-7D41-BDF32A1F6A76}"/>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74A53BA4-B868-D15F-5E51-35CA3532762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CDF0F7-64A3-AA80-8277-C5CFEC16DA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DE397C5-4978-473E-C432-AD3734DEEA7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7871DCC-D19D-239B-7E36-FEAA1F7F70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607194D-DF21-F7B0-CFDA-AA541050B894}"/>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607194D-DF21-F7B0-CFDA-AA541050B894}"/>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2591035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Yuan </a:t>
            </a:r>
            <a:r>
              <a:rPr lang="zh-CN" altLang="en-US" dirty="0"/>
              <a:t>等人使用包含深度、视觉和触觉数据的模式训练了 </a:t>
            </a:r>
            <a:r>
              <a:rPr lang="en-US" altLang="zh-CN" dirty="0"/>
              <a:t>CNN</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Lee </a:t>
            </a:r>
            <a:r>
              <a:rPr lang="zh-CN" altLang="en-US" dirty="0"/>
              <a:t>等人使用变分贝叶斯方法处理诸如力传感器序列和末端执行器指标之类的模式</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Yuan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Lee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D4688CC-833D-D491-022F-540E13AF8227}"/>
              </a:ext>
            </a:extLst>
          </p:cNvPr>
          <p:cNvPicPr>
            <a:picLocks noChangeAspect="1"/>
          </p:cNvPicPr>
          <p:nvPr/>
        </p:nvPicPr>
        <p:blipFill>
          <a:blip r:embed="rId11"/>
          <a:stretch>
            <a:fillRect/>
          </a:stretch>
        </p:blipFill>
        <p:spPr>
          <a:xfrm>
            <a:off x="921887" y="3702071"/>
            <a:ext cx="4852841" cy="2007008"/>
          </a:xfrm>
          <a:prstGeom prst="rect">
            <a:avLst/>
          </a:prstGeom>
        </p:spPr>
      </p:pic>
      <p:pic>
        <p:nvPicPr>
          <p:cNvPr id="4" name="图片 3">
            <a:extLst>
              <a:ext uri="{FF2B5EF4-FFF2-40B4-BE49-F238E27FC236}">
                <a16:creationId xmlns:a16="http://schemas.microsoft.com/office/drawing/2014/main" id="{CF0D71D2-910F-0319-4877-5473ADC56445}"/>
              </a:ext>
            </a:extLst>
          </p:cNvPr>
          <p:cNvPicPr>
            <a:picLocks noChangeAspect="1"/>
          </p:cNvPicPr>
          <p:nvPr/>
        </p:nvPicPr>
        <p:blipFill>
          <a:blip r:embed="rId12"/>
          <a:stretch>
            <a:fillRect/>
          </a:stretch>
        </p:blipFill>
        <p:spPr>
          <a:xfrm>
            <a:off x="6389880" y="3300761"/>
            <a:ext cx="4912167" cy="2809628"/>
          </a:xfrm>
          <a:prstGeom prst="rect">
            <a:avLst/>
          </a:prstGeom>
        </p:spPr>
      </p:pic>
    </p:spTree>
    <p:extLst>
      <p:ext uri="{BB962C8B-B14F-4D97-AF65-F5344CB8AC3E}">
        <p14:creationId xmlns:p14="http://schemas.microsoft.com/office/powerpoint/2010/main" val="3528154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为了更好地学习表示，诸如对比学习之类的自监督方法也是将模式绑定在一起的关键技术</a:t>
            </a: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Lin </a:t>
            </a:r>
            <a:r>
              <a:rPr lang="zh-CN" altLang="en-US" dirty="0"/>
              <a:t>等人只是将触觉输入与多个视觉输入配对</a:t>
            </a:r>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49904"/>
            <a:ext cx="5015667" cy="37429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Yang </a:t>
            </a:r>
            <a:r>
              <a:rPr lang="zh-CN" altLang="en-US" dirty="0"/>
              <a:t>等人则采用了视觉触觉对比多视图特征</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Lin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16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Yang et al.</a:t>
            </a:r>
            <a:endParaRPr lang="en-US" sz="2000" b="1" dirty="0">
              <a:solidFill>
                <a:schemeClr val="bg1"/>
              </a:solidFill>
            </a:endParaRPr>
          </a:p>
        </p:txBody>
      </p:sp>
      <p:pic>
        <p:nvPicPr>
          <p:cNvPr id="3" name="图片 2">
            <a:extLst>
              <a:ext uri="{FF2B5EF4-FFF2-40B4-BE49-F238E27FC236}">
                <a16:creationId xmlns:a16="http://schemas.microsoft.com/office/drawing/2014/main" id="{9C6B80CE-84B7-FE70-5CAC-BBCAA4FBE1D2}"/>
              </a:ext>
            </a:extLst>
          </p:cNvPr>
          <p:cNvPicPr>
            <a:picLocks noChangeAspect="1"/>
          </p:cNvPicPr>
          <p:nvPr/>
        </p:nvPicPr>
        <p:blipFill>
          <a:blip r:embed="rId12"/>
          <a:stretch>
            <a:fillRect/>
          </a:stretch>
        </p:blipFill>
        <p:spPr>
          <a:xfrm>
            <a:off x="961965" y="3899135"/>
            <a:ext cx="4772262" cy="2023497"/>
          </a:xfrm>
          <a:prstGeom prst="rect">
            <a:avLst/>
          </a:prstGeom>
        </p:spPr>
      </p:pic>
      <p:pic>
        <p:nvPicPr>
          <p:cNvPr id="4" name="图片 3">
            <a:extLst>
              <a:ext uri="{FF2B5EF4-FFF2-40B4-BE49-F238E27FC236}">
                <a16:creationId xmlns:a16="http://schemas.microsoft.com/office/drawing/2014/main" id="{661A60DB-EFCA-1B24-F481-DBBFAC0630EE}"/>
              </a:ext>
            </a:extLst>
          </p:cNvPr>
          <p:cNvPicPr>
            <a:picLocks noChangeAspect="1"/>
          </p:cNvPicPr>
          <p:nvPr/>
        </p:nvPicPr>
        <p:blipFill>
          <a:blip r:embed="rId13"/>
          <a:stretch>
            <a:fillRect/>
          </a:stretch>
        </p:blipFill>
        <p:spPr>
          <a:xfrm>
            <a:off x="6428813" y="3684621"/>
            <a:ext cx="4834302" cy="2452524"/>
          </a:xfrm>
          <a:prstGeom prst="rect">
            <a:avLst/>
          </a:prstGeom>
        </p:spPr>
      </p:pic>
    </p:spTree>
    <p:extLst>
      <p:ext uri="{BB962C8B-B14F-4D97-AF65-F5344CB8AC3E}">
        <p14:creationId xmlns:p14="http://schemas.microsoft.com/office/powerpoint/2010/main" val="29852534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Autofit/>
          </a:bodyPr>
          <a:lstStyle/>
          <a:p>
            <a:r>
              <a:rPr lang="en-US" altLang="zh-CN" sz="4000" b="1" dirty="0">
                <a:solidFill>
                  <a:schemeClr val="tx1"/>
                </a:solidFill>
              </a:rPr>
              <a:t>Methods—Recognition—Traditional Methods</a:t>
            </a:r>
            <a:endParaRPr lang="en-US" sz="40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2"/>
            </p:custDataLst>
          </p:nvPr>
        </p:nvSpPr>
        <p:spPr>
          <a:xfrm>
            <a:off x="838202"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Kerr </a:t>
            </a:r>
            <a:r>
              <a:rPr lang="zh-CN" altLang="en-US" dirty="0"/>
              <a:t>等人使用了 </a:t>
            </a:r>
            <a:r>
              <a:rPr lang="en-US" altLang="zh-CN" dirty="0" err="1"/>
              <a:t>InfoNCE</a:t>
            </a:r>
            <a:r>
              <a:rPr lang="en-US" altLang="zh-CN" dirty="0"/>
              <a:t> </a:t>
            </a:r>
            <a:r>
              <a:rPr lang="zh-CN" altLang="en-US" dirty="0"/>
              <a:t>损失</a:t>
            </a:r>
          </a:p>
          <a:p>
            <a:pPr lvl="1"/>
            <a:endParaRPr lang="en-US" altLang="zh-CN" dirty="0"/>
          </a:p>
          <a:p>
            <a:pPr lvl="1"/>
            <a:endParaRPr lang="zh-CN" altLang="en-US" dirty="0"/>
          </a:p>
          <a:p>
            <a:pPr lvl="1"/>
            <a:endParaRPr lang="zh-CN" altLang="en-US"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3"/>
            </p:custDataLst>
          </p:nvPr>
        </p:nvSpPr>
        <p:spPr>
          <a:xfrm>
            <a:off x="6338133" y="2152426"/>
            <a:ext cx="5015667"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Guzey </a:t>
            </a:r>
            <a:r>
              <a:rPr lang="zh-CN" altLang="en-US" dirty="0"/>
              <a:t>等人则使用了 </a:t>
            </a:r>
            <a:r>
              <a:rPr lang="en-US" altLang="zh-CN" dirty="0"/>
              <a:t>BYOL</a:t>
            </a:r>
          </a:p>
          <a:p>
            <a:pPr lvl="1"/>
            <a:endParaRPr lang="zh-CN" altLang="en-US" dirty="0"/>
          </a:p>
          <a:p>
            <a:pPr lvl="1"/>
            <a:endParaRPr lang="zh-CN" altLang="en-US" dirty="0"/>
          </a:p>
          <a:p>
            <a:pPr lvl="1"/>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4"/>
            </p:custDataLst>
          </p:nvPr>
        </p:nvSpPr>
        <p:spPr bwMode="auto">
          <a:xfrm>
            <a:off x="838200"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Kerr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5"/>
            </p:custDataLst>
          </p:nvPr>
        </p:nvSpPr>
        <p:spPr bwMode="auto">
          <a:xfrm>
            <a:off x="6338131" y="1690688"/>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Guzey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FCACF625-23A4-DC10-0127-F4A014DBB2DB}"/>
              </a:ext>
            </a:extLst>
          </p:cNvPr>
          <p:cNvPicPr>
            <a:picLocks noChangeAspect="1"/>
          </p:cNvPicPr>
          <p:nvPr/>
        </p:nvPicPr>
        <p:blipFill>
          <a:blip r:embed="rId11"/>
          <a:stretch>
            <a:fillRect/>
          </a:stretch>
        </p:blipFill>
        <p:spPr>
          <a:xfrm>
            <a:off x="1277640" y="2520594"/>
            <a:ext cx="4136785" cy="3841749"/>
          </a:xfrm>
          <a:prstGeom prst="rect">
            <a:avLst/>
          </a:prstGeom>
        </p:spPr>
      </p:pic>
      <p:pic>
        <p:nvPicPr>
          <p:cNvPr id="4" name="图片 3">
            <a:extLst>
              <a:ext uri="{FF2B5EF4-FFF2-40B4-BE49-F238E27FC236}">
                <a16:creationId xmlns:a16="http://schemas.microsoft.com/office/drawing/2014/main" id="{1DB79C2C-5FE3-A8B9-B3AA-E495D8C99DEC}"/>
              </a:ext>
            </a:extLst>
          </p:cNvPr>
          <p:cNvPicPr>
            <a:picLocks noChangeAspect="1"/>
          </p:cNvPicPr>
          <p:nvPr/>
        </p:nvPicPr>
        <p:blipFill>
          <a:blip r:embed="rId12"/>
          <a:stretch>
            <a:fillRect/>
          </a:stretch>
        </p:blipFill>
        <p:spPr>
          <a:xfrm>
            <a:off x="6412204" y="3811703"/>
            <a:ext cx="4867520" cy="1259530"/>
          </a:xfrm>
          <a:prstGeom prst="rect">
            <a:avLst/>
          </a:prstGeom>
        </p:spPr>
      </p:pic>
    </p:spTree>
    <p:extLst>
      <p:ext uri="{BB962C8B-B14F-4D97-AF65-F5344CB8AC3E}">
        <p14:creationId xmlns:p14="http://schemas.microsoft.com/office/powerpoint/2010/main" val="30719883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23496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b="1" dirty="0">
                <a:solidFill>
                  <a:schemeClr val="tx1"/>
                </a:solidFill>
              </a:rPr>
              <a:t>Methods——Recognition——</a:t>
            </a:r>
            <a:r>
              <a:rPr lang="en-US" altLang="zh-CN" sz="3600" b="1" dirty="0" err="1">
                <a:solidFill>
                  <a:schemeClr val="tx1"/>
                </a:solidFill>
              </a:rPr>
              <a:t>LLMs&amp;VLMs</a:t>
            </a:r>
            <a:r>
              <a:rPr lang="en-US" altLang="zh-CN" sz="3600" b="1" dirty="0">
                <a:solidFill>
                  <a:schemeClr val="tx1"/>
                </a:solidFill>
              </a:rPr>
              <a:t> Methods</a:t>
            </a:r>
            <a:endParaRPr lang="en-US" sz="3600"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7156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最近的工作通过对比预训练方法对触觉数据进行编码和对齐，使其与视觉和语言模态一致</a:t>
            </a:r>
            <a:endParaRPr lang="en-US" altLang="zh-CN" dirty="0"/>
          </a:p>
          <a:p>
            <a:pPr lvl="1"/>
            <a:r>
              <a:rPr lang="zh-CN" altLang="en-US" dirty="0"/>
              <a:t>然后将 </a:t>
            </a:r>
            <a:r>
              <a:rPr lang="en-US" altLang="zh-CN" dirty="0" err="1"/>
              <a:t>LLaMA</a:t>
            </a:r>
            <a:r>
              <a:rPr lang="en-US" altLang="zh-CN" dirty="0"/>
              <a:t> </a:t>
            </a:r>
            <a:r>
              <a:rPr lang="zh-CN" altLang="en-US" dirty="0"/>
              <a:t>等 </a:t>
            </a:r>
            <a:r>
              <a:rPr lang="en-US" altLang="zh-CN" dirty="0"/>
              <a:t>LLM </a:t>
            </a:r>
            <a:r>
              <a:rPr lang="zh-CN" altLang="en-US" dirty="0"/>
              <a:t>应用于微调方法，以适应触觉描述等任务</a:t>
            </a:r>
            <a:endParaRPr lang="en-US" altLang="zh-CN" dirty="0"/>
          </a:p>
          <a:p>
            <a:pPr lvl="1"/>
            <a:r>
              <a:rPr lang="en-US" altLang="zh-CN" dirty="0"/>
              <a:t>LLM </a:t>
            </a:r>
            <a:r>
              <a:rPr lang="zh-CN" altLang="en-US" dirty="0"/>
              <a:t>和 </a:t>
            </a:r>
            <a:r>
              <a:rPr lang="en-US" altLang="zh-CN" dirty="0"/>
              <a:t>VLM </a:t>
            </a:r>
            <a:r>
              <a:rPr lang="zh-CN" altLang="en-US" dirty="0"/>
              <a:t>技术的出现进一步推动了该领域的发展，使更全面、更强大的跨模态触觉表示成为可能</a:t>
            </a:r>
          </a:p>
        </p:txBody>
      </p:sp>
      <p:sp>
        <p:nvSpPr>
          <p:cNvPr id="10" name="ee4pHeader1">
            <a:extLst>
              <a:ext uri="{FF2B5EF4-FFF2-40B4-BE49-F238E27FC236}">
                <a16:creationId xmlns:a16="http://schemas.microsoft.com/office/drawing/2014/main" id="{F147D9C7-5563-088F-2E67-1F82BF08452C}"/>
              </a:ext>
            </a:extLst>
          </p:cNvPr>
          <p:cNvSpPr/>
          <p:nvPr>
            <p:custDataLst>
              <p:tags r:id="rId3"/>
            </p:custDataLst>
          </p:nvPr>
        </p:nvSpPr>
        <p:spPr bwMode="auto">
          <a:xfrm>
            <a:off x="838203"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Yang et al.</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4"/>
            </p:custDataLst>
          </p:nvPr>
        </p:nvSpPr>
        <p:spPr bwMode="auto">
          <a:xfrm>
            <a:off x="4381304"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Fu et al.</a:t>
            </a:r>
            <a:endParaRPr lang="en-US" sz="2000" b="1" dirty="0">
              <a:solidFill>
                <a:schemeClr val="bg1"/>
              </a:solidFill>
            </a:endParaRPr>
          </a:p>
        </p:txBody>
      </p:sp>
      <p:sp>
        <p:nvSpPr>
          <p:cNvPr id="16" name="ee4pHeader1">
            <a:extLst>
              <a:ext uri="{FF2B5EF4-FFF2-40B4-BE49-F238E27FC236}">
                <a16:creationId xmlns:a16="http://schemas.microsoft.com/office/drawing/2014/main" id="{A981AA80-458E-E3A5-8FE2-F59F64DE32D2}"/>
              </a:ext>
            </a:extLst>
          </p:cNvPr>
          <p:cNvSpPr/>
          <p:nvPr>
            <p:custDataLst>
              <p:tags r:id="rId5"/>
            </p:custDataLst>
          </p:nvPr>
        </p:nvSpPr>
        <p:spPr bwMode="auto">
          <a:xfrm>
            <a:off x="7924402" y="2901298"/>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Yu et al.</a:t>
            </a:r>
            <a:endParaRPr lang="en-US" sz="2000" b="1" dirty="0">
              <a:solidFill>
                <a:schemeClr val="bg1"/>
              </a:solidFill>
            </a:endParaRPr>
          </a:p>
        </p:txBody>
      </p:sp>
      <p:sp>
        <p:nvSpPr>
          <p:cNvPr id="6" name="ee4pContent1">
            <a:extLst>
              <a:ext uri="{FF2B5EF4-FFF2-40B4-BE49-F238E27FC236}">
                <a16:creationId xmlns:a16="http://schemas.microsoft.com/office/drawing/2014/main" id="{6670781B-5864-5466-0A8B-0DCA3A175296}"/>
              </a:ext>
            </a:extLst>
          </p:cNvPr>
          <p:cNvSpPr txBox="1">
            <a:spLocks/>
          </p:cNvSpPr>
          <p:nvPr>
            <p:custDataLst>
              <p:tags r:id="rId6"/>
            </p:custDataLst>
          </p:nvPr>
        </p:nvSpPr>
        <p:spPr>
          <a:xfrm>
            <a:off x="838203"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p:txBody>
      </p:sp>
      <p:sp>
        <p:nvSpPr>
          <p:cNvPr id="12" name="ee4pContent1">
            <a:extLst>
              <a:ext uri="{FF2B5EF4-FFF2-40B4-BE49-F238E27FC236}">
                <a16:creationId xmlns:a16="http://schemas.microsoft.com/office/drawing/2014/main" id="{E0813E8A-DE6E-6D26-9BA6-B7C89CEAEAB7}"/>
              </a:ext>
            </a:extLst>
          </p:cNvPr>
          <p:cNvSpPr txBox="1">
            <a:spLocks/>
          </p:cNvSpPr>
          <p:nvPr>
            <p:custDataLst>
              <p:tags r:id="rId7"/>
            </p:custDataLst>
          </p:nvPr>
        </p:nvSpPr>
        <p:spPr>
          <a:xfrm>
            <a:off x="4381304"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b="1" dirty="0"/>
          </a:p>
        </p:txBody>
      </p:sp>
      <p:sp>
        <p:nvSpPr>
          <p:cNvPr id="13" name="ee4pContent1">
            <a:extLst>
              <a:ext uri="{FF2B5EF4-FFF2-40B4-BE49-F238E27FC236}">
                <a16:creationId xmlns:a16="http://schemas.microsoft.com/office/drawing/2014/main" id="{05B93476-FE82-CE6C-A3D5-03462F7C23AC}"/>
              </a:ext>
            </a:extLst>
          </p:cNvPr>
          <p:cNvSpPr txBox="1">
            <a:spLocks/>
          </p:cNvSpPr>
          <p:nvPr>
            <p:custDataLst>
              <p:tags r:id="rId8"/>
            </p:custDataLst>
          </p:nvPr>
        </p:nvSpPr>
        <p:spPr>
          <a:xfrm>
            <a:off x="7924402" y="3363036"/>
            <a:ext cx="3429398" cy="31298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altLang="zh-CN" dirty="0"/>
          </a:p>
          <a:p>
            <a:pPr lvl="1"/>
            <a:endParaRPr lang="en-US" dirty="0">
              <a:latin typeface="+mn-lt"/>
            </a:endParaRPr>
          </a:p>
        </p:txBody>
      </p:sp>
      <p:pic>
        <p:nvPicPr>
          <p:cNvPr id="3" name="图片 2">
            <a:extLst>
              <a:ext uri="{FF2B5EF4-FFF2-40B4-BE49-F238E27FC236}">
                <a16:creationId xmlns:a16="http://schemas.microsoft.com/office/drawing/2014/main" id="{D1DBE68D-C030-9642-CC1E-3D3ECE1FC763}"/>
              </a:ext>
            </a:extLst>
          </p:cNvPr>
          <p:cNvPicPr>
            <a:picLocks noChangeAspect="1"/>
          </p:cNvPicPr>
          <p:nvPr/>
        </p:nvPicPr>
        <p:blipFill>
          <a:blip r:embed="rId15"/>
          <a:stretch>
            <a:fillRect/>
          </a:stretch>
        </p:blipFill>
        <p:spPr>
          <a:xfrm>
            <a:off x="915851" y="3824774"/>
            <a:ext cx="3274101" cy="2230648"/>
          </a:xfrm>
          <a:prstGeom prst="rect">
            <a:avLst/>
          </a:prstGeom>
        </p:spPr>
      </p:pic>
      <p:pic>
        <p:nvPicPr>
          <p:cNvPr id="4" name="图片 3">
            <a:extLst>
              <a:ext uri="{FF2B5EF4-FFF2-40B4-BE49-F238E27FC236}">
                <a16:creationId xmlns:a16="http://schemas.microsoft.com/office/drawing/2014/main" id="{E9154A76-027C-31E8-A959-594A28673092}"/>
              </a:ext>
            </a:extLst>
          </p:cNvPr>
          <p:cNvPicPr>
            <a:picLocks noChangeAspect="1"/>
          </p:cNvPicPr>
          <p:nvPr/>
        </p:nvPicPr>
        <p:blipFill>
          <a:blip r:embed="rId16"/>
          <a:stretch>
            <a:fillRect/>
          </a:stretch>
        </p:blipFill>
        <p:spPr>
          <a:xfrm>
            <a:off x="4458949" y="4538304"/>
            <a:ext cx="3274101" cy="779303"/>
          </a:xfrm>
          <a:prstGeom prst="rect">
            <a:avLst/>
          </a:prstGeom>
        </p:spPr>
      </p:pic>
      <p:pic>
        <p:nvPicPr>
          <p:cNvPr id="8" name="图片 7">
            <a:extLst>
              <a:ext uri="{FF2B5EF4-FFF2-40B4-BE49-F238E27FC236}">
                <a16:creationId xmlns:a16="http://schemas.microsoft.com/office/drawing/2014/main" id="{6CBD4ADE-21A2-4C1E-B1AA-5488E963159B}"/>
              </a:ext>
            </a:extLst>
          </p:cNvPr>
          <p:cNvPicPr>
            <a:picLocks noChangeAspect="1"/>
          </p:cNvPicPr>
          <p:nvPr/>
        </p:nvPicPr>
        <p:blipFill>
          <a:blip r:embed="rId17"/>
          <a:stretch>
            <a:fillRect/>
          </a:stretch>
        </p:blipFill>
        <p:spPr>
          <a:xfrm>
            <a:off x="7986964" y="4093835"/>
            <a:ext cx="3304273" cy="1668239"/>
          </a:xfrm>
          <a:prstGeom prst="rect">
            <a:avLst/>
          </a:prstGeom>
        </p:spPr>
      </p:pic>
    </p:spTree>
    <p:extLst>
      <p:ext uri="{BB962C8B-B14F-4D97-AF65-F5344CB8AC3E}">
        <p14:creationId xmlns:p14="http://schemas.microsoft.com/office/powerpoint/2010/main" val="28856853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AE97596-6332-FEC0-F917-2A217002FC9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BAE97596-6332-FEC0-F917-2A217002F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Methods——Difficulties</a:t>
            </a:r>
            <a:endParaRPr lang="en-US" dirty="0"/>
          </a:p>
        </p:txBody>
      </p:sp>
      <p:sp>
        <p:nvSpPr>
          <p:cNvPr id="5" name="ee4pContent1">
            <a:extLst>
              <a:ext uri="{FF2B5EF4-FFF2-40B4-BE49-F238E27FC236}">
                <a16:creationId xmlns:a16="http://schemas.microsoft.com/office/drawing/2014/main" id="{C6D23339-3C39-9DDE-94E4-F05A1F7C6BA8}"/>
              </a:ext>
            </a:extLst>
          </p:cNvPr>
          <p:cNvSpPr txBox="1">
            <a:spLocks/>
          </p:cNvSpPr>
          <p:nvPr>
            <p:custDataLst>
              <p:tags r:id="rId2"/>
            </p:custDataLst>
          </p:nvPr>
        </p:nvSpPr>
        <p:spPr>
          <a:xfrm>
            <a:off x="838200" y="1690688"/>
            <a:ext cx="10515600" cy="46844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400" dirty="0">
                <a:latin typeface="+mn-lt"/>
              </a:rPr>
              <a:t>不同传感器类型的缺点</a:t>
            </a:r>
          </a:p>
          <a:p>
            <a:pPr lvl="2"/>
            <a:r>
              <a:rPr lang="zh-CN" altLang="en-US" sz="2400" dirty="0">
                <a:latin typeface="+mn-lt"/>
              </a:rPr>
              <a:t>传统传感器提供简单且低维的数据，这对多模态学习提出了挑战</a:t>
            </a:r>
            <a:endParaRPr lang="en-US" altLang="zh-CN" sz="2400" dirty="0">
              <a:latin typeface="+mn-lt"/>
            </a:endParaRPr>
          </a:p>
          <a:p>
            <a:pPr lvl="2"/>
            <a:r>
              <a:rPr lang="zh-CN" altLang="en-US" sz="2400" dirty="0">
                <a:latin typeface="+mn-lt"/>
              </a:rPr>
              <a:t>基于视觉的传感器和电子皮肤虽然精度很高，但价格昂贵</a:t>
            </a:r>
          </a:p>
          <a:p>
            <a:pPr lvl="1"/>
            <a:r>
              <a:rPr lang="zh-CN" altLang="en-US" sz="2400" dirty="0">
                <a:latin typeface="+mn-lt"/>
              </a:rPr>
              <a:t>数据采集挑战</a:t>
            </a:r>
          </a:p>
          <a:p>
            <a:pPr lvl="2"/>
            <a:r>
              <a:rPr lang="zh-CN" altLang="en-US" sz="2400" dirty="0">
                <a:latin typeface="+mn-lt"/>
              </a:rPr>
              <a:t>尽管在开发简化的采集设备方面取得了一些进展，但收集数据，特别是同时收集触觉和视觉数据，仍然很困难</a:t>
            </a:r>
          </a:p>
          <a:p>
            <a:pPr lvl="1"/>
            <a:r>
              <a:rPr lang="zh-CN" altLang="en-US" sz="2400" dirty="0">
                <a:latin typeface="+mn-lt"/>
              </a:rPr>
              <a:t>标准不一致</a:t>
            </a:r>
          </a:p>
          <a:p>
            <a:pPr lvl="2"/>
            <a:r>
              <a:rPr lang="zh-CN" altLang="en-US" sz="2400" dirty="0">
                <a:latin typeface="+mn-lt"/>
              </a:rPr>
              <a:t>触觉传感器以不一致的标准和原则运行，阻碍了大规模学习，并限制了公共数据集的实用性</a:t>
            </a:r>
            <a:endParaRPr lang="en-US" altLang="zh-CN" sz="2400" dirty="0">
              <a:latin typeface="+mn-lt"/>
            </a:endParaRPr>
          </a:p>
          <a:p>
            <a:pPr lvl="2"/>
            <a:r>
              <a:rPr lang="zh-CN" altLang="en-US" sz="2400" dirty="0">
                <a:latin typeface="+mn-lt"/>
              </a:rPr>
              <a:t>需要标准化和扩展数据集</a:t>
            </a:r>
          </a:p>
          <a:p>
            <a:pPr lvl="1"/>
            <a:endParaRPr lang="en-US" dirty="0">
              <a:latin typeface="+mn-lt"/>
            </a:endParaRPr>
          </a:p>
        </p:txBody>
      </p:sp>
    </p:spTree>
    <p:extLst>
      <p:ext uri="{BB962C8B-B14F-4D97-AF65-F5344CB8AC3E}">
        <p14:creationId xmlns:p14="http://schemas.microsoft.com/office/powerpoint/2010/main" val="6533451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3CFA447-A822-AE56-E00D-278D19141441}"/>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29" action="ppaction://hlinksldjump"/>
            <a:extLst>
              <a:ext uri="{FF2B5EF4-FFF2-40B4-BE49-F238E27FC236}">
                <a16:creationId xmlns:a16="http://schemas.microsoft.com/office/drawing/2014/main" id="{CC7BF3D8-D010-5FF8-5F94-46992B46F1AC}"/>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CD6B2B92-D6DD-9ECC-FEB9-D6086329043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3B96C77-8F0F-E731-9630-EE7795A3FE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5" name="矩形 24">
            <a:hlinkClick r:id="rId30" action="ppaction://hlinksldjump"/>
            <a:extLst>
              <a:ext uri="{FF2B5EF4-FFF2-40B4-BE49-F238E27FC236}">
                <a16:creationId xmlns:a16="http://schemas.microsoft.com/office/drawing/2014/main" id="{83C6BBF5-8564-C610-C54B-47DAAFE48BF1}"/>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BE936A95-BA13-C15B-53AD-23C1DD9FC24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3BB031A2-88C9-7B82-80D0-160A81372944}"/>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8F86090D-7DE0-0233-9AB8-5F972BADEF8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BC853BE-F183-60ED-8F26-5A669A53C265}"/>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9A4A2C87-FF76-40EB-E0DD-D480AF682F0C}"/>
              </a:ext>
            </a:extLst>
          </p:cNvPr>
          <p:cNvSpPr/>
          <p:nvPr>
            <p:custDataLst>
              <p:tags r:id="rId11"/>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B4DEB951-C286-C579-0D4C-F744C765848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8AA4050A-E532-4C79-631F-9611318F21E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425A5E03-60E5-5C19-FE67-F35DDD213B9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B98127A1-B8EE-4E36-A198-6653F3BF148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EF80DF-43A9-70AC-1514-3E3B6C57D069}"/>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D521DA34-6CCF-31CA-CD7F-56101879E8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08C513A-FB9D-37E2-4B64-AFB4FE78006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20BA3D23-93A3-BD2F-0238-9CD177B89B3B}"/>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CAC8929-0BD8-9314-DD95-14B9BE920B7D}"/>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EE9785F-6088-6B96-1A36-6B82453827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B893504-D04F-BF64-2CC9-55E68E4100BB}"/>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C20EF219-5593-8483-7911-67EC3814116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2152D61-04F3-B3E8-F1B8-FF217C749EC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04C1769C-3360-38FE-F7E9-215462A5C24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31D5144-D8E6-2D42-A9B6-355D8C588571}"/>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FFB9C07-67A0-F3E8-ED14-D3B1FDD6C85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080492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D730274-4EE8-B1B1-C5FF-BBAA9B11F056}"/>
              </a:ext>
            </a:extLst>
          </p:cNvPr>
          <p:cNvGraphicFramePr>
            <a:graphicFrameLocks noChangeAspect="1"/>
          </p:cNvGraphicFramePr>
          <p:nvPr>
            <p:custDataLst>
              <p:tags r:id="rId1"/>
            </p:custDataLst>
            <p:extLst>
              <p:ext uri="{D42A27DB-BD31-4B8C-83A1-F6EECF244321}">
                <p14:modId xmlns:p14="http://schemas.microsoft.com/office/powerpoint/2010/main" val="534544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文本, 应用程序&#10;&#10;描述已自动生成">
            <a:extLst>
              <a:ext uri="{FF2B5EF4-FFF2-40B4-BE49-F238E27FC236}">
                <a16:creationId xmlns:a16="http://schemas.microsoft.com/office/drawing/2014/main" id="{E09FD2C3-45B0-2880-1EEC-79142A3F1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2469"/>
            <a:ext cx="12192000" cy="5913061"/>
          </a:xfrm>
          <a:prstGeom prst="rect">
            <a:avLst/>
          </a:prstGeom>
        </p:spPr>
      </p:pic>
    </p:spTree>
    <p:extLst>
      <p:ext uri="{BB962C8B-B14F-4D97-AF65-F5344CB8AC3E}">
        <p14:creationId xmlns:p14="http://schemas.microsoft.com/office/powerpoint/2010/main" val="23949265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hlinkClick r:id="rId14" action="ppaction://hlinksldjump"/>
            <a:extLst>
              <a:ext uri="{FF2B5EF4-FFF2-40B4-BE49-F238E27FC236}">
                <a16:creationId xmlns:a16="http://schemas.microsoft.com/office/drawing/2014/main" id="{A8F9C380-ECB0-261E-F4CC-E7E2176D0859}"/>
              </a:ext>
            </a:extLst>
          </p:cNvPr>
          <p:cNvSpPr/>
          <p:nvPr>
            <p:custDataLst>
              <p:tags r:id="rId2"/>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3" name="矩形 12">
            <a:hlinkClick r:id="rId14" action="ppaction://hlinksldjump"/>
            <a:extLst>
              <a:ext uri="{FF2B5EF4-FFF2-40B4-BE49-F238E27FC236}">
                <a16:creationId xmlns:a16="http://schemas.microsoft.com/office/drawing/2014/main" id="{6A34BF31-86EE-C5F0-25E7-3991221EF3DE}"/>
              </a:ext>
            </a:extLst>
          </p:cNvPr>
          <p:cNvSpPr/>
          <p:nvPr>
            <p:custDataLst>
              <p:tags r:id="rId3"/>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2" name="矩形 11">
            <a:hlinkClick r:id="rId14" action="ppaction://hlinksldjump"/>
            <a:extLst>
              <a:ext uri="{FF2B5EF4-FFF2-40B4-BE49-F238E27FC236}">
                <a16:creationId xmlns:a16="http://schemas.microsoft.com/office/drawing/2014/main" id="{CD83FB54-239F-8062-D717-C237592FBFB2}"/>
              </a:ext>
            </a:extLst>
          </p:cNvPr>
          <p:cNvSpPr/>
          <p:nvPr>
            <p:custDataLst>
              <p:tags r:id="rId4"/>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5" action="ppaction://hlinksldjump"/>
            <a:extLst>
              <a:ext uri="{FF2B5EF4-FFF2-40B4-BE49-F238E27FC236}">
                <a16:creationId xmlns:a16="http://schemas.microsoft.com/office/drawing/2014/main" id="{D05EC8AB-8F82-E457-AF4F-0987927670C5}"/>
              </a:ext>
            </a:extLst>
          </p:cNvPr>
          <p:cNvSpPr/>
          <p:nvPr>
            <p:custDataLst>
              <p:tags r:id="rId5"/>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10" name="矩形 9">
            <a:hlinkClick r:id="rId15" action="ppaction://hlinksldjump"/>
            <a:extLst>
              <a:ext uri="{FF2B5EF4-FFF2-40B4-BE49-F238E27FC236}">
                <a16:creationId xmlns:a16="http://schemas.microsoft.com/office/drawing/2014/main" id="{5E88CBCF-B4C6-289A-5344-A19FB8788DE3}"/>
              </a:ext>
            </a:extLst>
          </p:cNvPr>
          <p:cNvSpPr/>
          <p:nvPr>
            <p:custDataLst>
              <p:tags r:id="rId6"/>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9" name="矩形 8">
            <a:hlinkClick r:id="rId15" action="ppaction://hlinksldjump"/>
            <a:extLst>
              <a:ext uri="{FF2B5EF4-FFF2-40B4-BE49-F238E27FC236}">
                <a16:creationId xmlns:a16="http://schemas.microsoft.com/office/drawing/2014/main" id="{13792CEE-E982-D0F9-08D3-7455BD2F9AF8}"/>
              </a:ext>
            </a:extLst>
          </p:cNvPr>
          <p:cNvSpPr/>
          <p:nvPr>
            <p:custDataLst>
              <p:tags r:id="rId7"/>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87B340B3-F077-D5CF-A00A-F083BFEF3BFA}"/>
              </a:ext>
            </a:extLst>
          </p:cNvPr>
          <p:cNvSpPr/>
          <p:nvPr>
            <p:custDataLst>
              <p:tags r:id="rId8"/>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16" action="ppaction://hlinksldjump"/>
            <a:extLst>
              <a:ext uri="{FF2B5EF4-FFF2-40B4-BE49-F238E27FC236}">
                <a16:creationId xmlns:a16="http://schemas.microsoft.com/office/drawing/2014/main" id="{925869DE-83A6-154F-E45B-05C13F1C4BCB}"/>
              </a:ext>
            </a:extLst>
          </p:cNvPr>
          <p:cNvSpPr/>
          <p:nvPr>
            <p:custDataLst>
              <p:tags r:id="rId9"/>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16" action="ppaction://hlinksldjump"/>
            <a:extLst>
              <a:ext uri="{FF2B5EF4-FFF2-40B4-BE49-F238E27FC236}">
                <a16:creationId xmlns:a16="http://schemas.microsoft.com/office/drawing/2014/main" id="{5F77339B-1473-7256-CB98-33104158FF2F}"/>
              </a:ext>
            </a:extLst>
          </p:cNvPr>
          <p:cNvSpPr/>
          <p:nvPr>
            <p:custDataLst>
              <p:tags r:id="rId10"/>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16" action="ppaction://hlinksldjump"/>
            <a:extLst>
              <a:ext uri="{FF2B5EF4-FFF2-40B4-BE49-F238E27FC236}">
                <a16:creationId xmlns:a16="http://schemas.microsoft.com/office/drawing/2014/main" id="{9DDFE9A3-2850-7B0F-B5F2-E8A936ED19AD}"/>
              </a:ext>
            </a:extLst>
          </p:cNvPr>
          <p:cNvSpPr/>
          <p:nvPr>
            <p:custDataLst>
              <p:tags r:id="rId11"/>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9318EF7-CE21-BD34-7290-8B6AED549052}"/>
              </a:ext>
            </a:extLst>
          </p:cNvPr>
          <p:cNvSpPr>
            <a:spLocks noGrp="1"/>
          </p:cNvSpPr>
          <p:nvPr>
            <p:ph type="title"/>
            <p:custDataLst>
              <p:tags r:id="rId12"/>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284359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8542D6-BB5C-D367-9087-EAFB476C82FF}"/>
              </a:ext>
            </a:extLst>
          </p:cNvPr>
          <p:cNvGraphicFramePr>
            <a:graphicFrameLocks noChangeAspect="1"/>
          </p:cNvGraphicFramePr>
          <p:nvPr>
            <p:custDataLst>
              <p:tags r:id="rId1"/>
            </p:custDataLst>
            <p:extLst>
              <p:ext uri="{D42A27DB-BD31-4B8C-83A1-F6EECF244321}">
                <p14:modId xmlns:p14="http://schemas.microsoft.com/office/powerpoint/2010/main" val="35438285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E98542D6-BB5C-D367-9087-EAFB476C82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050" name="Picture 2">
            <a:extLst>
              <a:ext uri="{FF2B5EF4-FFF2-40B4-BE49-F238E27FC236}">
                <a16:creationId xmlns:a16="http://schemas.microsoft.com/office/drawing/2014/main" id="{E562FCC4-5CE8-28DB-8952-AD3D429A9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outerShdw dist="50800" dir="5400000" algn="ctr" rotWithShape="0">
              <a:srgbClr val="000000">
                <a:alpha val="0"/>
              </a:srgbClr>
            </a:outerShdw>
            <a:softEdge rad="38100"/>
          </a:effectLst>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bg1"/>
                </a:solidFill>
              </a:rPr>
              <a:t>Introduction</a:t>
            </a:r>
            <a:endParaRPr lang="en-US" dirty="0">
              <a:solidFill>
                <a:schemeClr val="bg1"/>
              </a:solidFill>
            </a:endParaRPr>
          </a:p>
        </p:txBody>
      </p:sp>
      <p:sp>
        <p:nvSpPr>
          <p:cNvPr id="8" name="文本框 7">
            <a:extLst>
              <a:ext uri="{FF2B5EF4-FFF2-40B4-BE49-F238E27FC236}">
                <a16:creationId xmlns:a16="http://schemas.microsoft.com/office/drawing/2014/main" id="{B36975CE-2803-752E-C474-0FDF1EF06B23}"/>
              </a:ext>
            </a:extLst>
          </p:cNvPr>
          <p:cNvSpPr txBox="1"/>
          <p:nvPr/>
        </p:nvSpPr>
        <p:spPr>
          <a:xfrm>
            <a:off x="96852" y="2406190"/>
            <a:ext cx="11998295" cy="2554545"/>
          </a:xfrm>
          <a:prstGeom prst="rect">
            <a:avLst/>
          </a:prstGeom>
          <a:noFill/>
        </p:spPr>
        <p:txBody>
          <a:bodyPr wrap="square" rtlCol="0">
            <a:spAutoFit/>
          </a:bodyPr>
          <a:lstStyle/>
          <a:p>
            <a:pPr algn="ctr"/>
            <a:r>
              <a:rPr lang="zh-CN" altLang="en-US" sz="4000" dirty="0">
                <a:solidFill>
                  <a:schemeClr val="bg1"/>
                </a:solidFill>
              </a:rPr>
              <a:t>具身交互任务是指代理在物理或模拟空间中与人类和环境进行交互的场景</a:t>
            </a:r>
          </a:p>
          <a:p>
            <a:pPr algn="ctr"/>
            <a:endParaRPr lang="en-US" altLang="zh-CN" sz="4000" dirty="0">
              <a:solidFill>
                <a:schemeClr val="bg1"/>
              </a:solidFill>
            </a:endParaRPr>
          </a:p>
          <a:p>
            <a:pPr algn="ctr"/>
            <a:r>
              <a:rPr lang="zh-CN" altLang="en-US" sz="4000" dirty="0">
                <a:solidFill>
                  <a:schemeClr val="bg1"/>
                </a:solidFill>
              </a:rPr>
              <a:t>典型的具身交互任务包括具身问答 </a:t>
            </a:r>
            <a:r>
              <a:rPr lang="en-US" altLang="zh-CN" sz="4000" dirty="0">
                <a:solidFill>
                  <a:schemeClr val="bg1"/>
                </a:solidFill>
              </a:rPr>
              <a:t>(EQA) </a:t>
            </a:r>
            <a:r>
              <a:rPr lang="zh-CN" altLang="en-US" sz="4000" dirty="0">
                <a:solidFill>
                  <a:schemeClr val="bg1"/>
                </a:solidFill>
              </a:rPr>
              <a:t>和具身抓取</a:t>
            </a:r>
          </a:p>
        </p:txBody>
      </p:sp>
    </p:spTree>
    <p:extLst>
      <p:ext uri="{BB962C8B-B14F-4D97-AF65-F5344CB8AC3E}">
        <p14:creationId xmlns:p14="http://schemas.microsoft.com/office/powerpoint/2010/main" val="8025402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0AFB2A3-C71B-992A-28E8-ED98B08A09D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3C968E4-0E1D-E09D-D52D-8A41745DEFA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99823927-5B1A-FE72-4A9F-79141D121E6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9AD6A69B-4F4F-6ABC-786F-7454B1745F0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C3683822-775B-60C1-FB8B-3FBA377BBD16}"/>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F1DE21E-240F-CBF3-2242-0D56A44943A0}"/>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94E3299-F184-6BD0-D48F-78DD57AB8CBD}"/>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BEF17A91-6E39-A4D9-393B-8FB0164013D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DB6516D3-4002-B04E-AD93-F856FA12857E}"/>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406FFE27-3962-A738-2E15-03BFA43A6433}"/>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E3857E4F-8367-F446-D956-D7B22DF36765}"/>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59F3DBB7-AFD3-CC08-B388-E8ADB1DA77FA}"/>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78079610-AC41-D1D3-CD15-0BFDCCF0B44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D4BFDE18-0BAA-DAA9-C713-B79FECF93009}"/>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6CA0E55A-449F-FC42-D3D6-2793DD29E592}"/>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4" action="ppaction://hlinksldjump"/>
            <a:extLst>
              <a:ext uri="{FF2B5EF4-FFF2-40B4-BE49-F238E27FC236}">
                <a16:creationId xmlns:a16="http://schemas.microsoft.com/office/drawing/2014/main" id="{379B8A70-9888-842C-8024-80044681C2E8}"/>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3" name="矩形 12">
            <a:hlinkClick r:id="rId34" action="ppaction://hlinksldjump"/>
            <a:extLst>
              <a:ext uri="{FF2B5EF4-FFF2-40B4-BE49-F238E27FC236}">
                <a16:creationId xmlns:a16="http://schemas.microsoft.com/office/drawing/2014/main" id="{CDD9A199-0F0C-8AAB-0097-36014259A67D}"/>
              </a:ext>
            </a:extLst>
          </p:cNvPr>
          <p:cNvSpPr/>
          <p:nvPr>
            <p:custDataLst>
              <p:tags r:id="rId18"/>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4" action="ppaction://hlinksldjump"/>
            <a:extLst>
              <a:ext uri="{FF2B5EF4-FFF2-40B4-BE49-F238E27FC236}">
                <a16:creationId xmlns:a16="http://schemas.microsoft.com/office/drawing/2014/main" id="{5D474ABC-7465-E5B7-857C-D524E3AB03BE}"/>
              </a:ext>
            </a:extLst>
          </p:cNvPr>
          <p:cNvSpPr/>
          <p:nvPr>
            <p:custDataLst>
              <p:tags r:id="rId19"/>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47706FCF-C81D-88C3-6AFE-FD0F59264489}"/>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5" action="ppaction://hlinksldjump"/>
            <a:extLst>
              <a:ext uri="{FF2B5EF4-FFF2-40B4-BE49-F238E27FC236}">
                <a16:creationId xmlns:a16="http://schemas.microsoft.com/office/drawing/2014/main" id="{198976A0-4842-C802-9549-372E04F1EE9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9B45641F-B606-229B-C0E1-0A1D039735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720F5819-2860-7A1C-11DD-256ACA6A04FA}"/>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5B4F8AC-136F-E037-B6E3-B012920F8740}"/>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61EA8B4E-CC84-CE7D-A713-D2DF7929706C}"/>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BBA5E347-AAA3-1031-C5A6-0D96554074F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90F2A6C-EFEC-932C-C7F5-49456FBFF3D4}"/>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4966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9741E7-BFED-DED7-90B3-EB498C3BFF4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49741E7-BFED-DED7-90B3-EB498C3BFF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Fixed-base Robots</a:t>
            </a:r>
            <a:endParaRPr lang="en-US" altLang="zh-CN" sz="4400" b="1" dirty="0">
              <a:solidFill>
                <a:schemeClr val="tx1"/>
              </a:solidFill>
            </a:endParaRPr>
          </a:p>
        </p:txBody>
      </p:sp>
      <p:pic>
        <p:nvPicPr>
          <p:cNvPr id="6" name="图片 5">
            <a:extLst>
              <a:ext uri="{FF2B5EF4-FFF2-40B4-BE49-F238E27FC236}">
                <a16:creationId xmlns:a16="http://schemas.microsoft.com/office/drawing/2014/main" id="{4A5674F2-9D98-4F1F-DB83-3CAF14BFD224}"/>
              </a:ext>
            </a:extLst>
          </p:cNvPr>
          <p:cNvPicPr>
            <a:picLocks noChangeAspect="1"/>
          </p:cNvPicPr>
          <p:nvPr/>
        </p:nvPicPr>
        <p:blipFill>
          <a:blip r:embed="rId8"/>
          <a:stretch>
            <a:fillRect/>
          </a:stretch>
        </p:blipFill>
        <p:spPr>
          <a:xfrm>
            <a:off x="838200" y="1690688"/>
            <a:ext cx="2584508" cy="4535559"/>
          </a:xfrm>
          <a:prstGeom prst="rect">
            <a:avLst/>
          </a:prstGeom>
        </p:spPr>
      </p:pic>
      <p:sp>
        <p:nvSpPr>
          <p:cNvPr id="4" name="ee4pContent1">
            <a:extLst>
              <a:ext uri="{FF2B5EF4-FFF2-40B4-BE49-F238E27FC236}">
                <a16:creationId xmlns:a16="http://schemas.microsoft.com/office/drawing/2014/main" id="{F9EA0F48-2B1B-90C8-91C2-BFA05E3BCA78}"/>
              </a:ext>
            </a:extLst>
          </p:cNvPr>
          <p:cNvSpPr txBox="1">
            <a:spLocks/>
          </p:cNvSpPr>
          <p:nvPr>
            <p:custDataLst>
              <p:tags r:id="rId2"/>
            </p:custDataLst>
          </p:nvPr>
        </p:nvSpPr>
        <p:spPr>
          <a:xfrm>
            <a:off x="3676650" y="1690688"/>
            <a:ext cx="7677150" cy="19161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因其紧凑性和高精度操作，被广泛应用于实验室自动化、教育培训和工业制造</a:t>
            </a:r>
            <a:endParaRPr lang="en-US" altLang="zh-CN" dirty="0">
              <a:latin typeface="+mn-lt"/>
            </a:endParaRPr>
          </a:p>
          <a:p>
            <a:pPr lvl="2"/>
            <a:r>
              <a:rPr lang="zh-CN" altLang="en-US" dirty="0">
                <a:latin typeface="+mn-lt"/>
              </a:rPr>
              <a:t>拥有坚固的底座和结构，确保在操作过程中稳定性和高精度</a:t>
            </a:r>
            <a:endParaRPr lang="en-US" altLang="zh-CN" dirty="0">
              <a:latin typeface="+mn-lt"/>
            </a:endParaRPr>
          </a:p>
          <a:p>
            <a:pPr lvl="2"/>
            <a:r>
              <a:rPr lang="zh-CN" altLang="en-US" dirty="0">
                <a:latin typeface="+mn-lt"/>
              </a:rPr>
              <a:t>配备高精度传感器和执行器，可实现微米级的精度，使其适用于需要高精度和重复性的任务</a:t>
            </a:r>
            <a:endParaRPr lang="en-US" altLang="zh-CN" dirty="0">
              <a:latin typeface="+mn-lt"/>
            </a:endParaRPr>
          </a:p>
          <a:p>
            <a:pPr lvl="2"/>
            <a:r>
              <a:rPr lang="zh-CN" altLang="en-US" dirty="0">
                <a:latin typeface="+mn-lt"/>
              </a:rPr>
              <a:t>高度可编程，允许用户将其适应各种任务场景</a:t>
            </a:r>
          </a:p>
          <a:p>
            <a:pPr lvl="1"/>
            <a:endParaRPr lang="en-US" dirty="0">
              <a:latin typeface="+mn-lt"/>
            </a:endParaRPr>
          </a:p>
        </p:txBody>
      </p:sp>
      <p:sp>
        <p:nvSpPr>
          <p:cNvPr id="7" name="ee4pContent1">
            <a:extLst>
              <a:ext uri="{FF2B5EF4-FFF2-40B4-BE49-F238E27FC236}">
                <a16:creationId xmlns:a16="http://schemas.microsoft.com/office/drawing/2014/main" id="{E84D9960-AE1A-1B1B-F3AB-4529E94E7DB3}"/>
              </a:ext>
            </a:extLst>
          </p:cNvPr>
          <p:cNvSpPr txBox="1">
            <a:spLocks/>
          </p:cNvSpPr>
          <p:nvPr>
            <p:custDataLst>
              <p:tags r:id="rId3"/>
            </p:custDataLst>
          </p:nvPr>
        </p:nvSpPr>
        <p:spPr>
          <a:xfrm>
            <a:off x="3676648" y="3750691"/>
            <a:ext cx="7677150" cy="100545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固定式设计限制了其操作范围和灵活性，使其无法在较大区域内移动或调整位置，从而影响其与人类和其他机器人的协作</a:t>
            </a:r>
          </a:p>
        </p:txBody>
      </p:sp>
      <p:sp>
        <p:nvSpPr>
          <p:cNvPr id="8" name="ee4pContent1">
            <a:extLst>
              <a:ext uri="{FF2B5EF4-FFF2-40B4-BE49-F238E27FC236}">
                <a16:creationId xmlns:a16="http://schemas.microsoft.com/office/drawing/2014/main" id="{0EB72868-BE3A-E28D-B1FC-C52DA112F22A}"/>
              </a:ext>
            </a:extLst>
          </p:cNvPr>
          <p:cNvSpPr txBox="1">
            <a:spLocks/>
          </p:cNvSpPr>
          <p:nvPr>
            <p:custDataLst>
              <p:tags r:id="rId4"/>
            </p:custDataLst>
          </p:nvPr>
        </p:nvSpPr>
        <p:spPr>
          <a:xfrm>
            <a:off x="3676648" y="4900040"/>
            <a:ext cx="7677150" cy="136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Franka</a:t>
            </a:r>
            <a:r>
              <a:rPr lang="en-US" dirty="0">
                <a:latin typeface="+mn-lt"/>
              </a:rPr>
              <a:t> (Franka </a:t>
            </a:r>
            <a:r>
              <a:rPr lang="en-US" dirty="0" err="1">
                <a:latin typeface="+mn-lt"/>
              </a:rPr>
              <a:t>Emika</a:t>
            </a:r>
            <a:r>
              <a:rPr lang="en-US" dirty="0">
                <a:latin typeface="+mn-lt"/>
              </a:rPr>
              <a:t> panda) </a:t>
            </a:r>
          </a:p>
          <a:p>
            <a:pPr lvl="2"/>
            <a:r>
              <a:rPr lang="en-US" dirty="0">
                <a:latin typeface="+mn-lt"/>
                <a:hlinkClick r:id="rId10"/>
              </a:rPr>
              <a:t>Kuka </a:t>
            </a:r>
            <a:r>
              <a:rPr lang="en-US" dirty="0" err="1">
                <a:latin typeface="+mn-lt"/>
                <a:hlinkClick r:id="rId10"/>
              </a:rPr>
              <a:t>iiwa</a:t>
            </a:r>
            <a:r>
              <a:rPr lang="en-US" dirty="0">
                <a:latin typeface="+mn-lt"/>
              </a:rPr>
              <a:t> (KUKA)</a:t>
            </a:r>
          </a:p>
          <a:p>
            <a:pPr lvl="2"/>
            <a:r>
              <a:rPr lang="en-US" dirty="0">
                <a:latin typeface="+mn-lt"/>
              </a:rPr>
              <a:t>Sawyer (</a:t>
            </a:r>
            <a:r>
              <a:rPr lang="en-US" dirty="0">
                <a:latin typeface="+mn-lt"/>
                <a:hlinkClick r:id="rId11"/>
              </a:rPr>
              <a:t>Rethink Robotics</a:t>
            </a:r>
            <a:r>
              <a:rPr lang="en-US" dirty="0">
                <a:latin typeface="+mn-lt"/>
              </a:rPr>
              <a:t>)</a:t>
            </a:r>
          </a:p>
        </p:txBody>
      </p:sp>
    </p:spTree>
    <p:extLst>
      <p:ext uri="{BB962C8B-B14F-4D97-AF65-F5344CB8AC3E}">
        <p14:creationId xmlns:p14="http://schemas.microsoft.com/office/powerpoint/2010/main" val="1148712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342026-0C55-7894-27D7-2FFBFA5F9C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12342026-0C55-7894-27D7-2FFBFA5F9C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10;&#10;中度可信度描述已自动生成">
            <a:extLst>
              <a:ext uri="{FF2B5EF4-FFF2-40B4-BE49-F238E27FC236}">
                <a16:creationId xmlns:a16="http://schemas.microsoft.com/office/drawing/2014/main" id="{529B9CF9-C488-1E5F-E0C9-61E5B60DCF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5576" y="0"/>
            <a:ext cx="6740847" cy="6858000"/>
          </a:xfrm>
          <a:prstGeom prst="rect">
            <a:avLst/>
          </a:prstGeom>
        </p:spPr>
      </p:pic>
    </p:spTree>
    <p:extLst>
      <p:ext uri="{BB962C8B-B14F-4D97-AF65-F5344CB8AC3E}">
        <p14:creationId xmlns:p14="http://schemas.microsoft.com/office/powerpoint/2010/main" val="3622239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1DF8C22-F537-4F74-4875-235B0F572E3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31734D16-754B-708D-262B-FAAD669A49F1}"/>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E0CFA35B-7F99-DDA6-168D-E2CAE5DEC65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FB24A1E4-1136-7FCE-45C3-9F40F9B2246E}"/>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193941DE-4196-2F6E-81C4-E5F438C8F3D9}"/>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4257D2FB-C9CD-80C6-B5F0-4833278CA4B6}"/>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E16E1FC-93CD-A8F8-DF3E-94FC06F19A57}"/>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54F75A15-0A7A-6F15-4D3A-BEBCFBF63D67}"/>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B3E67E3-8D53-ED71-A4D9-29DD30FC6015}"/>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D978F7C6-956F-2B57-3208-389FE9C9F16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D088EDC5-58FE-66B1-4D31-101A91C86916}"/>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41A1650F-461C-8821-B8A2-EFB2EAF09A6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3" action="ppaction://hlinksldjump"/>
            <a:extLst>
              <a:ext uri="{FF2B5EF4-FFF2-40B4-BE49-F238E27FC236}">
                <a16:creationId xmlns:a16="http://schemas.microsoft.com/office/drawing/2014/main" id="{0153058E-D85C-18C0-811D-48490E7CFC09}"/>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6" name="矩形 15">
            <a:hlinkClick r:id="rId33" action="ppaction://hlinksldjump"/>
            <a:extLst>
              <a:ext uri="{FF2B5EF4-FFF2-40B4-BE49-F238E27FC236}">
                <a16:creationId xmlns:a16="http://schemas.microsoft.com/office/drawing/2014/main" id="{C8F211A4-0460-723F-A08B-5DE91DCC4F52}"/>
              </a:ext>
            </a:extLst>
          </p:cNvPr>
          <p:cNvSpPr/>
          <p:nvPr>
            <p:custDataLst>
              <p:tags r:id="rId15"/>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5" name="矩形 14">
            <a:hlinkClick r:id="rId33" action="ppaction://hlinksldjump"/>
            <a:extLst>
              <a:ext uri="{FF2B5EF4-FFF2-40B4-BE49-F238E27FC236}">
                <a16:creationId xmlns:a16="http://schemas.microsoft.com/office/drawing/2014/main" id="{1545188E-4B11-6FD4-2869-EFB480545709}"/>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C6D0049-F274-2538-F7D3-556C1E5D87BC}"/>
              </a:ext>
            </a:extLst>
          </p:cNvPr>
          <p:cNvSpPr/>
          <p:nvPr>
            <p:custDataLst>
              <p:tags r:id="rId17"/>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D4D5D00C-CDED-3E04-AD0E-C6FF1D42A51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DFC40496-F5FC-27FD-697F-B9283C81AEC1}"/>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23F72C28-0A6A-FB46-2122-725AAD59BDF8}"/>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62496ECA-0393-9906-F375-DDC922C8C48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3596344C-11BA-0685-7146-AF19951269FA}"/>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DC8F4848-906F-B83C-BC63-4A630FFE9D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AF0092E6-A104-7A81-ACD9-37A42C4B44EC}"/>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AB4855DE-6EB5-877E-91A0-3AA414112E4F}"/>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6E0B622-DF97-7A15-A507-A24ECB870C8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F66F05F-EB58-0027-C4EC-7514531EC42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66541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00A1D4-8AE0-98EB-1B20-E08C4ABF1BD6}"/>
              </a:ext>
            </a:extLst>
          </p:cNvPr>
          <p:cNvGraphicFramePr>
            <a:graphicFrameLocks noChangeAspect="1"/>
          </p:cNvGraphicFramePr>
          <p:nvPr>
            <p:custDataLst>
              <p:tags r:id="rId1"/>
            </p:custDataLst>
            <p:extLst>
              <p:ext uri="{D42A27DB-BD31-4B8C-83A1-F6EECF244321}">
                <p14:modId xmlns:p14="http://schemas.microsoft.com/office/powerpoint/2010/main" val="236577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5C00A1D4-8AE0-98EB-1B20-E08C4ABF1BD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A5884274-B851-2CBD-48FD-03BB119D1F77}"/>
              </a:ext>
            </a:extLst>
          </p:cNvPr>
          <p:cNvPicPr>
            <a:picLocks noChangeAspect="1"/>
          </p:cNvPicPr>
          <p:nvPr/>
        </p:nvPicPr>
        <p:blipFill>
          <a:blip r:embed="rId6"/>
          <a:stretch>
            <a:fillRect/>
          </a:stretch>
        </p:blipFill>
        <p:spPr>
          <a:xfrm>
            <a:off x="1692244" y="1340646"/>
            <a:ext cx="8807510" cy="4365636"/>
          </a:xfrm>
          <a:prstGeom prst="rect">
            <a:avLst/>
          </a:prstGeom>
        </p:spPr>
      </p:pic>
      <p:sp>
        <p:nvSpPr>
          <p:cNvPr id="5" name="ee4pContent1">
            <a:extLst>
              <a:ext uri="{FF2B5EF4-FFF2-40B4-BE49-F238E27FC236}">
                <a16:creationId xmlns:a16="http://schemas.microsoft.com/office/drawing/2014/main" id="{D1E6F6F1-EE30-87B2-EF76-4388260F8459}"/>
              </a:ext>
            </a:extLst>
          </p:cNvPr>
          <p:cNvSpPr txBox="1">
            <a:spLocks/>
          </p:cNvSpPr>
          <p:nvPr>
            <p:custDataLst>
              <p:tags r:id="rId2"/>
            </p:custDataLst>
          </p:nvPr>
        </p:nvSpPr>
        <p:spPr>
          <a:xfrm>
            <a:off x="1692244" y="5740465"/>
            <a:ext cx="8807510" cy="107966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灰色框显示代理在探索过程中观察到的场景</a:t>
            </a:r>
            <a:endParaRPr lang="en-US" altLang="zh-CN" dirty="0">
              <a:latin typeface="+mn-lt"/>
            </a:endParaRPr>
          </a:p>
          <a:p>
            <a:pPr lvl="1"/>
            <a:r>
              <a:rPr lang="zh-CN" altLang="en-US" dirty="0">
                <a:latin typeface="+mn-lt"/>
              </a:rPr>
              <a:t>其他框显示了各种类型的问题解答任务</a:t>
            </a:r>
            <a:endParaRPr lang="en-US" altLang="zh-CN" dirty="0">
              <a:latin typeface="+mn-lt"/>
            </a:endParaRPr>
          </a:p>
          <a:p>
            <a:pPr lvl="1"/>
            <a:r>
              <a:rPr lang="zh-CN" altLang="en-US" dirty="0">
                <a:latin typeface="+mn-lt"/>
              </a:rPr>
              <a:t>除了根据情景记忆回答问题的任务外，代理一旦收集到足够的信息来回答问题，就会停止探索</a:t>
            </a:r>
          </a:p>
          <a:p>
            <a:pPr lvl="1"/>
            <a:endParaRPr lang="en-US" dirty="0">
              <a:latin typeface="+mn-lt"/>
            </a:endParaRPr>
          </a:p>
        </p:txBody>
      </p:sp>
    </p:spTree>
    <p:extLst>
      <p:ext uri="{BB962C8B-B14F-4D97-AF65-F5344CB8AC3E}">
        <p14:creationId xmlns:p14="http://schemas.microsoft.com/office/powerpoint/2010/main" val="525586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C0F37EA-1290-71DA-7A57-A85A4B503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4C0F37EA-1290-71DA-7A57-A85A4B5038B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5" name="ee4pContent1">
            <a:extLst>
              <a:ext uri="{FF2B5EF4-FFF2-40B4-BE49-F238E27FC236}">
                <a16:creationId xmlns:a16="http://schemas.microsoft.com/office/drawing/2014/main" id="{189144C4-D0E1-8D42-6F7A-04550528DBB6}"/>
              </a:ext>
            </a:extLst>
          </p:cNvPr>
          <p:cNvSpPr txBox="1">
            <a:spLocks/>
          </p:cNvSpPr>
          <p:nvPr>
            <p:custDataLst>
              <p:tags r:id="rId2"/>
            </p:custDataLst>
          </p:nvPr>
        </p:nvSpPr>
        <p:spPr>
          <a:xfrm>
            <a:off x="838199" y="1717676"/>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对于 </a:t>
            </a:r>
            <a:r>
              <a:rPr lang="en-US" altLang="zh-CN" sz="2000" dirty="0">
                <a:latin typeface="+mn-lt"/>
              </a:rPr>
              <a:t>EQA </a:t>
            </a:r>
            <a:r>
              <a:rPr lang="zh-CN" altLang="en-US" sz="2000" dirty="0">
                <a:latin typeface="+mn-lt"/>
              </a:rPr>
              <a:t>任务，代理需要从第一人称视角探索环境，以收集回答给定问题所需的信息</a:t>
            </a:r>
          </a:p>
        </p:txBody>
      </p:sp>
      <p:sp>
        <p:nvSpPr>
          <p:cNvPr id="6" name="ee4pContent1">
            <a:extLst>
              <a:ext uri="{FF2B5EF4-FFF2-40B4-BE49-F238E27FC236}">
                <a16:creationId xmlns:a16="http://schemas.microsoft.com/office/drawing/2014/main" id="{6F5052AB-4486-149D-54ED-2F67C7F5F46A}"/>
              </a:ext>
            </a:extLst>
          </p:cNvPr>
          <p:cNvSpPr txBox="1">
            <a:spLocks/>
          </p:cNvSpPr>
          <p:nvPr>
            <p:custDataLst>
              <p:tags r:id="rId3"/>
            </p:custDataLst>
          </p:nvPr>
        </p:nvSpPr>
        <p:spPr>
          <a:xfrm>
            <a:off x="838199" y="3256194"/>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具有自主探索和决策能力的代理不仅要考虑采取哪些行动来探索环境</a:t>
            </a:r>
            <a:endParaRPr lang="en-US" altLang="zh-CN" sz="2000" dirty="0">
              <a:latin typeface="+mn-lt"/>
            </a:endParaRPr>
          </a:p>
          <a:p>
            <a:pPr lvl="1"/>
            <a:r>
              <a:rPr lang="zh-CN" altLang="en-US" sz="2000" dirty="0">
                <a:latin typeface="+mn-lt"/>
              </a:rPr>
              <a:t>还要确定何时停止探索以回答问题</a:t>
            </a:r>
            <a:endParaRPr lang="en-US" sz="2000" dirty="0">
              <a:latin typeface="+mn-lt"/>
            </a:endParaRPr>
          </a:p>
        </p:txBody>
      </p:sp>
      <p:sp>
        <p:nvSpPr>
          <p:cNvPr id="7" name="ee4pContent1">
            <a:extLst>
              <a:ext uri="{FF2B5EF4-FFF2-40B4-BE49-F238E27FC236}">
                <a16:creationId xmlns:a16="http://schemas.microsoft.com/office/drawing/2014/main" id="{EA0DC294-9534-8986-27D4-53F34CEFE634}"/>
              </a:ext>
            </a:extLst>
          </p:cNvPr>
          <p:cNvSpPr txBox="1">
            <a:spLocks/>
          </p:cNvSpPr>
          <p:nvPr>
            <p:custDataLst>
              <p:tags r:id="rId4"/>
            </p:custDataLst>
          </p:nvPr>
        </p:nvSpPr>
        <p:spPr>
          <a:xfrm>
            <a:off x="838199" y="4794711"/>
            <a:ext cx="10515601" cy="1371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现有工作侧重于不同类型的问题</a:t>
            </a:r>
            <a:endParaRPr lang="en-US" sz="2000" dirty="0">
              <a:latin typeface="+mn-lt"/>
            </a:endParaRPr>
          </a:p>
        </p:txBody>
      </p:sp>
    </p:spTree>
    <p:extLst>
      <p:ext uri="{BB962C8B-B14F-4D97-AF65-F5344CB8AC3E}">
        <p14:creationId xmlns:p14="http://schemas.microsoft.com/office/powerpoint/2010/main" val="23792879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62027D00-CEED-5058-5ABB-DBD0ABD9D89A}"/>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F8C3F605-AF78-692D-0F3C-45725783AD4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81189BCE-9563-FC1C-C989-03E7F0E6789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532AA41D-24DA-3EBA-97F4-A69C6D14347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39F829E-DB9B-42E2-8815-DFC1317B50FD}"/>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A34A4D6E-B33C-9150-C113-7113C06A9DCA}"/>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DAD303FF-3E4E-72B8-BE98-A50A47797A01}"/>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4B0DCF46-9DCD-B83D-4B78-1272B1F8342C}"/>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5C6BE2A4-D419-E095-D978-A0A20DD7B7F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2" action="ppaction://hlinksldjump"/>
            <a:extLst>
              <a:ext uri="{FF2B5EF4-FFF2-40B4-BE49-F238E27FC236}">
                <a16:creationId xmlns:a16="http://schemas.microsoft.com/office/drawing/2014/main" id="{AA65E4E4-80D6-BDA8-C686-01089A6BFC51}"/>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9" name="矩形 18">
            <a:hlinkClick r:id="rId32" action="ppaction://hlinksldjump"/>
            <a:extLst>
              <a:ext uri="{FF2B5EF4-FFF2-40B4-BE49-F238E27FC236}">
                <a16:creationId xmlns:a16="http://schemas.microsoft.com/office/drawing/2014/main" id="{5980D05A-DF88-69D6-F260-5EDD9F80DECA}"/>
              </a:ext>
            </a:extLst>
          </p:cNvPr>
          <p:cNvSpPr/>
          <p:nvPr>
            <p:custDataLst>
              <p:tags r:id="rId12"/>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8" name="矩形 17">
            <a:hlinkClick r:id="rId32" action="ppaction://hlinksldjump"/>
            <a:extLst>
              <a:ext uri="{FF2B5EF4-FFF2-40B4-BE49-F238E27FC236}">
                <a16:creationId xmlns:a16="http://schemas.microsoft.com/office/drawing/2014/main" id="{E3F1F198-99B1-2DB9-0E5B-F7A1CCE49297}"/>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70E3D6F9-89C4-FD4D-3A9B-9ED263A69AFD}"/>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C7C0E8D0-7FE6-F2A7-38DF-6C4AF34F85F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D38B164F-B436-A734-100E-05DA8F722830}"/>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2AF269EB-D9CB-4EFC-DC7A-AA0DC160F156}"/>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BF91846-2C57-7371-FA93-AA8A075BBF54}"/>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68A0002C-A265-7E0F-BE07-8E50621CEF19}"/>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78C6978-8327-E5F0-B8CC-55D6A4B4E1E5}"/>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1CFF6586-9116-53B0-D8B8-5BA355198E3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FBF0C9A-187A-5289-46A7-C81A373133A2}"/>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EA00FC1E-5A2E-086B-327A-EE4F37C82DDE}"/>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306B7E96-6861-3F3F-C03F-29714C8B283A}"/>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C722E402-E092-74BA-F353-815A50F9EEA5}"/>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24276FE8-BBEE-AF9E-3347-ADC98D43BD00}"/>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D711E46-80C4-B23E-A52E-6E8C9C868CEC}"/>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1442097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40153814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9857BB46-F76C-783A-B298-D44C79F41A7E}"/>
              </a:ext>
            </a:extLst>
          </p:cNvPr>
          <p:cNvPicPr>
            <a:picLocks noChangeAspect="1"/>
          </p:cNvPicPr>
          <p:nvPr/>
        </p:nvPicPr>
        <p:blipFill>
          <a:blip r:embed="rId6"/>
          <a:stretch>
            <a:fillRect/>
          </a:stretch>
        </p:blipFill>
        <p:spPr>
          <a:xfrm>
            <a:off x="0" y="1952433"/>
            <a:ext cx="12192000" cy="2162649"/>
          </a:xfrm>
          <a:prstGeom prst="rect">
            <a:avLst/>
          </a:prstGeom>
        </p:spPr>
      </p:pic>
      <p:sp>
        <p:nvSpPr>
          <p:cNvPr id="5" name="ee4pContent1">
            <a:extLst>
              <a:ext uri="{FF2B5EF4-FFF2-40B4-BE49-F238E27FC236}">
                <a16:creationId xmlns:a16="http://schemas.microsoft.com/office/drawing/2014/main" id="{B054379E-1E69-1312-9E01-9166218DAF18}"/>
              </a:ext>
            </a:extLst>
          </p:cNvPr>
          <p:cNvSpPr txBox="1">
            <a:spLocks/>
          </p:cNvSpPr>
          <p:nvPr>
            <p:custDataLst>
              <p:tags r:id="rId2"/>
            </p:custDataLst>
          </p:nvPr>
        </p:nvSpPr>
        <p:spPr>
          <a:xfrm>
            <a:off x="838200" y="4376827"/>
            <a:ext cx="10515600" cy="15809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在真实环境中进行机器人实验通常受到场景和机器人硬件的限制</a:t>
            </a:r>
            <a:endParaRPr lang="en-US" altLang="zh-CN" sz="2000" dirty="0">
              <a:latin typeface="+mn-lt"/>
            </a:endParaRPr>
          </a:p>
          <a:p>
            <a:pPr lvl="1"/>
            <a:r>
              <a:rPr lang="zh-CN" altLang="en-US" sz="2000" dirty="0">
                <a:latin typeface="+mn-lt"/>
              </a:rPr>
              <a:t>作为虚拟实验平台，模拟器为构建具身问答数据集提供了合适的环境条件</a:t>
            </a:r>
            <a:endParaRPr lang="en-US" altLang="zh-CN" sz="2000" dirty="0">
              <a:latin typeface="+mn-lt"/>
            </a:endParaRPr>
          </a:p>
          <a:p>
            <a:pPr lvl="1"/>
            <a:r>
              <a:rPr lang="zh-CN" altLang="en-US" sz="2000" dirty="0">
                <a:latin typeface="+mn-lt"/>
              </a:rPr>
              <a:t>在模拟器中创建的数据集上训练和测试模型可以显著降低实验成本，并提高在真实机器上部署模型的成功率</a:t>
            </a:r>
          </a:p>
        </p:txBody>
      </p:sp>
    </p:spTree>
    <p:extLst>
      <p:ext uri="{BB962C8B-B14F-4D97-AF65-F5344CB8AC3E}">
        <p14:creationId xmlns:p14="http://schemas.microsoft.com/office/powerpoint/2010/main" val="16806966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extLst>
              <p:ext uri="{D42A27DB-BD31-4B8C-83A1-F6EECF244321}">
                <p14:modId xmlns:p14="http://schemas.microsoft.com/office/powerpoint/2010/main" val="2964220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v1 </a:t>
            </a:r>
            <a:r>
              <a:rPr lang="zh-CN" altLang="en-US" dirty="0">
                <a:latin typeface="+mn-lt"/>
              </a:rPr>
              <a:t>是第一个为 </a:t>
            </a:r>
            <a:r>
              <a:rPr lang="en-US" altLang="zh-CN" dirty="0">
                <a:latin typeface="+mn-lt"/>
              </a:rPr>
              <a:t>EQA </a:t>
            </a:r>
            <a:r>
              <a:rPr lang="zh-CN" altLang="en-US" dirty="0">
                <a:latin typeface="+mn-lt"/>
              </a:rPr>
              <a:t>设计的数据集。</a:t>
            </a:r>
            <a:r>
              <a:rPr lang="en-US" altLang="zh-CN" dirty="0">
                <a:latin typeface="+mn-lt"/>
              </a:rPr>
              <a:t>EQA v1 </a:t>
            </a:r>
            <a:r>
              <a:rPr lang="zh-CN" altLang="en-US" dirty="0">
                <a:latin typeface="+mn-lt"/>
              </a:rPr>
              <a:t>建立在 </a:t>
            </a:r>
            <a:r>
              <a:rPr lang="en-US" altLang="zh-CN" dirty="0">
                <a:latin typeface="+mn-lt"/>
              </a:rPr>
              <a:t>House3D </a:t>
            </a:r>
            <a:r>
              <a:rPr lang="zh-CN" altLang="en-US" dirty="0">
                <a:latin typeface="+mn-lt"/>
              </a:rPr>
              <a:t>模拟器中来自 </a:t>
            </a:r>
            <a:r>
              <a:rPr lang="en-US" altLang="zh-CN" dirty="0">
                <a:latin typeface="+mn-lt"/>
              </a:rPr>
              <a:t>SUNCG </a:t>
            </a:r>
            <a:r>
              <a:rPr lang="zh-CN" altLang="en-US" dirty="0">
                <a:latin typeface="+mn-lt"/>
              </a:rPr>
              <a:t>数据集的合成 </a:t>
            </a:r>
            <a:r>
              <a:rPr lang="en-US" altLang="zh-CN" dirty="0">
                <a:latin typeface="+mn-lt"/>
              </a:rPr>
              <a:t>3D </a:t>
            </a:r>
            <a:r>
              <a:rPr lang="zh-CN" altLang="en-US" dirty="0">
                <a:latin typeface="+mn-lt"/>
              </a:rPr>
              <a:t>室内场景之上，包括四种类型的问题：位置、颜色、颜色房间和介词。它拥有超过 </a:t>
            </a:r>
            <a:r>
              <a:rPr lang="en-US" altLang="zh-CN" dirty="0">
                <a:latin typeface="+mn-lt"/>
              </a:rPr>
              <a:t>5,000 </a:t>
            </a:r>
            <a:r>
              <a:rPr lang="zh-CN" altLang="en-US" dirty="0">
                <a:latin typeface="+mn-lt"/>
              </a:rPr>
              <a:t>个问题，分布在 </a:t>
            </a:r>
            <a:r>
              <a:rPr lang="en-US" altLang="zh-CN" dirty="0">
                <a:latin typeface="+mn-lt"/>
              </a:rPr>
              <a:t>750 </a:t>
            </a:r>
            <a:r>
              <a:rPr lang="zh-CN" altLang="en-US" dirty="0">
                <a:latin typeface="+mn-lt"/>
              </a:rPr>
              <a:t>多个环境中。这些问题是通过功能程序执行构建的，使用模板来选择和组合基本操作</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 </a:t>
            </a:r>
            <a:r>
              <a:rPr lang="en-US" altLang="zh-CN" dirty="0">
                <a:latin typeface="+mn-lt"/>
              </a:rPr>
              <a:t>EQA v1 </a:t>
            </a:r>
            <a:r>
              <a:rPr lang="zh-CN" altLang="en-US" dirty="0">
                <a:latin typeface="+mn-lt"/>
              </a:rPr>
              <a:t>类似，</a:t>
            </a:r>
            <a:r>
              <a:rPr lang="en-US" altLang="zh-CN" dirty="0">
                <a:latin typeface="+mn-lt"/>
              </a:rPr>
              <a:t>MT-EQA </a:t>
            </a:r>
            <a:r>
              <a:rPr lang="zh-CN" altLang="en-US" dirty="0">
                <a:latin typeface="+mn-lt"/>
              </a:rPr>
              <a:t>是在 </a:t>
            </a:r>
            <a:r>
              <a:rPr lang="en-US" altLang="zh-CN" dirty="0">
                <a:latin typeface="+mn-lt"/>
              </a:rPr>
              <a:t>House3D </a:t>
            </a:r>
            <a:r>
              <a:rPr lang="zh-CN" altLang="en-US" dirty="0">
                <a:latin typeface="+mn-lt"/>
              </a:rPr>
              <a:t>中使用 </a:t>
            </a:r>
            <a:r>
              <a:rPr lang="en-US" altLang="zh-CN" dirty="0">
                <a:latin typeface="+mn-lt"/>
              </a:rPr>
              <a:t>SUNCG </a:t>
            </a:r>
            <a:r>
              <a:rPr lang="zh-CN" altLang="en-US" dirty="0">
                <a:latin typeface="+mn-lt"/>
              </a:rPr>
              <a:t>通过执行包含一些基本操作的功能程序构建的。然而，它进一步将单一对象问答任务扩展到多对象设置。设计了六种类型的问题，涉及多个对象之间颜色、距离和大小的比较。该数据集包含 </a:t>
            </a:r>
            <a:r>
              <a:rPr lang="en-US" altLang="zh-CN" dirty="0">
                <a:latin typeface="+mn-lt"/>
              </a:rPr>
              <a:t>588 </a:t>
            </a:r>
            <a:r>
              <a:rPr lang="zh-CN" altLang="en-US" dirty="0">
                <a:latin typeface="+mn-lt"/>
              </a:rPr>
              <a:t>个环境中的 </a:t>
            </a:r>
            <a:r>
              <a:rPr lang="en-US" altLang="zh-CN" dirty="0">
                <a:latin typeface="+mn-lt"/>
              </a:rPr>
              <a:t>19,287 </a:t>
            </a:r>
            <a:r>
              <a:rPr lang="zh-CN" altLang="en-US" dirty="0">
                <a:latin typeface="+mn-lt"/>
              </a:rPr>
              <a:t>个问题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pic>
        <p:nvPicPr>
          <p:cNvPr id="11" name="图片 10">
            <a:extLst>
              <a:ext uri="{FF2B5EF4-FFF2-40B4-BE49-F238E27FC236}">
                <a16:creationId xmlns:a16="http://schemas.microsoft.com/office/drawing/2014/main" id="{5934277E-4C60-4743-9D27-C97EC8F303CC}"/>
              </a:ext>
            </a:extLst>
          </p:cNvPr>
          <p:cNvPicPr>
            <a:picLocks noChangeAspect="1"/>
          </p:cNvPicPr>
          <p:nvPr/>
        </p:nvPicPr>
        <p:blipFill>
          <a:blip r:embed="rId11"/>
          <a:stretch>
            <a:fillRect/>
          </a:stretch>
        </p:blipFill>
        <p:spPr>
          <a:xfrm>
            <a:off x="1025873" y="3757619"/>
            <a:ext cx="4785814" cy="2348411"/>
          </a:xfrm>
          <a:prstGeom prst="rect">
            <a:avLst/>
          </a:prstGeom>
        </p:spPr>
      </p:pic>
      <p:pic>
        <p:nvPicPr>
          <p:cNvPr id="12" name="图片 11">
            <a:extLst>
              <a:ext uri="{FF2B5EF4-FFF2-40B4-BE49-F238E27FC236}">
                <a16:creationId xmlns:a16="http://schemas.microsoft.com/office/drawing/2014/main" id="{324B450A-7CEF-E7B5-0B4C-60F49878D622}"/>
              </a:ext>
            </a:extLst>
          </p:cNvPr>
          <p:cNvPicPr>
            <a:picLocks noChangeAspect="1"/>
          </p:cNvPicPr>
          <p:nvPr/>
        </p:nvPicPr>
        <p:blipFill>
          <a:blip r:embed="rId12"/>
          <a:stretch>
            <a:fillRect/>
          </a:stretch>
        </p:blipFill>
        <p:spPr>
          <a:xfrm>
            <a:off x="6628200" y="3757619"/>
            <a:ext cx="4293467" cy="2348410"/>
          </a:xfrm>
          <a:prstGeom prst="rect">
            <a:avLst/>
          </a:prstGeom>
        </p:spPr>
      </p:pic>
    </p:spTree>
    <p:extLst>
      <p:ext uri="{BB962C8B-B14F-4D97-AF65-F5344CB8AC3E}">
        <p14:creationId xmlns:p14="http://schemas.microsoft.com/office/powerpoint/2010/main" val="25460053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是基于 </a:t>
            </a:r>
            <a:r>
              <a:rPr lang="en-US" altLang="zh-CN" dirty="0">
                <a:latin typeface="+mn-lt"/>
              </a:rPr>
              <a:t>MINOS </a:t>
            </a:r>
            <a:r>
              <a:rPr lang="zh-CN" altLang="en-US" dirty="0">
                <a:latin typeface="+mn-lt"/>
              </a:rPr>
              <a:t>开发的模拟器构建的，使用 </a:t>
            </a:r>
            <a:r>
              <a:rPr lang="en-US" altLang="zh-CN" dirty="0">
                <a:latin typeface="+mn-lt"/>
              </a:rPr>
              <a:t>Matterport3D </a:t>
            </a:r>
            <a:r>
              <a:rPr lang="zh-CN" altLang="en-US" dirty="0">
                <a:latin typeface="+mn-lt"/>
              </a:rPr>
              <a:t>数据集，将问答任务扩展到逼真的 </a:t>
            </a:r>
            <a:r>
              <a:rPr lang="en-US" altLang="zh-CN" dirty="0">
                <a:latin typeface="+mn-lt"/>
              </a:rPr>
              <a:t>3D </a:t>
            </a:r>
            <a:r>
              <a:rPr lang="zh-CN" altLang="en-US" dirty="0">
                <a:latin typeface="+mn-lt"/>
              </a:rPr>
              <a:t>环境。参考 </a:t>
            </a:r>
            <a:r>
              <a:rPr lang="en-US" altLang="zh-CN" dirty="0">
                <a:latin typeface="+mn-lt"/>
              </a:rPr>
              <a:t>EQA v1</a:t>
            </a:r>
            <a:r>
              <a:rPr lang="zh-CN" altLang="en-US" dirty="0">
                <a:latin typeface="+mn-lt"/>
              </a:rPr>
              <a:t>，</a:t>
            </a:r>
            <a:r>
              <a:rPr lang="en-US" altLang="zh-CN" dirty="0">
                <a:latin typeface="+mn-lt"/>
              </a:rPr>
              <a:t>MP3D-EQA </a:t>
            </a:r>
            <a:r>
              <a:rPr lang="zh-CN" altLang="en-US" dirty="0">
                <a:latin typeface="+mn-lt"/>
              </a:rPr>
              <a:t>利用了三种类型的模板：位置、颜色和颜色房间，总共生成了 </a:t>
            </a:r>
            <a:r>
              <a:rPr lang="en-US" altLang="zh-CN" dirty="0">
                <a:latin typeface="+mn-lt"/>
              </a:rPr>
              <a:t>83 </a:t>
            </a:r>
            <a:r>
              <a:rPr lang="zh-CN" altLang="en-US" dirty="0">
                <a:latin typeface="+mn-lt"/>
              </a:rPr>
              <a:t>个家庭环境中的 </a:t>
            </a:r>
            <a:r>
              <a:rPr lang="en-US" altLang="zh-CN" dirty="0">
                <a:latin typeface="+mn-lt"/>
              </a:rPr>
              <a:t>1,136 </a:t>
            </a:r>
            <a:r>
              <a:rPr lang="zh-CN" altLang="en-US" dirty="0">
                <a:latin typeface="+mn-lt"/>
              </a:rPr>
              <a:t>个问题</a:t>
            </a:r>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是建立在 </a:t>
            </a:r>
            <a:r>
              <a:rPr lang="en-US" altLang="zh-CN" dirty="0">
                <a:latin typeface="+mn-lt"/>
              </a:rPr>
              <a:t>AI2-THOR </a:t>
            </a:r>
            <a:r>
              <a:rPr lang="zh-CN" altLang="en-US" dirty="0">
                <a:latin typeface="+mn-lt"/>
              </a:rPr>
              <a:t>之上的，包括三种类型的问题：存在、计数和空间关系。它使用一组先验写下的模板来生成超过 </a:t>
            </a:r>
            <a:r>
              <a:rPr lang="en-US" altLang="zh-CN" dirty="0">
                <a:latin typeface="+mn-lt"/>
              </a:rPr>
              <a:t>75,000 </a:t>
            </a:r>
            <a:r>
              <a:rPr lang="zh-CN" altLang="en-US" dirty="0">
                <a:latin typeface="+mn-lt"/>
              </a:rPr>
              <a:t>个多项选择题，每个题目都伴随着一个独特的场景配置。与其他数据集不同，回答 </a:t>
            </a:r>
            <a:r>
              <a:rPr lang="en-US" altLang="zh-CN" dirty="0">
                <a:latin typeface="+mn-lt"/>
              </a:rPr>
              <a:t>IQUAD V1 </a:t>
            </a:r>
            <a:r>
              <a:rPr lang="zh-CN" altLang="en-US" dirty="0">
                <a:latin typeface="+mn-lt"/>
              </a:rPr>
              <a:t>问题需要代理对可供性有很好的理解，并与动态环境进行交互</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MP3D-EQA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sz="2000" b="1" dirty="0">
              <a:solidFill>
                <a:schemeClr val="bg1"/>
              </a:solidFill>
            </a:endParaRPr>
          </a:p>
        </p:txBody>
      </p:sp>
      <p:pic>
        <p:nvPicPr>
          <p:cNvPr id="5" name="图片 4">
            <a:extLst>
              <a:ext uri="{FF2B5EF4-FFF2-40B4-BE49-F238E27FC236}">
                <a16:creationId xmlns:a16="http://schemas.microsoft.com/office/drawing/2014/main" id="{38BE539D-1112-89DD-27D9-954ADA9E35B6}"/>
              </a:ext>
            </a:extLst>
          </p:cNvPr>
          <p:cNvPicPr>
            <a:picLocks noChangeAspect="1"/>
          </p:cNvPicPr>
          <p:nvPr/>
        </p:nvPicPr>
        <p:blipFill>
          <a:blip r:embed="rId11"/>
          <a:stretch>
            <a:fillRect/>
          </a:stretch>
        </p:blipFill>
        <p:spPr>
          <a:xfrm>
            <a:off x="1695340" y="3497366"/>
            <a:ext cx="3446879" cy="2602362"/>
          </a:xfrm>
          <a:prstGeom prst="rect">
            <a:avLst/>
          </a:prstGeom>
        </p:spPr>
      </p:pic>
      <p:pic>
        <p:nvPicPr>
          <p:cNvPr id="6" name="图片 5">
            <a:extLst>
              <a:ext uri="{FF2B5EF4-FFF2-40B4-BE49-F238E27FC236}">
                <a16:creationId xmlns:a16="http://schemas.microsoft.com/office/drawing/2014/main" id="{4E62AD2C-41CA-7F7E-F2D2-FBBD2D331782}"/>
              </a:ext>
            </a:extLst>
          </p:cNvPr>
          <p:cNvPicPr>
            <a:picLocks noChangeAspect="1"/>
          </p:cNvPicPr>
          <p:nvPr/>
        </p:nvPicPr>
        <p:blipFill>
          <a:blip r:embed="rId12"/>
          <a:stretch>
            <a:fillRect/>
          </a:stretch>
        </p:blipFill>
        <p:spPr>
          <a:xfrm>
            <a:off x="7135755" y="3734063"/>
            <a:ext cx="3270163" cy="2414695"/>
          </a:xfrm>
          <a:prstGeom prst="rect">
            <a:avLst/>
          </a:prstGeom>
        </p:spPr>
      </p:pic>
    </p:spTree>
    <p:extLst>
      <p:ext uri="{BB962C8B-B14F-4D97-AF65-F5344CB8AC3E}">
        <p14:creationId xmlns:p14="http://schemas.microsoft.com/office/powerpoint/2010/main" val="28182270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将 </a:t>
            </a:r>
            <a:r>
              <a:rPr lang="en-US" altLang="zh-CN" dirty="0">
                <a:latin typeface="+mn-lt"/>
              </a:rPr>
              <a:t>EQA </a:t>
            </a:r>
            <a:r>
              <a:rPr lang="zh-CN" altLang="en-US" dirty="0">
                <a:latin typeface="+mn-lt"/>
              </a:rPr>
              <a:t>问题的视觉推理与导航方面分离。在这项任务中，代理访问与探索轨迹相对应的视频，这些视频包含足够的信息来回答问题。仍然参考 </a:t>
            </a:r>
            <a:r>
              <a:rPr lang="en-US" altLang="zh-CN" dirty="0">
                <a:latin typeface="+mn-lt"/>
              </a:rPr>
              <a:t>EQA v1</a:t>
            </a:r>
            <a:r>
              <a:rPr lang="zh-CN" altLang="en-US" dirty="0">
                <a:latin typeface="+mn-lt"/>
              </a:rPr>
              <a:t>，</a:t>
            </a:r>
            <a:r>
              <a:rPr lang="en-US" altLang="zh-CN" dirty="0">
                <a:latin typeface="+mn-lt"/>
              </a:rPr>
              <a:t>VideoNavQA </a:t>
            </a:r>
            <a:r>
              <a:rPr lang="zh-CN" altLang="en-US" dirty="0">
                <a:latin typeface="+mn-lt"/>
              </a:rPr>
              <a:t>根据功能性、模板式表示生成问题。它还渲染最短的轨迹来模拟接近最佳的导航路径，创建与代理探索环境时所看到的视频相对应的视频。</a:t>
            </a:r>
            <a:r>
              <a:rPr lang="en-US" altLang="zh-CN" dirty="0">
                <a:latin typeface="+mn-lt"/>
              </a:rPr>
              <a:t>VideoNavQA </a:t>
            </a:r>
            <a:r>
              <a:rPr lang="zh-CN" altLang="en-US" dirty="0">
                <a:latin typeface="+mn-lt"/>
              </a:rPr>
              <a:t>使用 </a:t>
            </a:r>
            <a:r>
              <a:rPr lang="en-US" altLang="zh-CN" dirty="0">
                <a:latin typeface="+mn-lt"/>
              </a:rPr>
              <a:t>SUNCG </a:t>
            </a:r>
            <a:r>
              <a:rPr lang="zh-CN" altLang="en-US" dirty="0">
                <a:latin typeface="+mn-lt"/>
              </a:rPr>
              <a:t>在 </a:t>
            </a:r>
            <a:r>
              <a:rPr lang="en-US" altLang="zh-CN" dirty="0">
                <a:latin typeface="+mn-lt"/>
              </a:rPr>
              <a:t>House3D </a:t>
            </a:r>
            <a:r>
              <a:rPr lang="zh-CN" altLang="en-US" dirty="0">
                <a:latin typeface="+mn-lt"/>
              </a:rPr>
              <a:t>环境中生成约 </a:t>
            </a:r>
            <a:r>
              <a:rPr lang="en-US" altLang="zh-CN" dirty="0">
                <a:latin typeface="+mn-lt"/>
              </a:rPr>
              <a:t>101,000 </a:t>
            </a:r>
            <a:r>
              <a:rPr lang="zh-CN" altLang="en-US" dirty="0">
                <a:latin typeface="+mn-lt"/>
              </a:rPr>
              <a:t>对视频和问题，涵盖了 </a:t>
            </a:r>
            <a:r>
              <a:rPr lang="en-US" altLang="zh-CN" dirty="0">
                <a:latin typeface="+mn-lt"/>
              </a:rPr>
              <a:t>28 </a:t>
            </a:r>
            <a:r>
              <a:rPr lang="zh-CN" altLang="en-US" dirty="0">
                <a:latin typeface="+mn-lt"/>
              </a:rPr>
              <a:t>种类型的问题，这些问题属于 </a:t>
            </a:r>
            <a:r>
              <a:rPr lang="en-US" altLang="zh-CN" dirty="0">
                <a:latin typeface="+mn-lt"/>
              </a:rPr>
              <a:t>8 </a:t>
            </a:r>
            <a:r>
              <a:rPr lang="zh-CN" altLang="en-US" dirty="0">
                <a:latin typeface="+mn-lt"/>
              </a:rPr>
              <a:t>个类别，例如存在、计数和定位</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简化了协议（仅 </a:t>
            </a:r>
            <a:r>
              <a:rPr lang="en-US" altLang="zh-CN" dirty="0">
                <a:latin typeface="+mn-lt"/>
              </a:rPr>
              <a:t>QA</a:t>
            </a:r>
            <a:r>
              <a:rPr lang="zh-CN" altLang="en-US" dirty="0">
                <a:latin typeface="+mn-lt"/>
              </a:rPr>
              <a:t>），同时仍然保留了基准化具体场景理解的功能，从而能够提出更复杂、更依赖知识的问题，并收集更大规模的数据。具体而言，</a:t>
            </a:r>
            <a:r>
              <a:rPr lang="en-US" altLang="zh-CN" dirty="0">
                <a:latin typeface="+mn-lt"/>
              </a:rPr>
              <a:t>SQA3D </a:t>
            </a:r>
            <a:r>
              <a:rPr lang="zh-CN" altLang="en-US" dirty="0">
                <a:latin typeface="+mn-lt"/>
              </a:rPr>
              <a:t>提供了一个数据集，其中包含约 </a:t>
            </a:r>
            <a:r>
              <a:rPr lang="en-US" altLang="zh-CN" dirty="0">
                <a:latin typeface="+mn-lt"/>
              </a:rPr>
              <a:t>6,800 </a:t>
            </a:r>
            <a:r>
              <a:rPr lang="zh-CN" altLang="en-US" dirty="0">
                <a:latin typeface="+mn-lt"/>
              </a:rPr>
              <a:t>个独特场景、</a:t>
            </a:r>
            <a:r>
              <a:rPr lang="en-US" altLang="zh-CN" dirty="0">
                <a:latin typeface="+mn-lt"/>
              </a:rPr>
              <a:t>20,400 </a:t>
            </a:r>
            <a:r>
              <a:rPr lang="zh-CN" altLang="en-US" dirty="0">
                <a:latin typeface="+mn-lt"/>
              </a:rPr>
              <a:t>个描述以及针对这些场景的 </a:t>
            </a:r>
            <a:r>
              <a:rPr lang="en-US" altLang="zh-CN" dirty="0">
                <a:latin typeface="+mn-lt"/>
              </a:rPr>
              <a:t>33,400 </a:t>
            </a:r>
            <a:r>
              <a:rPr lang="zh-CN" altLang="en-US" dirty="0">
                <a:latin typeface="+mn-lt"/>
              </a:rPr>
              <a:t>个不同推理问题，这些问题基于 </a:t>
            </a:r>
            <a:r>
              <a:rPr lang="en-US" altLang="zh-CN" dirty="0">
                <a:latin typeface="+mn-lt"/>
              </a:rPr>
              <a:t>ScanNet </a:t>
            </a:r>
            <a:r>
              <a:rPr lang="zh-CN" altLang="en-US" dirty="0">
                <a:latin typeface="+mn-lt"/>
              </a:rPr>
              <a:t>场景</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VideoNavQA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SQA3D</a:t>
            </a:r>
            <a:endParaRPr lang="en-US" sz="2000" b="1" dirty="0">
              <a:solidFill>
                <a:schemeClr val="bg1"/>
              </a:solidFill>
            </a:endParaRPr>
          </a:p>
        </p:txBody>
      </p:sp>
      <p:pic>
        <p:nvPicPr>
          <p:cNvPr id="3" name="图片 2">
            <a:extLst>
              <a:ext uri="{FF2B5EF4-FFF2-40B4-BE49-F238E27FC236}">
                <a16:creationId xmlns:a16="http://schemas.microsoft.com/office/drawing/2014/main" id="{5E99BDDA-13FF-115F-4FD7-7F1AADF43F6E}"/>
              </a:ext>
            </a:extLst>
          </p:cNvPr>
          <p:cNvPicPr>
            <a:picLocks noChangeAspect="1"/>
          </p:cNvPicPr>
          <p:nvPr/>
        </p:nvPicPr>
        <p:blipFill>
          <a:blip r:embed="rId11"/>
          <a:stretch>
            <a:fillRect/>
          </a:stretch>
        </p:blipFill>
        <p:spPr>
          <a:xfrm>
            <a:off x="889580" y="4678586"/>
            <a:ext cx="5058400" cy="1180976"/>
          </a:xfrm>
          <a:prstGeom prst="rect">
            <a:avLst/>
          </a:prstGeom>
        </p:spPr>
      </p:pic>
      <p:pic>
        <p:nvPicPr>
          <p:cNvPr id="5" name="图片 4">
            <a:extLst>
              <a:ext uri="{FF2B5EF4-FFF2-40B4-BE49-F238E27FC236}">
                <a16:creationId xmlns:a16="http://schemas.microsoft.com/office/drawing/2014/main" id="{D49EEDCB-BA87-9A1F-4ECA-F89A07DF1089}"/>
              </a:ext>
            </a:extLst>
          </p:cNvPr>
          <p:cNvPicPr>
            <a:picLocks noChangeAspect="1"/>
          </p:cNvPicPr>
          <p:nvPr/>
        </p:nvPicPr>
        <p:blipFill>
          <a:blip r:embed="rId12"/>
          <a:stretch>
            <a:fillRect/>
          </a:stretch>
        </p:blipFill>
        <p:spPr>
          <a:xfrm>
            <a:off x="6271762" y="4229304"/>
            <a:ext cx="4998150" cy="1763139"/>
          </a:xfrm>
          <a:prstGeom prst="rect">
            <a:avLst/>
          </a:prstGeom>
        </p:spPr>
      </p:pic>
    </p:spTree>
    <p:extLst>
      <p:ext uri="{BB962C8B-B14F-4D97-AF65-F5344CB8AC3E}">
        <p14:creationId xmlns:p14="http://schemas.microsoft.com/office/powerpoint/2010/main" val="38229770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与以前在问题中明确指定目标对象的 </a:t>
            </a:r>
            <a:r>
              <a:rPr lang="en-US" altLang="zh-CN" dirty="0">
                <a:latin typeface="+mn-lt"/>
              </a:rPr>
              <a:t>dataset </a:t>
            </a:r>
            <a:r>
              <a:rPr lang="zh-CN" altLang="en-US" dirty="0">
                <a:latin typeface="+mn-lt"/>
              </a:rPr>
              <a:t>不同，</a:t>
            </a:r>
            <a:r>
              <a:rPr lang="en-US" altLang="zh-CN" dirty="0">
                <a:latin typeface="+mn-lt"/>
              </a:rPr>
              <a:t>K-EQA </a:t>
            </a:r>
            <a:r>
              <a:rPr lang="zh-CN" altLang="en-US" dirty="0">
                <a:latin typeface="+mn-lt"/>
              </a:rPr>
              <a:t>具有包含逻辑子句和与知识相关的短语的复杂问题，需要先验知识才能回答。它是在 </a:t>
            </a:r>
            <a:r>
              <a:rPr lang="en-US" altLang="zh-CN" dirty="0">
                <a:latin typeface="+mn-lt"/>
              </a:rPr>
              <a:t>AI2Thor </a:t>
            </a:r>
            <a:r>
              <a:rPr lang="zh-CN" altLang="en-US" dirty="0">
                <a:latin typeface="+mn-lt"/>
              </a:rPr>
              <a:t>中构建的，包括四种类型的问题：存在、计数、枚举和比较。每个实体都映射到一个知识库，并进一步构建一个知识图。在这项工作中，</a:t>
            </a:r>
            <a:r>
              <a:rPr lang="en-US" altLang="zh-CN" dirty="0">
                <a:latin typeface="+mn-lt"/>
              </a:rPr>
              <a:t>IQA </a:t>
            </a:r>
            <a:r>
              <a:rPr lang="zh-CN" altLang="en-US" dirty="0">
                <a:latin typeface="+mn-lt"/>
              </a:rPr>
              <a:t>和 </a:t>
            </a:r>
            <a:r>
              <a:rPr lang="en-US" altLang="zh-CN" dirty="0">
                <a:latin typeface="+mn-lt"/>
              </a:rPr>
              <a:t>MT-EQA </a:t>
            </a:r>
            <a:r>
              <a:rPr lang="zh-CN" altLang="en-US" dirty="0">
                <a:latin typeface="+mn-lt"/>
              </a:rPr>
              <a:t>中提供的模板被扩展到一组语法。在指定对象和逻辑关系之后，引入了知识图、场景图等来生成问题并计算真实答案。最终的 </a:t>
            </a:r>
            <a:r>
              <a:rPr lang="en-US" altLang="zh-CN" dirty="0">
                <a:latin typeface="+mn-lt"/>
              </a:rPr>
              <a:t>K-EQA </a:t>
            </a:r>
            <a:r>
              <a:rPr lang="zh-CN" altLang="en-US" dirty="0">
                <a:latin typeface="+mn-lt"/>
              </a:rPr>
              <a:t>数据集包含 </a:t>
            </a:r>
            <a:r>
              <a:rPr lang="en-US" altLang="zh-CN" dirty="0">
                <a:latin typeface="+mn-lt"/>
              </a:rPr>
              <a:t>6000 </a:t>
            </a:r>
            <a:r>
              <a:rPr lang="zh-CN" altLang="en-US" dirty="0">
                <a:latin typeface="+mn-lt"/>
              </a:rPr>
              <a:t>个不同环境设置下的 </a:t>
            </a:r>
            <a:r>
              <a:rPr lang="en-US" altLang="zh-CN" dirty="0">
                <a:latin typeface="+mn-lt"/>
              </a:rPr>
              <a:t>60,000 </a:t>
            </a:r>
            <a:r>
              <a:rPr lang="zh-CN" altLang="en-US" dirty="0">
                <a:latin typeface="+mn-lt"/>
              </a:rPr>
              <a:t>个问题</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OpenEQA </a:t>
            </a:r>
            <a:r>
              <a:rPr lang="zh-CN" altLang="en-US" dirty="0">
                <a:latin typeface="+mn-lt"/>
              </a:rPr>
              <a:t>是第一个用于 </a:t>
            </a:r>
            <a:r>
              <a:rPr lang="en-US" altLang="zh-CN" dirty="0">
                <a:latin typeface="+mn-lt"/>
              </a:rPr>
              <a:t>EQA </a:t>
            </a:r>
            <a:r>
              <a:rPr lang="zh-CN" altLang="en-US" dirty="0">
                <a:latin typeface="+mn-lt"/>
              </a:rPr>
              <a:t>的开放词汇量数据集，支持情景记忆和主动探索案例。情景记忆 </a:t>
            </a:r>
            <a:r>
              <a:rPr lang="en-US" altLang="zh-CN" dirty="0">
                <a:latin typeface="+mn-lt"/>
              </a:rPr>
              <a:t>EQA</a:t>
            </a:r>
            <a:r>
              <a:rPr lang="zh-CN" altLang="en-US" dirty="0">
                <a:latin typeface="+mn-lt"/>
              </a:rPr>
              <a:t>（</a:t>
            </a:r>
            <a:r>
              <a:rPr lang="en-US" altLang="zh-CN" dirty="0">
                <a:latin typeface="+mn-lt"/>
              </a:rPr>
              <a:t>EM-EQA</a:t>
            </a:r>
            <a:r>
              <a:rPr lang="zh-CN" altLang="en-US" dirty="0">
                <a:latin typeface="+mn-lt"/>
              </a:rPr>
              <a:t>）任务涉及代理从其情景记忆中发展对环境的理解以回答问题，类似于 </a:t>
            </a:r>
            <a:r>
              <a:rPr lang="en-US" altLang="zh-CN" dirty="0">
                <a:latin typeface="+mn-lt"/>
              </a:rPr>
              <a:t>VideoNavQA</a:t>
            </a:r>
            <a:r>
              <a:rPr lang="zh-CN" altLang="en-US" dirty="0">
                <a:latin typeface="+mn-lt"/>
              </a:rPr>
              <a:t>。在主动式 </a:t>
            </a:r>
            <a:r>
              <a:rPr lang="en-US" altLang="zh-CN" dirty="0">
                <a:latin typeface="+mn-lt"/>
              </a:rPr>
              <a:t>EQA (A-EQA) </a:t>
            </a:r>
            <a:r>
              <a:rPr lang="zh-CN" altLang="en-US" dirty="0">
                <a:latin typeface="+mn-lt"/>
              </a:rPr>
              <a:t>任务中，智能体通过采取探索性行动来收集必要的信息来回答问题。使用 </a:t>
            </a:r>
            <a:r>
              <a:rPr lang="en-US" altLang="zh-CN" dirty="0">
                <a:latin typeface="+mn-lt"/>
              </a:rPr>
              <a:t>ScanNet </a:t>
            </a:r>
            <a:r>
              <a:rPr lang="zh-CN" altLang="en-US" dirty="0">
                <a:latin typeface="+mn-lt"/>
              </a:rPr>
              <a:t>和 </a:t>
            </a:r>
            <a:r>
              <a:rPr lang="en-US" altLang="zh-CN" dirty="0">
                <a:latin typeface="+mn-lt"/>
              </a:rPr>
              <a:t>HM3D</a:t>
            </a:r>
            <a:r>
              <a:rPr lang="zh-CN" altLang="en-US" dirty="0">
                <a:latin typeface="+mn-lt"/>
              </a:rPr>
              <a:t>，人类标注者从 </a:t>
            </a:r>
            <a:r>
              <a:rPr lang="en-US" altLang="zh-CN" dirty="0">
                <a:latin typeface="+mn-lt"/>
              </a:rPr>
              <a:t>Habitat </a:t>
            </a:r>
            <a:r>
              <a:rPr lang="zh-CN" altLang="en-US" dirty="0">
                <a:latin typeface="+mn-lt"/>
              </a:rPr>
              <a:t>中超过 </a:t>
            </a:r>
            <a:r>
              <a:rPr lang="en-US" altLang="zh-CN" dirty="0">
                <a:latin typeface="+mn-lt"/>
              </a:rPr>
              <a:t>180 </a:t>
            </a:r>
            <a:r>
              <a:rPr lang="zh-CN" altLang="en-US" dirty="0">
                <a:latin typeface="+mn-lt"/>
              </a:rPr>
              <a:t>个现实世界环境中构建了超过 </a:t>
            </a:r>
            <a:r>
              <a:rPr lang="en-US" altLang="zh-CN" dirty="0">
                <a:latin typeface="+mn-lt"/>
              </a:rPr>
              <a:t>1600 </a:t>
            </a:r>
            <a:r>
              <a:rPr lang="zh-CN" altLang="en-US" dirty="0">
                <a:latin typeface="+mn-lt"/>
              </a:rPr>
              <a:t>个高质量问题</a:t>
            </a:r>
          </a:p>
          <a:p>
            <a:pPr lvl="1"/>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K-EQA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sz="2000" b="1" dirty="0">
              <a:solidFill>
                <a:schemeClr val="bg1"/>
              </a:solidFill>
            </a:endParaRPr>
          </a:p>
        </p:txBody>
      </p:sp>
      <p:pic>
        <p:nvPicPr>
          <p:cNvPr id="3" name="图片 2">
            <a:extLst>
              <a:ext uri="{FF2B5EF4-FFF2-40B4-BE49-F238E27FC236}">
                <a16:creationId xmlns:a16="http://schemas.microsoft.com/office/drawing/2014/main" id="{870B7627-740D-DE07-4CD8-A4E32283E85B}"/>
              </a:ext>
            </a:extLst>
          </p:cNvPr>
          <p:cNvPicPr>
            <a:picLocks noChangeAspect="1"/>
          </p:cNvPicPr>
          <p:nvPr/>
        </p:nvPicPr>
        <p:blipFill>
          <a:blip r:embed="rId11"/>
          <a:stretch>
            <a:fillRect/>
          </a:stretch>
        </p:blipFill>
        <p:spPr>
          <a:xfrm>
            <a:off x="2292134" y="4754408"/>
            <a:ext cx="2253292" cy="1377258"/>
          </a:xfrm>
          <a:prstGeom prst="rect">
            <a:avLst/>
          </a:prstGeom>
        </p:spPr>
      </p:pic>
      <p:pic>
        <p:nvPicPr>
          <p:cNvPr id="5" name="图片 4">
            <a:extLst>
              <a:ext uri="{FF2B5EF4-FFF2-40B4-BE49-F238E27FC236}">
                <a16:creationId xmlns:a16="http://schemas.microsoft.com/office/drawing/2014/main" id="{7C57062E-D07F-5F81-DA27-4E888BF342F1}"/>
              </a:ext>
            </a:extLst>
          </p:cNvPr>
          <p:cNvPicPr>
            <a:picLocks noChangeAspect="1"/>
          </p:cNvPicPr>
          <p:nvPr/>
        </p:nvPicPr>
        <p:blipFill>
          <a:blip r:embed="rId12"/>
          <a:stretch>
            <a:fillRect/>
          </a:stretch>
        </p:blipFill>
        <p:spPr>
          <a:xfrm>
            <a:off x="6312838" y="4302540"/>
            <a:ext cx="4924881" cy="1829126"/>
          </a:xfrm>
          <a:prstGeom prst="rect">
            <a:avLst/>
          </a:prstGeom>
        </p:spPr>
      </p:pic>
    </p:spTree>
    <p:extLst>
      <p:ext uri="{BB962C8B-B14F-4D97-AF65-F5344CB8AC3E}">
        <p14:creationId xmlns:p14="http://schemas.microsoft.com/office/powerpoint/2010/main" val="259619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0713AAAF-4E8C-3A92-296F-B5B8D47CAE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9FCB5225-EEC3-0CA0-7960-F5CAB590ED6F}"/>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F7ED951D-EE5B-E8F5-AA45-67778A78F48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E31B07E5-8439-7349-43C3-73F3ABBF4F1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E78A0F2-EECC-5AB6-1E2C-089FB730F3D1}"/>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BAE96373-1996-612C-940E-CB40BD100C6C}"/>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527AD242-BC44-974A-0EBC-C435D23FA411}"/>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9" action="ppaction://hlinksldjump"/>
            <a:extLst>
              <a:ext uri="{FF2B5EF4-FFF2-40B4-BE49-F238E27FC236}">
                <a16:creationId xmlns:a16="http://schemas.microsoft.com/office/drawing/2014/main" id="{05D694D9-2DE2-694F-018F-786D733C85E2}"/>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9" action="ppaction://hlinksldjump"/>
            <a:extLst>
              <a:ext uri="{FF2B5EF4-FFF2-40B4-BE49-F238E27FC236}">
                <a16:creationId xmlns:a16="http://schemas.microsoft.com/office/drawing/2014/main" id="{2F32E1CA-7D00-7599-C5F2-2FFF224313E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CB338C10-5EA9-C257-1F2B-7A45E600012C}"/>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6" name="矩形 15">
            <a:hlinkClick r:id="rId30" action="ppaction://hlinksldjump"/>
            <a:extLst>
              <a:ext uri="{FF2B5EF4-FFF2-40B4-BE49-F238E27FC236}">
                <a16:creationId xmlns:a16="http://schemas.microsoft.com/office/drawing/2014/main" id="{A390B5C0-9717-D6AD-04EE-9BA916D529FA}"/>
              </a:ext>
            </a:extLst>
          </p:cNvPr>
          <p:cNvSpPr/>
          <p:nvPr>
            <p:custDataLst>
              <p:tags r:id="rId12"/>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5" name="矩形 14">
            <a:hlinkClick r:id="rId30" action="ppaction://hlinksldjump"/>
            <a:extLst>
              <a:ext uri="{FF2B5EF4-FFF2-40B4-BE49-F238E27FC236}">
                <a16:creationId xmlns:a16="http://schemas.microsoft.com/office/drawing/2014/main" id="{5C3AF145-7787-0C5A-5967-2C0C67B8779F}"/>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88699CD-1918-885C-A15B-8CD11ABF6680}"/>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1" action="ppaction://hlinksldjump"/>
            <a:extLst>
              <a:ext uri="{FF2B5EF4-FFF2-40B4-BE49-F238E27FC236}">
                <a16:creationId xmlns:a16="http://schemas.microsoft.com/office/drawing/2014/main" id="{E4D58E79-E63F-EE31-54CB-A78190D5ADA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7830B4A9-42C1-61B6-036F-2D45F692B13D}"/>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24744DA2-99E8-2F68-0160-7AF0F68D349B}"/>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F97DB921-1F47-D9F9-9B30-88FF13DB9E2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F9C1E645-57E1-1F43-7E95-3DD32B6C9DA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1DA4710-DA7A-24A5-F204-5135F051AF1B}"/>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3ABE5B57-516D-A2A6-7861-A1B88AC60F82}"/>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94C2535-49A7-657A-DA96-95359564E201}"/>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F8CF7DC2-9779-2640-2DBD-66C30CD738B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253B8D2-87CE-8740-7C92-54F4C37F7E2B}"/>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3E89594-4AEA-27A5-62EE-53C9C58E9996}"/>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3E89594-4AEA-27A5-62EE-53C9C58E9996}"/>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007129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C280C6-D18D-DD78-D73E-461BA229CD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1C280C6-D18D-DD78-D73E-461BA229CD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4770F70E-1C56-1554-F90B-B5507B6D7484}"/>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GPT4-V</a:t>
            </a:r>
            <a:r>
              <a:rPr lang="zh-CN" altLang="en-US" dirty="0">
                <a:latin typeface="+mn-lt"/>
              </a:rPr>
              <a:t>，</a:t>
            </a:r>
            <a:r>
              <a:rPr lang="en-US" altLang="zh-CN" dirty="0">
                <a:latin typeface="+mn-lt"/>
              </a:rPr>
              <a:t>HM-EQA </a:t>
            </a:r>
            <a:r>
              <a:rPr lang="zh-CN" altLang="en-US" dirty="0">
                <a:latin typeface="+mn-lt"/>
              </a:rPr>
              <a:t>在 </a:t>
            </a:r>
            <a:r>
              <a:rPr lang="en-US" altLang="zh-CN" dirty="0">
                <a:latin typeface="+mn-lt"/>
              </a:rPr>
              <a:t>Habitat </a:t>
            </a:r>
            <a:r>
              <a:rPr lang="zh-CN" altLang="en-US" dirty="0">
                <a:latin typeface="+mn-lt"/>
              </a:rPr>
              <a:t>模拟器中使用 </a:t>
            </a:r>
            <a:r>
              <a:rPr lang="en-US" altLang="zh-CN" dirty="0">
                <a:latin typeface="+mn-lt"/>
              </a:rPr>
              <a:t>HM3D </a:t>
            </a:r>
            <a:r>
              <a:rPr lang="zh-CN" altLang="en-US" dirty="0">
                <a:latin typeface="+mn-lt"/>
              </a:rPr>
              <a:t>构建。它包含了 </a:t>
            </a:r>
            <a:r>
              <a:rPr lang="en-US" altLang="zh-CN" dirty="0">
                <a:latin typeface="+mn-lt"/>
              </a:rPr>
              <a:t>267 </a:t>
            </a:r>
            <a:r>
              <a:rPr lang="zh-CN" altLang="en-US" dirty="0">
                <a:latin typeface="+mn-lt"/>
              </a:rPr>
              <a:t>个不同场景的 </a:t>
            </a:r>
            <a:r>
              <a:rPr lang="en-US" altLang="zh-CN" dirty="0">
                <a:latin typeface="+mn-lt"/>
              </a:rPr>
              <a:t>500 </a:t>
            </a:r>
            <a:r>
              <a:rPr lang="zh-CN" altLang="en-US" dirty="0">
                <a:latin typeface="+mn-lt"/>
              </a:rPr>
              <a:t>个问题，这些问题可以大致分为识别、计数、存在、状态和位置。为了保持一致性，每个问题都有四个多项选择</a:t>
            </a:r>
          </a:p>
          <a:p>
            <a:pPr lvl="1"/>
            <a:endParaRPr lang="en-US" dirty="0">
              <a:latin typeface="+mn-lt"/>
            </a:endParaRPr>
          </a:p>
        </p:txBody>
      </p:sp>
      <p:sp>
        <p:nvSpPr>
          <p:cNvPr id="8" name="ee4pContent1">
            <a:extLst>
              <a:ext uri="{FF2B5EF4-FFF2-40B4-BE49-F238E27FC236}">
                <a16:creationId xmlns:a16="http://schemas.microsoft.com/office/drawing/2014/main" id="{970FAD3B-E130-94C6-1139-A62921D1B152}"/>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GPT-4 </a:t>
            </a:r>
            <a:r>
              <a:rPr lang="zh-CN" altLang="en-US" dirty="0">
                <a:latin typeface="+mn-lt"/>
              </a:rPr>
              <a:t>在 </a:t>
            </a:r>
            <a:r>
              <a:rPr lang="en-US" altLang="zh-CN" dirty="0">
                <a:latin typeface="+mn-lt"/>
              </a:rPr>
              <a:t>VirtualHome </a:t>
            </a:r>
            <a:r>
              <a:rPr lang="zh-CN" altLang="en-US" dirty="0">
                <a:latin typeface="+mn-lt"/>
              </a:rPr>
              <a:t>中进行数据生成，并采用余弦相似度计算来决定是否保留生成的数据，从而提高数据集的多样性。在 </a:t>
            </a:r>
            <a:r>
              <a:rPr lang="en-US" altLang="zh-CN" dirty="0">
                <a:latin typeface="+mn-lt"/>
              </a:rPr>
              <a:t>S-EQA </a:t>
            </a:r>
            <a:r>
              <a:rPr lang="zh-CN" altLang="en-US" dirty="0">
                <a:latin typeface="+mn-lt"/>
              </a:rPr>
              <a:t>中，回答问题需要评估一系列共识对象和状态，以得出存在性的“是</a:t>
            </a:r>
            <a:r>
              <a:rPr lang="en-US" altLang="zh-CN" dirty="0">
                <a:latin typeface="+mn-lt"/>
              </a:rPr>
              <a:t>/</a:t>
            </a:r>
            <a:r>
              <a:rPr lang="zh-CN" altLang="en-US" dirty="0">
                <a:latin typeface="+mn-lt"/>
              </a:rPr>
              <a:t>否”答案</a:t>
            </a:r>
            <a:endParaRPr lang="en-US" dirty="0">
              <a:latin typeface="+mn-lt"/>
            </a:endParaRPr>
          </a:p>
        </p:txBody>
      </p:sp>
      <p:sp>
        <p:nvSpPr>
          <p:cNvPr id="9" name="ee4pHeader1">
            <a:extLst>
              <a:ext uri="{FF2B5EF4-FFF2-40B4-BE49-F238E27FC236}">
                <a16:creationId xmlns:a16="http://schemas.microsoft.com/office/drawing/2014/main" id="{11E826F6-0E76-DEC1-D36D-6D0724342A98}"/>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HM-EQA</a:t>
            </a:r>
            <a:endParaRPr lang="en-US" sz="2000" b="1" dirty="0">
              <a:solidFill>
                <a:schemeClr val="bg1"/>
              </a:solidFill>
            </a:endParaRPr>
          </a:p>
        </p:txBody>
      </p:sp>
      <p:sp>
        <p:nvSpPr>
          <p:cNvPr id="10" name="ee4pHeader1">
            <a:extLst>
              <a:ext uri="{FF2B5EF4-FFF2-40B4-BE49-F238E27FC236}">
                <a16:creationId xmlns:a16="http://schemas.microsoft.com/office/drawing/2014/main" id="{EBFA1186-8CBB-B880-A0C3-87C57494199C}"/>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S-EQA</a:t>
            </a:r>
            <a:endParaRPr lang="en-US" sz="2000" b="1" dirty="0">
              <a:solidFill>
                <a:schemeClr val="bg1"/>
              </a:solidFill>
            </a:endParaRPr>
          </a:p>
        </p:txBody>
      </p:sp>
      <p:pic>
        <p:nvPicPr>
          <p:cNvPr id="3" name="图片 2">
            <a:extLst>
              <a:ext uri="{FF2B5EF4-FFF2-40B4-BE49-F238E27FC236}">
                <a16:creationId xmlns:a16="http://schemas.microsoft.com/office/drawing/2014/main" id="{C0C6033A-D25F-E53E-A680-8CF91CBB2B83}"/>
              </a:ext>
            </a:extLst>
          </p:cNvPr>
          <p:cNvPicPr>
            <a:picLocks noChangeAspect="1"/>
          </p:cNvPicPr>
          <p:nvPr/>
        </p:nvPicPr>
        <p:blipFill>
          <a:blip r:embed="rId11"/>
          <a:stretch>
            <a:fillRect/>
          </a:stretch>
        </p:blipFill>
        <p:spPr>
          <a:xfrm>
            <a:off x="1906609" y="3264784"/>
            <a:ext cx="3024341" cy="2861788"/>
          </a:xfrm>
          <a:prstGeom prst="rect">
            <a:avLst/>
          </a:prstGeom>
        </p:spPr>
      </p:pic>
      <p:pic>
        <p:nvPicPr>
          <p:cNvPr id="5" name="图片 4">
            <a:extLst>
              <a:ext uri="{FF2B5EF4-FFF2-40B4-BE49-F238E27FC236}">
                <a16:creationId xmlns:a16="http://schemas.microsoft.com/office/drawing/2014/main" id="{C331786A-9D30-EC49-AF02-DAA1A5B6F47D}"/>
              </a:ext>
            </a:extLst>
          </p:cNvPr>
          <p:cNvPicPr>
            <a:picLocks noChangeAspect="1"/>
          </p:cNvPicPr>
          <p:nvPr/>
        </p:nvPicPr>
        <p:blipFill>
          <a:blip r:embed="rId12"/>
          <a:stretch>
            <a:fillRect/>
          </a:stretch>
        </p:blipFill>
        <p:spPr>
          <a:xfrm>
            <a:off x="7593727" y="3264784"/>
            <a:ext cx="2349954" cy="2861788"/>
          </a:xfrm>
          <a:prstGeom prst="rect">
            <a:avLst/>
          </a:prstGeom>
        </p:spPr>
      </p:pic>
    </p:spTree>
    <p:extLst>
      <p:ext uri="{BB962C8B-B14F-4D97-AF65-F5344CB8AC3E}">
        <p14:creationId xmlns:p14="http://schemas.microsoft.com/office/powerpoint/2010/main" val="40814236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95DD4D9-D51D-C2B1-5320-C818410A4B8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1BF39380-0C23-BF89-973A-1BBE6E9C4003}"/>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2CD042E4-4DB4-FC89-1E6E-0D07C2D62326}"/>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2BD92BC9-DE98-8CE5-41CD-E39342BC10B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E83D8714-A361-15EE-2E02-0D2A48117C75}"/>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57A571F6-CBEA-309D-FCA1-EC1D601CD732}"/>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hlinkClick r:id="rId31" action="ppaction://hlinksldjump"/>
            <a:extLst>
              <a:ext uri="{FF2B5EF4-FFF2-40B4-BE49-F238E27FC236}">
                <a16:creationId xmlns:a16="http://schemas.microsoft.com/office/drawing/2014/main" id="{6AF96F4B-AF80-932A-2791-87678EA3995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2" name="矩形 21">
            <a:hlinkClick r:id="rId31" action="ppaction://hlinksldjump"/>
            <a:extLst>
              <a:ext uri="{FF2B5EF4-FFF2-40B4-BE49-F238E27FC236}">
                <a16:creationId xmlns:a16="http://schemas.microsoft.com/office/drawing/2014/main" id="{84AEF094-37F9-1B3F-39C2-026326A014B8}"/>
              </a:ext>
            </a:extLst>
          </p:cNvPr>
          <p:cNvSpPr/>
          <p:nvPr>
            <p:custDataLst>
              <p:tags r:id="rId9"/>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1" name="矩形 20">
            <a:hlinkClick r:id="rId31" action="ppaction://hlinksldjump"/>
            <a:extLst>
              <a:ext uri="{FF2B5EF4-FFF2-40B4-BE49-F238E27FC236}">
                <a16:creationId xmlns:a16="http://schemas.microsoft.com/office/drawing/2014/main" id="{628FA89E-000B-C7A8-3B6B-E7D6A3E7EC13}"/>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6B06889A-F2AE-F9D2-3516-8541EAC82B9B}"/>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E5AEEE89-F5E0-B405-5904-7F59E373D09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ED1E1DB6-71C4-11CE-4575-860A4AD82B86}"/>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0C575D23-0003-1E96-C786-CC151951AD7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3BF64E06-69F2-08B7-F1F1-FC549BF1A18F}"/>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EDA1780F-3414-052E-69F1-5510FD8AF0AB}"/>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84DA3D20-6781-8F20-49DD-28EBD195AA77}"/>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F4FCD738-5250-716A-F501-EDAF0BDD905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3149CDAC-6F2E-AA15-5DA3-539A5B54375A}"/>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6727CDCF-6B89-FFBA-9020-0C0DA88AFF76}"/>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3FDC8D71-4A37-84A3-AC2D-E90AEE29EBE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7C7396F5-17C0-532F-1B47-2175AC6F5D5B}"/>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B8A08F62-C800-4F07-8E16-5C4BFDF1F2E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6E9DFAD-CDEB-40E7-2894-A4CD67CF9E2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854ADE8E-1F85-392D-5B79-115A25B52F23}"/>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0535015-4D71-F6E3-4D37-60C6A218655E}"/>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20650D1-B1DA-E441-37B2-AF8F2ADE0883}"/>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5889686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209259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65E98404-0A59-422E-C644-3C1884BD006C}"/>
              </a:ext>
            </a:extLst>
          </p:cNvPr>
          <p:cNvSpPr txBox="1">
            <a:spLocks/>
          </p:cNvSpPr>
          <p:nvPr>
            <p:custDataLst>
              <p:tags r:id="rId2"/>
            </p:custDataLst>
          </p:nvPr>
        </p:nvSpPr>
        <p:spPr>
          <a:xfrm>
            <a:off x="838200" y="1690689"/>
            <a:ext cx="10515600" cy="23087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EQA </a:t>
            </a:r>
            <a:r>
              <a:rPr lang="zh-CN" altLang="en-US" dirty="0">
                <a:latin typeface="+mn-lt"/>
              </a:rPr>
              <a:t>任务最初由 </a:t>
            </a:r>
            <a:r>
              <a:rPr lang="en-US" altLang="zh-CN" dirty="0">
                <a:latin typeface="+mn-lt"/>
              </a:rPr>
              <a:t>Das </a:t>
            </a:r>
            <a:r>
              <a:rPr lang="zh-CN" altLang="en-US" dirty="0">
                <a:latin typeface="+mn-lt"/>
              </a:rPr>
              <a:t>等人提出</a:t>
            </a:r>
            <a:endParaRPr lang="en-US" altLang="zh-CN" dirty="0">
              <a:latin typeface="+mn-lt"/>
            </a:endParaRPr>
          </a:p>
          <a:p>
            <a:pPr lvl="1"/>
            <a:r>
              <a:rPr lang="zh-CN" altLang="en-US" dirty="0">
                <a:latin typeface="+mn-lt"/>
              </a:rPr>
              <a:t>智能体由四个主要模块组成：视觉、语言、导航和回答</a:t>
            </a:r>
            <a:endParaRPr lang="en-US" altLang="zh-CN" dirty="0">
              <a:latin typeface="+mn-lt"/>
            </a:endParaRPr>
          </a:p>
          <a:p>
            <a:pPr lvl="1"/>
            <a:r>
              <a:rPr lang="zh-CN" altLang="en-US" dirty="0">
                <a:latin typeface="+mn-lt"/>
              </a:rPr>
              <a:t>这些模块主要使用传统的基于神经网络的构建模块构建：卷积神经网络 </a:t>
            </a:r>
            <a:r>
              <a:rPr lang="en-US" altLang="zh-CN" dirty="0">
                <a:latin typeface="+mn-lt"/>
              </a:rPr>
              <a:t>(CNN) </a:t>
            </a:r>
            <a:r>
              <a:rPr lang="zh-CN" altLang="en-US" dirty="0">
                <a:latin typeface="+mn-lt"/>
              </a:rPr>
              <a:t>和循环神经网络 </a:t>
            </a:r>
            <a:r>
              <a:rPr lang="en-US" altLang="zh-CN" dirty="0">
                <a:latin typeface="+mn-lt"/>
              </a:rPr>
              <a:t>(RNN)</a:t>
            </a:r>
          </a:p>
          <a:p>
            <a:pPr lvl="1"/>
            <a:r>
              <a:rPr lang="zh-CN" altLang="en-US" dirty="0">
                <a:latin typeface="+mn-lt"/>
              </a:rPr>
              <a:t>它们经历了两个阶段的训练</a:t>
            </a:r>
            <a:endParaRPr lang="en-US" altLang="zh-CN" dirty="0">
              <a:latin typeface="+mn-lt"/>
            </a:endParaRPr>
          </a:p>
          <a:p>
            <a:pPr lvl="2"/>
            <a:r>
              <a:rPr lang="zh-CN" altLang="en-US" dirty="0">
                <a:latin typeface="+mn-lt"/>
              </a:rPr>
              <a:t>最初，导航和响应模块在使用模仿或监督学习的自动生成的专家导航演示上独立训练</a:t>
            </a:r>
            <a:endParaRPr lang="en-US" altLang="zh-CN" dirty="0">
              <a:latin typeface="+mn-lt"/>
            </a:endParaRPr>
          </a:p>
          <a:p>
            <a:pPr lvl="2"/>
            <a:r>
              <a:rPr lang="zh-CN" altLang="en-US" dirty="0">
                <a:latin typeface="+mn-lt"/>
              </a:rPr>
              <a:t>随后，在第二阶段，导航架构使用策略梯度进行微调</a:t>
            </a:r>
            <a:endParaRPr lang="en-US" altLang="zh-CN" dirty="0">
              <a:latin typeface="+mn-lt"/>
            </a:endParaRPr>
          </a:p>
          <a:p>
            <a:pPr lvl="1"/>
            <a:r>
              <a:rPr lang="zh-CN" altLang="en-US" dirty="0">
                <a:latin typeface="+mn-lt"/>
              </a:rPr>
              <a:t>一些后续工作保留了 </a:t>
            </a:r>
            <a:r>
              <a:rPr lang="en-US" altLang="zh-CN" dirty="0">
                <a:latin typeface="+mn-lt"/>
              </a:rPr>
              <a:t>Das </a:t>
            </a:r>
            <a:r>
              <a:rPr lang="zh-CN" altLang="en-US" dirty="0">
                <a:latin typeface="+mn-lt"/>
              </a:rPr>
              <a:t>等人提出的问答模块，并改进了模型</a:t>
            </a:r>
          </a:p>
          <a:p>
            <a:pPr lvl="1"/>
            <a:endParaRPr lang="en-US" dirty="0">
              <a:latin typeface="+mn-lt"/>
            </a:endParaRPr>
          </a:p>
        </p:txBody>
      </p:sp>
      <p:sp>
        <p:nvSpPr>
          <p:cNvPr id="8" name="ee4pContent1">
            <a:extLst>
              <a:ext uri="{FF2B5EF4-FFF2-40B4-BE49-F238E27FC236}">
                <a16:creationId xmlns:a16="http://schemas.microsoft.com/office/drawing/2014/main" id="{F8B6EA47-7D2D-48B5-18EE-2170F0A609A8}"/>
              </a:ext>
            </a:extLst>
          </p:cNvPr>
          <p:cNvSpPr txBox="1">
            <a:spLocks/>
          </p:cNvSpPr>
          <p:nvPr>
            <p:custDataLst>
              <p:tags r:id="rId3"/>
            </p:custDataLst>
          </p:nvPr>
        </p:nvSpPr>
        <p:spPr>
          <a:xfrm>
            <a:off x="838199"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9" name="ee4pContent1">
            <a:extLst>
              <a:ext uri="{FF2B5EF4-FFF2-40B4-BE49-F238E27FC236}">
                <a16:creationId xmlns:a16="http://schemas.microsoft.com/office/drawing/2014/main" id="{9023F59F-F350-64A8-0A4F-9A67A7C062C7}"/>
              </a:ext>
            </a:extLst>
          </p:cNvPr>
          <p:cNvSpPr txBox="1">
            <a:spLocks/>
          </p:cNvSpPr>
          <p:nvPr>
            <p:custDataLst>
              <p:tags r:id="rId4"/>
            </p:custDataLst>
          </p:nvPr>
        </p:nvSpPr>
        <p:spPr>
          <a:xfrm>
            <a:off x="6326040" y="4579700"/>
            <a:ext cx="5027763" cy="1913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Header1">
            <a:extLst>
              <a:ext uri="{FF2B5EF4-FFF2-40B4-BE49-F238E27FC236}">
                <a16:creationId xmlns:a16="http://schemas.microsoft.com/office/drawing/2014/main" id="{F1C626C4-B98C-929E-760B-B1551D0D6910}"/>
              </a:ext>
            </a:extLst>
          </p:cNvPr>
          <p:cNvSpPr/>
          <p:nvPr>
            <p:custDataLst>
              <p:tags r:id="rId5"/>
            </p:custDataLst>
          </p:nvPr>
        </p:nvSpPr>
        <p:spPr bwMode="auto">
          <a:xfrm>
            <a:off x="838199"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sp>
        <p:nvSpPr>
          <p:cNvPr id="12" name="ee4pHeader1">
            <a:extLst>
              <a:ext uri="{FF2B5EF4-FFF2-40B4-BE49-F238E27FC236}">
                <a16:creationId xmlns:a16="http://schemas.microsoft.com/office/drawing/2014/main" id="{A7FDD9EE-6B89-8530-F78A-BBD249774D81}"/>
              </a:ext>
            </a:extLst>
          </p:cNvPr>
          <p:cNvSpPr/>
          <p:nvPr>
            <p:custDataLst>
              <p:tags r:id="rId6"/>
            </p:custDataLst>
          </p:nvPr>
        </p:nvSpPr>
        <p:spPr bwMode="auto">
          <a:xfrm>
            <a:off x="6326040" y="4117961"/>
            <a:ext cx="502776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Das et al.</a:t>
            </a:r>
            <a:endParaRPr lang="en-US" sz="2000" b="1" dirty="0">
              <a:solidFill>
                <a:schemeClr val="bg1"/>
              </a:solidFill>
            </a:endParaRPr>
          </a:p>
        </p:txBody>
      </p:sp>
      <p:pic>
        <p:nvPicPr>
          <p:cNvPr id="14" name="图片 13">
            <a:extLst>
              <a:ext uri="{FF2B5EF4-FFF2-40B4-BE49-F238E27FC236}">
                <a16:creationId xmlns:a16="http://schemas.microsoft.com/office/drawing/2014/main" id="{D48F0841-2C3D-5C89-6C08-D3569D568051}"/>
              </a:ext>
            </a:extLst>
          </p:cNvPr>
          <p:cNvPicPr>
            <a:picLocks noChangeAspect="1"/>
          </p:cNvPicPr>
          <p:nvPr/>
        </p:nvPicPr>
        <p:blipFill>
          <a:blip r:embed="rId12"/>
          <a:stretch>
            <a:fillRect/>
          </a:stretch>
        </p:blipFill>
        <p:spPr>
          <a:xfrm>
            <a:off x="1511513" y="4633116"/>
            <a:ext cx="3681134" cy="1806342"/>
          </a:xfrm>
          <a:prstGeom prst="rect">
            <a:avLst/>
          </a:prstGeom>
        </p:spPr>
      </p:pic>
      <p:pic>
        <p:nvPicPr>
          <p:cNvPr id="15" name="图片 14">
            <a:extLst>
              <a:ext uri="{FF2B5EF4-FFF2-40B4-BE49-F238E27FC236}">
                <a16:creationId xmlns:a16="http://schemas.microsoft.com/office/drawing/2014/main" id="{884879AD-9631-B00F-6A5E-4C72AD46FFA7}"/>
              </a:ext>
            </a:extLst>
          </p:cNvPr>
          <p:cNvPicPr>
            <a:picLocks noChangeAspect="1"/>
          </p:cNvPicPr>
          <p:nvPr/>
        </p:nvPicPr>
        <p:blipFill>
          <a:blip r:embed="rId13"/>
          <a:stretch>
            <a:fillRect/>
          </a:stretch>
        </p:blipFill>
        <p:spPr>
          <a:xfrm>
            <a:off x="6420930" y="4908430"/>
            <a:ext cx="4849242" cy="1261064"/>
          </a:xfrm>
          <a:prstGeom prst="rect">
            <a:avLst/>
          </a:prstGeom>
        </p:spPr>
      </p:pic>
    </p:spTree>
    <p:extLst>
      <p:ext uri="{BB962C8B-B14F-4D97-AF65-F5344CB8AC3E}">
        <p14:creationId xmlns:p14="http://schemas.microsoft.com/office/powerpoint/2010/main" val="28488944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endParaRPr lang="en-US" dirty="0"/>
          </a:p>
        </p:txBody>
      </p:sp>
      <p:sp>
        <p:nvSpPr>
          <p:cNvPr id="3" name="ee4pContent1">
            <a:extLst>
              <a:ext uri="{FF2B5EF4-FFF2-40B4-BE49-F238E27FC236}">
                <a16:creationId xmlns:a16="http://schemas.microsoft.com/office/drawing/2014/main" id="{6F99FB20-7BCD-9451-4E0D-CA533FEEC71F}"/>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Wu </a:t>
            </a:r>
            <a:r>
              <a:rPr lang="zh-CN" altLang="en-US" dirty="0">
                <a:latin typeface="+mn-lt"/>
              </a:rPr>
              <a:t>等人提议将导航和问答模块集成到一个统一的 </a:t>
            </a:r>
            <a:r>
              <a:rPr lang="en-US" altLang="zh-CN" dirty="0">
                <a:latin typeface="+mn-lt"/>
              </a:rPr>
              <a:t>SGD </a:t>
            </a:r>
            <a:r>
              <a:rPr lang="zh-CN" altLang="en-US" dirty="0">
                <a:latin typeface="+mn-lt"/>
              </a:rPr>
              <a:t>训练管道中进行联合训练，从而避免使用深度强化学习来同时训练分别训练的导航和问答模块</a:t>
            </a:r>
            <a:endParaRPr lang="en-US" dirty="0">
              <a:latin typeface="+mn-lt"/>
            </a:endParaRPr>
          </a:p>
        </p:txBody>
      </p:sp>
      <p:sp>
        <p:nvSpPr>
          <p:cNvPr id="5" name="ee4pHeader1">
            <a:extLst>
              <a:ext uri="{FF2B5EF4-FFF2-40B4-BE49-F238E27FC236}">
                <a16:creationId xmlns:a16="http://schemas.microsoft.com/office/drawing/2014/main" id="{6CB28A6E-3B9A-E519-0995-D99AA8D4BF3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Wu et al.</a:t>
            </a:r>
            <a:endParaRPr lang="en-US" sz="2000" b="1" dirty="0">
              <a:solidFill>
                <a:schemeClr val="bg1"/>
              </a:solidFill>
            </a:endParaRPr>
          </a:p>
        </p:txBody>
      </p:sp>
      <p:pic>
        <p:nvPicPr>
          <p:cNvPr id="6" name="图片 5">
            <a:extLst>
              <a:ext uri="{FF2B5EF4-FFF2-40B4-BE49-F238E27FC236}">
                <a16:creationId xmlns:a16="http://schemas.microsoft.com/office/drawing/2014/main" id="{39E815D3-8273-7370-1A3A-E14104EA1D0A}"/>
              </a:ext>
            </a:extLst>
          </p:cNvPr>
          <p:cNvPicPr>
            <a:picLocks noChangeAspect="1"/>
          </p:cNvPicPr>
          <p:nvPr/>
        </p:nvPicPr>
        <p:blipFill>
          <a:blip r:embed="rId8"/>
          <a:stretch>
            <a:fillRect/>
          </a:stretch>
        </p:blipFill>
        <p:spPr>
          <a:xfrm>
            <a:off x="1123017" y="2847884"/>
            <a:ext cx="3709543" cy="3063875"/>
          </a:xfrm>
          <a:prstGeom prst="rect">
            <a:avLst/>
          </a:prstGeom>
        </p:spPr>
      </p:pic>
      <p:pic>
        <p:nvPicPr>
          <p:cNvPr id="10" name="图片 9">
            <a:extLst>
              <a:ext uri="{FF2B5EF4-FFF2-40B4-BE49-F238E27FC236}">
                <a16:creationId xmlns:a16="http://schemas.microsoft.com/office/drawing/2014/main" id="{2482F299-994C-66C5-F67F-A0C0F0C2B8DB}"/>
              </a:ext>
            </a:extLst>
          </p:cNvPr>
          <p:cNvPicPr>
            <a:picLocks noChangeAspect="1"/>
          </p:cNvPicPr>
          <p:nvPr/>
        </p:nvPicPr>
        <p:blipFill>
          <a:blip r:embed="rId9"/>
          <a:stretch>
            <a:fillRect/>
          </a:stretch>
        </p:blipFill>
        <p:spPr>
          <a:xfrm>
            <a:off x="5085757" y="2847885"/>
            <a:ext cx="5983226" cy="3063874"/>
          </a:xfrm>
          <a:prstGeom prst="rect">
            <a:avLst/>
          </a:prstGeom>
        </p:spPr>
      </p:pic>
    </p:spTree>
    <p:extLst>
      <p:ext uri="{BB962C8B-B14F-4D97-AF65-F5344CB8AC3E}">
        <p14:creationId xmlns:p14="http://schemas.microsoft.com/office/powerpoint/2010/main" val="3142395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1812189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98414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从任务奇点的角度来看，一些工作将任务扩展到包括多个目标和多智能体，分别需要模型存储和整合代理通过特征提取和场景重建等方法获得的信息</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199"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58" y="3264732"/>
            <a:ext cx="5161167" cy="32281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7"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MT-EQA</a:t>
            </a:r>
            <a:endParaRPr lang="en-US"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6" y="2802993"/>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Tan et al.</a:t>
            </a:r>
            <a:endParaRPr lang="en-US" sz="2000" b="1" dirty="0">
              <a:solidFill>
                <a:schemeClr val="bg1"/>
              </a:solidFill>
            </a:endParaRPr>
          </a:p>
        </p:txBody>
      </p:sp>
      <p:pic>
        <p:nvPicPr>
          <p:cNvPr id="12" name="图片 11">
            <a:extLst>
              <a:ext uri="{FF2B5EF4-FFF2-40B4-BE49-F238E27FC236}">
                <a16:creationId xmlns:a16="http://schemas.microsoft.com/office/drawing/2014/main" id="{32F08F4E-CFED-77BB-D027-3EF6E2C478B8}"/>
              </a:ext>
            </a:extLst>
          </p:cNvPr>
          <p:cNvPicPr>
            <a:picLocks noChangeAspect="1"/>
          </p:cNvPicPr>
          <p:nvPr/>
        </p:nvPicPr>
        <p:blipFill>
          <a:blip r:embed="rId12"/>
          <a:stretch>
            <a:fillRect/>
          </a:stretch>
        </p:blipFill>
        <p:spPr>
          <a:xfrm>
            <a:off x="940094" y="3523030"/>
            <a:ext cx="4957372" cy="2711548"/>
          </a:xfrm>
          <a:prstGeom prst="rect">
            <a:avLst/>
          </a:prstGeom>
        </p:spPr>
      </p:pic>
      <p:pic>
        <p:nvPicPr>
          <p:cNvPr id="13" name="图片 12">
            <a:extLst>
              <a:ext uri="{FF2B5EF4-FFF2-40B4-BE49-F238E27FC236}">
                <a16:creationId xmlns:a16="http://schemas.microsoft.com/office/drawing/2014/main" id="{A19F1EA0-602C-CF7E-3A40-CD7410EE8672}"/>
              </a:ext>
            </a:extLst>
          </p:cNvPr>
          <p:cNvPicPr>
            <a:picLocks noChangeAspect="1"/>
          </p:cNvPicPr>
          <p:nvPr/>
        </p:nvPicPr>
        <p:blipFill>
          <a:blip r:embed="rId13"/>
          <a:stretch>
            <a:fillRect/>
          </a:stretch>
        </p:blipFill>
        <p:spPr>
          <a:xfrm>
            <a:off x="6247871" y="3629678"/>
            <a:ext cx="5045936" cy="2498252"/>
          </a:xfrm>
          <a:prstGeom prst="rect">
            <a:avLst/>
          </a:prstGeom>
        </p:spPr>
      </p:pic>
    </p:spTree>
    <p:extLst>
      <p:ext uri="{BB962C8B-B14F-4D97-AF65-F5344CB8AC3E}">
        <p14:creationId xmlns:p14="http://schemas.microsoft.com/office/powerpoint/2010/main" val="31633756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神经网络方法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9"/>
            <a:ext cx="10513225" cy="3859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考虑到代理和动态环境之间的交互，</a:t>
            </a:r>
            <a:r>
              <a:rPr lang="en-US" altLang="zh-CN" dirty="0">
                <a:latin typeface="+mn-lt"/>
              </a:rPr>
              <a:t>Gordon </a:t>
            </a:r>
            <a:r>
              <a:rPr lang="zh-CN" altLang="en-US" dirty="0">
                <a:latin typeface="+mn-lt"/>
              </a:rPr>
              <a:t>等人引入了分层交互式记忆网络。控制在负责任务选择的规划器和执行任务执行的低级控制器之间交替进行。在此过程中，使用自我中心空间 </a:t>
            </a:r>
            <a:r>
              <a:rPr lang="en-US" altLang="zh-CN" dirty="0">
                <a:latin typeface="+mn-lt"/>
              </a:rPr>
              <a:t>GRU (</a:t>
            </a:r>
            <a:r>
              <a:rPr lang="en-US" altLang="zh-CN" dirty="0" err="1">
                <a:latin typeface="+mn-lt"/>
              </a:rPr>
              <a:t>esGRU</a:t>
            </a:r>
            <a:r>
              <a:rPr lang="en-US" altLang="zh-CN" dirty="0">
                <a:latin typeface="+mn-lt"/>
              </a:rPr>
              <a:t>) </a:t>
            </a:r>
            <a:r>
              <a:rPr lang="zh-CN" altLang="en-US" dirty="0">
                <a:latin typeface="+mn-lt"/>
              </a:rPr>
              <a:t>来存储空间记忆，使代理能够导航并提供答案</a:t>
            </a: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IQUAD V1</a:t>
            </a:r>
            <a:endParaRPr lang="en-US" altLang="zh-CN" sz="2000" b="1" dirty="0">
              <a:solidFill>
                <a:schemeClr val="bg1"/>
              </a:solidFill>
            </a:endParaRPr>
          </a:p>
        </p:txBody>
      </p:sp>
      <p:pic>
        <p:nvPicPr>
          <p:cNvPr id="3" name="图片 2">
            <a:extLst>
              <a:ext uri="{FF2B5EF4-FFF2-40B4-BE49-F238E27FC236}">
                <a16:creationId xmlns:a16="http://schemas.microsoft.com/office/drawing/2014/main" id="{9E107AAC-C1CF-C4D7-928C-0F5F9749235A}"/>
              </a:ext>
            </a:extLst>
          </p:cNvPr>
          <p:cNvPicPr>
            <a:picLocks noChangeAspect="1"/>
          </p:cNvPicPr>
          <p:nvPr/>
        </p:nvPicPr>
        <p:blipFill>
          <a:blip r:embed="rId11"/>
          <a:stretch>
            <a:fillRect/>
          </a:stretch>
        </p:blipFill>
        <p:spPr>
          <a:xfrm>
            <a:off x="1777887" y="4077512"/>
            <a:ext cx="3213203" cy="2372635"/>
          </a:xfrm>
          <a:prstGeom prst="rect">
            <a:avLst/>
          </a:prstGeom>
        </p:spPr>
      </p:pic>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2734893"/>
            <a:ext cx="5092580" cy="3757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在先前的工作中也存在一个限制，即代理无法使用外部知识来回答复杂问题，并且缺乏对场景探索部分的了解。为了解决这个问题，</a:t>
            </a:r>
            <a:r>
              <a:rPr lang="en-US" altLang="zh-CN" dirty="0">
                <a:latin typeface="+mn-lt"/>
              </a:rPr>
              <a:t>Tan </a:t>
            </a:r>
            <a:r>
              <a:rPr lang="zh-CN" altLang="en-US" dirty="0">
                <a:latin typeface="+mn-lt"/>
              </a:rPr>
              <a:t>等人提出了一个框架，该框架利用神经程序合成方法和从知识和 </a:t>
            </a:r>
            <a:r>
              <a:rPr lang="en-US" altLang="zh-CN" dirty="0">
                <a:latin typeface="+mn-lt"/>
              </a:rPr>
              <a:t>3D </a:t>
            </a:r>
            <a:r>
              <a:rPr lang="zh-CN" altLang="en-US" dirty="0">
                <a:latin typeface="+mn-lt"/>
              </a:rPr>
              <a:t>场景图转换而来的表格，使动作规划器能够访问与对象相关的信息。此外，还使用基于蒙特卡洛树搜索 </a:t>
            </a:r>
            <a:r>
              <a:rPr lang="en-US" altLang="zh-CN" dirty="0">
                <a:latin typeface="+mn-lt"/>
              </a:rPr>
              <a:t>(MCTS) </a:t>
            </a:r>
            <a:r>
              <a:rPr lang="zh-CN" altLang="en-US" dirty="0">
                <a:latin typeface="+mn-lt"/>
              </a:rPr>
              <a:t>的方法来确定代理下一步要移动到的位置</a:t>
            </a: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273154"/>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K-EQA</a:t>
            </a:r>
            <a:endParaRPr lang="en-US" altLang="zh-CN" sz="2000" b="1" dirty="0">
              <a:solidFill>
                <a:schemeClr val="bg1"/>
              </a:solidFill>
            </a:endParaRPr>
          </a:p>
        </p:txBody>
      </p:sp>
      <p:pic>
        <p:nvPicPr>
          <p:cNvPr id="15" name="图片 14">
            <a:extLst>
              <a:ext uri="{FF2B5EF4-FFF2-40B4-BE49-F238E27FC236}">
                <a16:creationId xmlns:a16="http://schemas.microsoft.com/office/drawing/2014/main" id="{5A3DD680-1650-B862-1376-4A497601C30B}"/>
              </a:ext>
            </a:extLst>
          </p:cNvPr>
          <p:cNvPicPr>
            <a:picLocks noChangeAspect="1"/>
          </p:cNvPicPr>
          <p:nvPr/>
        </p:nvPicPr>
        <p:blipFill>
          <a:blip r:embed="rId13"/>
          <a:stretch>
            <a:fillRect/>
          </a:stretch>
        </p:blipFill>
        <p:spPr>
          <a:xfrm>
            <a:off x="7233789" y="4529271"/>
            <a:ext cx="3142690" cy="1920876"/>
          </a:xfrm>
          <a:prstGeom prst="rect">
            <a:avLst/>
          </a:prstGeom>
        </p:spPr>
      </p:pic>
    </p:spTree>
    <p:extLst>
      <p:ext uri="{BB962C8B-B14F-4D97-AF65-F5344CB8AC3E}">
        <p14:creationId xmlns:p14="http://schemas.microsoft.com/office/powerpoint/2010/main" val="29619256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846848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8"/>
            <a:ext cx="10513225" cy="17724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近年来，</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取得了持续的进步，并在各个领域展示了出色的能力</a:t>
            </a:r>
            <a:endParaRPr lang="en-US" altLang="zh-CN" dirty="0">
              <a:latin typeface="+mn-lt"/>
            </a:endParaRPr>
          </a:p>
          <a:p>
            <a:pPr lvl="1"/>
            <a:r>
              <a:rPr lang="zh-CN" altLang="en-US" dirty="0">
                <a:latin typeface="+mn-lt"/>
              </a:rPr>
              <a:t>因此，研究人员试图将这些模型应用于解决具身问答任务，而无需任何额外的微调</a:t>
            </a:r>
          </a:p>
          <a:p>
            <a:pPr lvl="1"/>
            <a:r>
              <a:rPr lang="en-US" altLang="zh-CN" dirty="0">
                <a:latin typeface="+mn-lt"/>
              </a:rPr>
              <a:t>Majumdar </a:t>
            </a:r>
            <a:r>
              <a:rPr lang="zh-CN" altLang="en-US" dirty="0">
                <a:latin typeface="+mn-lt"/>
              </a:rPr>
              <a:t>等人探索了使用 </a:t>
            </a:r>
            <a:r>
              <a:rPr lang="en-US" altLang="zh-CN" dirty="0">
                <a:latin typeface="+mn-lt"/>
              </a:rPr>
              <a:t>LLM </a:t>
            </a:r>
            <a:r>
              <a:rPr lang="zh-CN" altLang="en-US" dirty="0">
                <a:latin typeface="+mn-lt"/>
              </a:rPr>
              <a:t>和 </a:t>
            </a:r>
            <a:r>
              <a:rPr lang="en-US" altLang="zh-CN" dirty="0">
                <a:latin typeface="+mn-lt"/>
              </a:rPr>
              <a:t>VLM </a:t>
            </a:r>
            <a:r>
              <a:rPr lang="zh-CN" altLang="en-US" dirty="0">
                <a:latin typeface="+mn-lt"/>
              </a:rPr>
              <a:t>用于情景记忆 </a:t>
            </a:r>
            <a:r>
              <a:rPr lang="en-US" altLang="zh-CN" dirty="0">
                <a:latin typeface="+mn-lt"/>
              </a:rPr>
              <a:t>EQA (EM-EQA) </a:t>
            </a:r>
            <a:r>
              <a:rPr lang="zh-CN" altLang="en-US" dirty="0">
                <a:latin typeface="+mn-lt"/>
              </a:rPr>
              <a:t>任务和主动 </a:t>
            </a:r>
            <a:r>
              <a:rPr lang="en-US" altLang="zh-CN" dirty="0">
                <a:latin typeface="+mn-lt"/>
              </a:rPr>
              <a:t>EQA (A-EQA) </a:t>
            </a:r>
            <a:r>
              <a:rPr lang="zh-CN" altLang="en-US" dirty="0">
                <a:latin typeface="+mn-lt"/>
              </a:rPr>
              <a:t>任务。对于 </a:t>
            </a:r>
            <a:r>
              <a:rPr lang="en-US" altLang="zh-CN" dirty="0">
                <a:latin typeface="+mn-lt"/>
              </a:rPr>
              <a:t>EM-EQA </a:t>
            </a:r>
            <a:r>
              <a:rPr lang="zh-CN" altLang="en-US" dirty="0">
                <a:latin typeface="+mn-lt"/>
              </a:rPr>
              <a:t>任务，他们考虑了盲 </a:t>
            </a:r>
            <a:r>
              <a:rPr lang="en-US" altLang="zh-CN" dirty="0">
                <a:latin typeface="+mn-lt"/>
              </a:rPr>
              <a:t>LLM</a:t>
            </a:r>
            <a:r>
              <a:rPr lang="zh-CN" altLang="en-US" dirty="0">
                <a:latin typeface="+mn-lt"/>
              </a:rPr>
              <a:t>、带有情景记忆语言描述的</a:t>
            </a:r>
            <a:r>
              <a:rPr lang="en-US" altLang="zh-CN" dirty="0">
                <a:latin typeface="+mn-lt"/>
              </a:rPr>
              <a:t>Socratic</a:t>
            </a:r>
            <a:r>
              <a:rPr lang="zh-CN" altLang="en-US" dirty="0">
                <a:latin typeface="+mn-lt"/>
              </a:rPr>
              <a:t> </a:t>
            </a:r>
            <a:r>
              <a:rPr lang="en-US" altLang="zh-CN" dirty="0">
                <a:latin typeface="+mn-lt"/>
              </a:rPr>
              <a:t>LLM</a:t>
            </a:r>
            <a:r>
              <a:rPr lang="zh-CN" altLang="en-US" dirty="0">
                <a:latin typeface="+mn-lt"/>
              </a:rPr>
              <a:t>、带有构建的场景图描述的</a:t>
            </a:r>
            <a:r>
              <a:rPr lang="en-US" altLang="zh-CN" dirty="0">
                <a:latin typeface="+mn-lt"/>
              </a:rPr>
              <a:t>Socratic LLM </a:t>
            </a:r>
            <a:r>
              <a:rPr lang="zh-CN" altLang="en-US" dirty="0">
                <a:latin typeface="+mn-lt"/>
              </a:rPr>
              <a:t>以及处理多个场景帧的 </a:t>
            </a:r>
            <a:r>
              <a:rPr lang="en-US" altLang="zh-CN" dirty="0">
                <a:latin typeface="+mn-lt"/>
              </a:rPr>
              <a:t>VLM</a:t>
            </a:r>
            <a:r>
              <a:rPr lang="zh-CN" altLang="en-US" dirty="0">
                <a:latin typeface="+mn-lt"/>
              </a:rPr>
              <a:t>。</a:t>
            </a:r>
            <a:r>
              <a:rPr lang="en-US" altLang="zh-CN" dirty="0">
                <a:latin typeface="+mn-lt"/>
              </a:rPr>
              <a:t>A-EQA </a:t>
            </a:r>
            <a:r>
              <a:rPr lang="zh-CN" altLang="en-US" dirty="0">
                <a:latin typeface="+mn-lt"/>
              </a:rPr>
              <a:t>任务扩展了 </a:t>
            </a:r>
            <a:r>
              <a:rPr lang="en-US" altLang="zh-CN" dirty="0">
                <a:latin typeface="+mn-lt"/>
              </a:rPr>
              <a:t>EM-EQA </a:t>
            </a:r>
            <a:r>
              <a:rPr lang="zh-CN" altLang="en-US" dirty="0">
                <a:latin typeface="+mn-lt"/>
              </a:rPr>
              <a:t>方法，其中包含基于前沿的探索 </a:t>
            </a:r>
            <a:r>
              <a:rPr lang="en-US" altLang="zh-CN" dirty="0">
                <a:latin typeface="+mn-lt"/>
              </a:rPr>
              <a:t>(FBE)</a:t>
            </a:r>
            <a:r>
              <a:rPr lang="zh-CN" altLang="en-US" dirty="0">
                <a:latin typeface="+mn-lt"/>
              </a:rPr>
              <a:t>，用于与问题无关的环境探索</a:t>
            </a: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9" name="ee4pContent1">
            <a:extLst>
              <a:ext uri="{FF2B5EF4-FFF2-40B4-BE49-F238E27FC236}">
                <a16:creationId xmlns:a16="http://schemas.microsoft.com/office/drawing/2014/main" id="{9E8F7A37-B2F8-82CD-A017-5B944CD1B420}"/>
              </a:ext>
            </a:extLst>
          </p:cNvPr>
          <p:cNvSpPr txBox="1">
            <a:spLocks/>
          </p:cNvSpPr>
          <p:nvPr>
            <p:custDataLst>
              <p:tags r:id="rId4"/>
            </p:custDataLst>
          </p:nvPr>
        </p:nvSpPr>
        <p:spPr>
          <a:xfrm>
            <a:off x="6190260" y="4063527"/>
            <a:ext cx="5161167" cy="24293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5"/>
            </p:custDataLst>
          </p:nvPr>
        </p:nvSpPr>
        <p:spPr bwMode="auto">
          <a:xfrm>
            <a:off x="838199"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F5EC4D99-C331-6A2D-41C1-1C55E6F360E6}"/>
              </a:ext>
            </a:extLst>
          </p:cNvPr>
          <p:cNvSpPr/>
          <p:nvPr>
            <p:custDataLst>
              <p:tags r:id="rId6"/>
            </p:custDataLst>
          </p:nvPr>
        </p:nvSpPr>
        <p:spPr bwMode="auto">
          <a:xfrm>
            <a:off x="6190258" y="3601788"/>
            <a:ext cx="51611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1">
                  <a:extLst>
                    <a:ext uri="{A12FA001-AC4F-418D-AE19-62706E023703}">
                      <ahyp:hlinkClr xmlns:ahyp="http://schemas.microsoft.com/office/drawing/2018/hyperlinkcolor" val="tx"/>
                    </a:ext>
                  </a:extLst>
                </a:hlinkClick>
              </a:rPr>
              <a:t>FBE</a:t>
            </a:r>
            <a:endParaRPr lang="en-US" sz="2000" b="1" dirty="0">
              <a:solidFill>
                <a:schemeClr val="bg1"/>
              </a:solidFill>
            </a:endParaRPr>
          </a:p>
        </p:txBody>
      </p:sp>
      <p:pic>
        <p:nvPicPr>
          <p:cNvPr id="5" name="图片 4">
            <a:extLst>
              <a:ext uri="{FF2B5EF4-FFF2-40B4-BE49-F238E27FC236}">
                <a16:creationId xmlns:a16="http://schemas.microsoft.com/office/drawing/2014/main" id="{901236D9-27E2-CAF0-8D11-4BDC22AC8961}"/>
              </a:ext>
            </a:extLst>
          </p:cNvPr>
          <p:cNvPicPr>
            <a:picLocks noChangeAspect="1"/>
          </p:cNvPicPr>
          <p:nvPr/>
        </p:nvPicPr>
        <p:blipFill>
          <a:blip r:embed="rId12"/>
          <a:stretch>
            <a:fillRect/>
          </a:stretch>
        </p:blipFill>
        <p:spPr>
          <a:xfrm>
            <a:off x="1169076" y="4120631"/>
            <a:ext cx="4499411" cy="2315140"/>
          </a:xfrm>
          <a:prstGeom prst="rect">
            <a:avLst/>
          </a:prstGeom>
        </p:spPr>
      </p:pic>
      <p:pic>
        <p:nvPicPr>
          <p:cNvPr id="6" name="图片 5">
            <a:extLst>
              <a:ext uri="{FF2B5EF4-FFF2-40B4-BE49-F238E27FC236}">
                <a16:creationId xmlns:a16="http://schemas.microsoft.com/office/drawing/2014/main" id="{482B566C-E55F-20C8-B632-48E3007D0320}"/>
              </a:ext>
            </a:extLst>
          </p:cNvPr>
          <p:cNvPicPr>
            <a:picLocks noChangeAspect="1"/>
          </p:cNvPicPr>
          <p:nvPr/>
        </p:nvPicPr>
        <p:blipFill>
          <a:blip r:embed="rId13"/>
          <a:stretch>
            <a:fillRect/>
          </a:stretch>
        </p:blipFill>
        <p:spPr>
          <a:xfrm>
            <a:off x="7080455" y="4120631"/>
            <a:ext cx="3380772" cy="2313378"/>
          </a:xfrm>
          <a:prstGeom prst="rect">
            <a:avLst/>
          </a:prstGeom>
        </p:spPr>
      </p:pic>
    </p:spTree>
    <p:extLst>
      <p:ext uri="{BB962C8B-B14F-4D97-AF65-F5344CB8AC3E}">
        <p14:creationId xmlns:p14="http://schemas.microsoft.com/office/powerpoint/2010/main" val="2526314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187610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8" name="ee4pContent1">
            <a:extLst>
              <a:ext uri="{FF2B5EF4-FFF2-40B4-BE49-F238E27FC236}">
                <a16:creationId xmlns:a16="http://schemas.microsoft.com/office/drawing/2014/main" id="{6932FC7B-6608-9FF9-E441-1A1392D71822}"/>
              </a:ext>
            </a:extLst>
          </p:cNvPr>
          <p:cNvSpPr txBox="1">
            <a:spLocks/>
          </p:cNvSpPr>
          <p:nvPr>
            <p:custDataLst>
              <p:tags r:id="rId3"/>
            </p:custDataLst>
          </p:nvPr>
        </p:nvSpPr>
        <p:spPr>
          <a:xfrm>
            <a:off x="838201"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zh-CN" altLang="en-US" dirty="0">
              <a:latin typeface="+mn-lt"/>
            </a:endParaRPr>
          </a:p>
        </p:txBody>
      </p:sp>
      <p:sp>
        <p:nvSpPr>
          <p:cNvPr id="10" name="ee4pHeader1">
            <a:extLst>
              <a:ext uri="{FF2B5EF4-FFF2-40B4-BE49-F238E27FC236}">
                <a16:creationId xmlns:a16="http://schemas.microsoft.com/office/drawing/2014/main" id="{444E27AA-5342-F578-3EA5-197768AF8713}"/>
              </a:ext>
            </a:extLst>
          </p:cNvPr>
          <p:cNvSpPr/>
          <p:nvPr>
            <p:custDataLst>
              <p:tags r:id="rId4"/>
            </p:custDataLst>
          </p:nvPr>
        </p:nvSpPr>
        <p:spPr bwMode="auto">
          <a:xfrm>
            <a:off x="838199"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HM-EQA</a:t>
            </a:r>
            <a:endParaRPr lang="en-US" altLang="zh-CN" sz="2000" b="1" dirty="0">
              <a:solidFill>
                <a:schemeClr val="bg1"/>
              </a:solidFill>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5"/>
            </p:custDataLst>
          </p:nvPr>
        </p:nvSpPr>
        <p:spPr>
          <a:xfrm>
            <a:off x="6258846" y="3316007"/>
            <a:ext cx="509258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zh-CN" altLang="en-US" dirty="0">
              <a:latin typeface="+mn-lt"/>
            </a:endParaRPr>
          </a:p>
        </p:txBody>
      </p:sp>
      <p:sp>
        <p:nvSpPr>
          <p:cNvPr id="6" name="ee4pHeader1">
            <a:extLst>
              <a:ext uri="{FF2B5EF4-FFF2-40B4-BE49-F238E27FC236}">
                <a16:creationId xmlns:a16="http://schemas.microsoft.com/office/drawing/2014/main" id="{5AAC03A8-6FE1-390B-8A44-C6851FAEF4C6}"/>
              </a:ext>
            </a:extLst>
          </p:cNvPr>
          <p:cNvSpPr/>
          <p:nvPr>
            <p:custDataLst>
              <p:tags r:id="rId6"/>
            </p:custDataLst>
          </p:nvPr>
        </p:nvSpPr>
        <p:spPr bwMode="auto">
          <a:xfrm>
            <a:off x="6258844" y="2854268"/>
            <a:ext cx="509258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Sakamoto</a:t>
            </a:r>
            <a:endParaRPr lang="en-US" altLang="zh-CN" sz="2000" b="1" dirty="0">
              <a:solidFill>
                <a:schemeClr val="bg1"/>
              </a:solidFill>
            </a:endParaRPr>
          </a:p>
        </p:txBody>
      </p:sp>
      <p:pic>
        <p:nvPicPr>
          <p:cNvPr id="9" name="图片 8">
            <a:extLst>
              <a:ext uri="{FF2B5EF4-FFF2-40B4-BE49-F238E27FC236}">
                <a16:creationId xmlns:a16="http://schemas.microsoft.com/office/drawing/2014/main" id="{6524EA75-4E0B-0B12-ECA6-850F50F0F689}"/>
              </a:ext>
            </a:extLst>
          </p:cNvPr>
          <p:cNvPicPr>
            <a:picLocks noChangeAspect="1"/>
          </p:cNvPicPr>
          <p:nvPr/>
        </p:nvPicPr>
        <p:blipFill>
          <a:blip r:embed="rId12"/>
          <a:stretch>
            <a:fillRect/>
          </a:stretch>
        </p:blipFill>
        <p:spPr>
          <a:xfrm>
            <a:off x="1747414" y="3355356"/>
            <a:ext cx="3274149" cy="3098169"/>
          </a:xfrm>
          <a:prstGeom prst="rect">
            <a:avLst/>
          </a:prstGeom>
        </p:spPr>
      </p:pic>
      <p:pic>
        <p:nvPicPr>
          <p:cNvPr id="11" name="图片 10">
            <a:extLst>
              <a:ext uri="{FF2B5EF4-FFF2-40B4-BE49-F238E27FC236}">
                <a16:creationId xmlns:a16="http://schemas.microsoft.com/office/drawing/2014/main" id="{1CC7EC24-F664-C5C2-4926-076CAA8FBFE1}"/>
              </a:ext>
            </a:extLst>
          </p:cNvPr>
          <p:cNvPicPr>
            <a:picLocks noChangeAspect="1"/>
          </p:cNvPicPr>
          <p:nvPr/>
        </p:nvPicPr>
        <p:blipFill>
          <a:blip r:embed="rId13"/>
          <a:stretch>
            <a:fillRect/>
          </a:stretch>
        </p:blipFill>
        <p:spPr>
          <a:xfrm>
            <a:off x="6317464" y="3646424"/>
            <a:ext cx="4975340" cy="2516031"/>
          </a:xfrm>
          <a:prstGeom prst="rect">
            <a:avLst/>
          </a:prstGeom>
        </p:spPr>
      </p:pic>
    </p:spTree>
    <p:extLst>
      <p:ext uri="{BB962C8B-B14F-4D97-AF65-F5344CB8AC3E}">
        <p14:creationId xmlns:p14="http://schemas.microsoft.com/office/powerpoint/2010/main" val="34334047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35BF48E-72CB-4BFE-5F56-BA593344C1EB}"/>
              </a:ext>
            </a:extLst>
          </p:cNvPr>
          <p:cNvGraphicFramePr>
            <a:graphicFrameLocks noChangeAspect="1"/>
          </p:cNvGraphicFramePr>
          <p:nvPr>
            <p:custDataLst>
              <p:tags r:id="rId1"/>
            </p:custDataLst>
            <p:extLst>
              <p:ext uri="{D42A27DB-BD31-4B8C-83A1-F6EECF244321}">
                <p14:modId xmlns:p14="http://schemas.microsoft.com/office/powerpoint/2010/main" val="35676439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325" imgH="323" progId="TCLayout.ActiveDocument.1">
                  <p:embed/>
                </p:oleObj>
              </mc:Choice>
              <mc:Fallback>
                <p:oleObj name="think-cell 幻灯片" r:id="rId6" imgW="325" imgH="323" progId="TCLayout.ActiveDocument.1">
                  <p:embed/>
                  <p:pic>
                    <p:nvPicPr>
                      <p:cNvPr id="4" name="think-cell data - do not delete" hidden="1">
                        <a:extLst>
                          <a:ext uri="{FF2B5EF4-FFF2-40B4-BE49-F238E27FC236}">
                            <a16:creationId xmlns:a16="http://schemas.microsoft.com/office/drawing/2014/main" id="{235BF48E-72CB-4BFE-5F56-BA593344C1E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Methods——LLM/VLM </a:t>
            </a:r>
            <a:r>
              <a:rPr lang="zh-CN" altLang="en-US" sz="4400" b="1" dirty="0">
                <a:solidFill>
                  <a:schemeClr val="tx1"/>
                </a:solidFill>
              </a:rPr>
              <a:t>方法</a:t>
            </a:r>
            <a:endParaRPr lang="en-US" dirty="0"/>
          </a:p>
        </p:txBody>
      </p:sp>
      <p:sp>
        <p:nvSpPr>
          <p:cNvPr id="7" name="ee4pContent1">
            <a:extLst>
              <a:ext uri="{FF2B5EF4-FFF2-40B4-BE49-F238E27FC236}">
                <a16:creationId xmlns:a16="http://schemas.microsoft.com/office/drawing/2014/main" id="{8D70EBC6-4FA0-51DF-D72D-9FE845043D2F}"/>
              </a:ext>
            </a:extLst>
          </p:cNvPr>
          <p:cNvSpPr txBox="1">
            <a:spLocks/>
          </p:cNvSpPr>
          <p:nvPr>
            <p:custDataLst>
              <p:tags r:id="rId2"/>
            </p:custDataLst>
          </p:nvPr>
        </p:nvSpPr>
        <p:spPr>
          <a:xfrm>
            <a:off x="838201" y="1690687"/>
            <a:ext cx="10513225" cy="1026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还有一些工作试图增加问答任务的复杂性和完整性</a:t>
            </a:r>
            <a:endParaRPr lang="en-US" altLang="zh-CN" dirty="0">
              <a:latin typeface="+mn-lt"/>
            </a:endParaRPr>
          </a:p>
          <a:p>
            <a:pPr lvl="1"/>
            <a:r>
              <a:rPr lang="zh-CN" altLang="en-US" dirty="0">
                <a:latin typeface="+mn-lt"/>
              </a:rPr>
              <a:t>其他一些作品也采用了基于前沿的探索方法来识别后续探索的区域并构建语义地图</a:t>
            </a:r>
            <a:endParaRPr lang="en-US" altLang="zh-CN" dirty="0">
              <a:latin typeface="+mn-lt"/>
            </a:endParaRPr>
          </a:p>
          <a:p>
            <a:pPr lvl="1"/>
            <a:r>
              <a:rPr lang="zh-CN" altLang="en-US" dirty="0">
                <a:latin typeface="+mn-lt"/>
              </a:rPr>
              <a:t>利用共形预测或图像</a:t>
            </a:r>
            <a:r>
              <a:rPr lang="en-US" altLang="zh-CN" dirty="0">
                <a:latin typeface="+mn-lt"/>
              </a:rPr>
              <a:t>-</a:t>
            </a:r>
            <a:r>
              <a:rPr lang="zh-CN" altLang="en-US" dirty="0">
                <a:latin typeface="+mn-lt"/>
              </a:rPr>
              <a:t>文本匹配提前结束探索，以避免过度探索</a:t>
            </a:r>
            <a:endParaRPr lang="en-US" altLang="zh-CN" dirty="0">
              <a:latin typeface="+mn-lt"/>
            </a:endParaRPr>
          </a:p>
          <a:p>
            <a:pPr lvl="1"/>
            <a:endParaRPr lang="zh-CN" altLang="en-US" dirty="0">
              <a:latin typeface="+mn-lt"/>
            </a:endParaRPr>
          </a:p>
        </p:txBody>
      </p:sp>
      <p:sp>
        <p:nvSpPr>
          <p:cNvPr id="5" name="ee4pContent1">
            <a:extLst>
              <a:ext uri="{FF2B5EF4-FFF2-40B4-BE49-F238E27FC236}">
                <a16:creationId xmlns:a16="http://schemas.microsoft.com/office/drawing/2014/main" id="{68E9CBFB-7F06-E79D-3284-A8490EB5992A}"/>
              </a:ext>
            </a:extLst>
          </p:cNvPr>
          <p:cNvSpPr txBox="1">
            <a:spLocks/>
          </p:cNvSpPr>
          <p:nvPr>
            <p:custDataLst>
              <p:tags r:id="rId3"/>
            </p:custDataLst>
          </p:nvPr>
        </p:nvSpPr>
        <p:spPr>
          <a:xfrm>
            <a:off x="835826" y="3316007"/>
            <a:ext cx="10515600" cy="31768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强调了任务的问答方面。他们利用多个基于 </a:t>
            </a:r>
            <a:r>
              <a:rPr lang="en-US" altLang="zh-CN" dirty="0">
                <a:latin typeface="+mn-lt"/>
              </a:rPr>
              <a:t>LLM </a:t>
            </a:r>
            <a:r>
              <a:rPr lang="zh-CN" altLang="en-US" dirty="0">
                <a:latin typeface="+mn-lt"/>
              </a:rPr>
              <a:t>的代理来探索环境，并使它们能够独立地用“是”或“否”回答问题。这些单独的响应用于训练中央答案模型，负责汇总响应并生成可靠的答案</a:t>
            </a:r>
          </a:p>
        </p:txBody>
      </p:sp>
      <p:sp>
        <p:nvSpPr>
          <p:cNvPr id="6" name="ee4pHeader1">
            <a:extLst>
              <a:ext uri="{FF2B5EF4-FFF2-40B4-BE49-F238E27FC236}">
                <a16:creationId xmlns:a16="http://schemas.microsoft.com/office/drawing/2014/main" id="{5AAC03A8-6FE1-390B-8A44-C6851FAEF4C6}"/>
              </a:ext>
            </a:extLst>
          </p:cNvPr>
          <p:cNvSpPr/>
          <p:nvPr>
            <p:custDataLst>
              <p:tags r:id="rId4"/>
            </p:custDataLst>
          </p:nvPr>
        </p:nvSpPr>
        <p:spPr bwMode="auto">
          <a:xfrm>
            <a:off x="835824" y="285426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8">
                  <a:extLst>
                    <a:ext uri="{A12FA001-AC4F-418D-AE19-62706E023703}">
                      <ahyp:hlinkClr xmlns:ahyp="http://schemas.microsoft.com/office/drawing/2018/hyperlinkcolor" val="tx"/>
                    </a:ext>
                  </a:extLst>
                </a:hlinkClick>
              </a:rPr>
              <a:t>Patel et al.</a:t>
            </a:r>
            <a:endParaRPr lang="en-US" altLang="zh-CN" sz="2000" b="1" dirty="0">
              <a:solidFill>
                <a:schemeClr val="bg1"/>
              </a:solidFill>
            </a:endParaRPr>
          </a:p>
        </p:txBody>
      </p:sp>
      <p:pic>
        <p:nvPicPr>
          <p:cNvPr id="3" name="图片 2">
            <a:extLst>
              <a:ext uri="{FF2B5EF4-FFF2-40B4-BE49-F238E27FC236}">
                <a16:creationId xmlns:a16="http://schemas.microsoft.com/office/drawing/2014/main" id="{28955B01-3719-767E-76F8-A5D255AB47ED}"/>
              </a:ext>
            </a:extLst>
          </p:cNvPr>
          <p:cNvPicPr>
            <a:picLocks noChangeAspect="1"/>
          </p:cNvPicPr>
          <p:nvPr/>
        </p:nvPicPr>
        <p:blipFill>
          <a:blip r:embed="rId9"/>
          <a:stretch>
            <a:fillRect/>
          </a:stretch>
        </p:blipFill>
        <p:spPr>
          <a:xfrm>
            <a:off x="3029815" y="3914451"/>
            <a:ext cx="6127618" cy="2553174"/>
          </a:xfrm>
          <a:prstGeom prst="rect">
            <a:avLst/>
          </a:prstGeom>
        </p:spPr>
      </p:pic>
    </p:spTree>
    <p:extLst>
      <p:ext uri="{BB962C8B-B14F-4D97-AF65-F5344CB8AC3E}">
        <p14:creationId xmlns:p14="http://schemas.microsoft.com/office/powerpoint/2010/main" val="36710059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BB95B61-2038-5A6C-6BD6-CFB417C02E2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E6293F0D-E7A6-9FDF-8596-9A4303234005}"/>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4577A572-F94A-2B9C-04BE-03B59D5A57ED}"/>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hlinkClick r:id="rId30" action="ppaction://hlinksldjump"/>
            <a:extLst>
              <a:ext uri="{FF2B5EF4-FFF2-40B4-BE49-F238E27FC236}">
                <a16:creationId xmlns:a16="http://schemas.microsoft.com/office/drawing/2014/main" id="{05438DC5-F7D3-517B-5540-27D49EE8A632}"/>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5" name="矩形 24">
            <a:hlinkClick r:id="rId30" action="ppaction://hlinksldjump"/>
            <a:extLst>
              <a:ext uri="{FF2B5EF4-FFF2-40B4-BE49-F238E27FC236}">
                <a16:creationId xmlns:a16="http://schemas.microsoft.com/office/drawing/2014/main" id="{B590E132-494C-251B-FC39-5518A56533CA}"/>
              </a:ext>
            </a:extLst>
          </p:cNvPr>
          <p:cNvSpPr/>
          <p:nvPr>
            <p:custDataLst>
              <p:tags r:id="rId6"/>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4" name="矩形 23">
            <a:hlinkClick r:id="rId30" action="ppaction://hlinksldjump"/>
            <a:extLst>
              <a:ext uri="{FF2B5EF4-FFF2-40B4-BE49-F238E27FC236}">
                <a16:creationId xmlns:a16="http://schemas.microsoft.com/office/drawing/2014/main" id="{3C9F6744-BBF7-C60D-60E6-A93258565C43}"/>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3" name="矩形 22">
            <a:extLst>
              <a:ext uri="{FF2B5EF4-FFF2-40B4-BE49-F238E27FC236}">
                <a16:creationId xmlns:a16="http://schemas.microsoft.com/office/drawing/2014/main" id="{5099AC2D-561E-E3BC-FAA4-BE978B6C644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738136D4-3B66-C8B2-0EE4-5827A62663B8}"/>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B31EB593-EC69-646F-3CA1-8AA94F8746D4}"/>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AFFDD152-402A-B9B4-3F24-7919D1701BC7}"/>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4A7497AF-D796-8B69-6547-AEE3AD5A279C}"/>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B1E6974C-5641-E443-52CC-17F6A83E718F}"/>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FC1809F4-3636-EBFC-4B80-B3FFAFB42BF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4C963627-9C7D-7D95-2286-083652247A8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F09A4ADD-428E-B112-8506-251434678C1E}"/>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A2DCDAB8-DCE4-60D4-01E6-9B7DDAC58FF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9E771BDD-F88F-60FE-FCE5-C2464EE675E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84D9CC68-779F-9CBF-A664-46E5275965DB}"/>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BBC0ED42-A789-DD9A-1B62-CD69FD290B40}"/>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20765399-092B-0113-6F4A-8378D356D91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CECD36BB-8523-4D25-CCAE-3DFCDB9CEA74}"/>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0DAB54E6-8609-1578-FD10-C1A98002EE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E5284DF-3A6B-FFAD-0730-EB3B524F24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D5ECA234-01B5-0F7B-37EF-AC857B7B7408}"/>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9F142BC-5FE6-6E02-7A8B-C06F8D1259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141167-4938-58AD-7DC6-781023ACAA10}"/>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730209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2E07943-BB58-D2F6-30AB-E473E049351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F2E07943-BB58-D2F6-30AB-E473E049351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Wheeled Robots</a:t>
            </a:r>
            <a:endParaRPr lang="en-US" dirty="0"/>
          </a:p>
        </p:txBody>
      </p:sp>
      <p:pic>
        <p:nvPicPr>
          <p:cNvPr id="8" name="图片 7">
            <a:extLst>
              <a:ext uri="{FF2B5EF4-FFF2-40B4-BE49-F238E27FC236}">
                <a16:creationId xmlns:a16="http://schemas.microsoft.com/office/drawing/2014/main" id="{1D932C40-2C9B-B6F5-544B-AF831F4A65FD}"/>
              </a:ext>
            </a:extLst>
          </p:cNvPr>
          <p:cNvPicPr>
            <a:picLocks noChangeAspect="1"/>
          </p:cNvPicPr>
          <p:nvPr/>
        </p:nvPicPr>
        <p:blipFill>
          <a:blip r:embed="rId8"/>
          <a:stretch>
            <a:fillRect/>
          </a:stretch>
        </p:blipFill>
        <p:spPr>
          <a:xfrm>
            <a:off x="838200" y="1717676"/>
            <a:ext cx="3177965" cy="3795712"/>
          </a:xfrm>
          <a:prstGeom prst="rect">
            <a:avLst/>
          </a:prstGeom>
        </p:spPr>
      </p:pic>
      <p:sp>
        <p:nvSpPr>
          <p:cNvPr id="6" name="ee4pContent1">
            <a:extLst>
              <a:ext uri="{FF2B5EF4-FFF2-40B4-BE49-F238E27FC236}">
                <a16:creationId xmlns:a16="http://schemas.microsoft.com/office/drawing/2014/main" id="{B9D04EFA-D236-ACAB-4850-8205018530F7}"/>
              </a:ext>
            </a:extLst>
          </p:cNvPr>
          <p:cNvSpPr txBox="1">
            <a:spLocks/>
          </p:cNvSpPr>
          <p:nvPr>
            <p:custDataLst>
              <p:tags r:id="rId2"/>
            </p:custDataLst>
          </p:nvPr>
        </p:nvSpPr>
        <p:spPr>
          <a:xfrm>
            <a:off x="4140201" y="1717675"/>
            <a:ext cx="7213599" cy="16605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以其高效的移动性而闻名，被广泛应用于物流、仓储和安全检查 </a:t>
            </a:r>
            <a:endParaRPr lang="en-US" altLang="zh-CN" dirty="0">
              <a:latin typeface="+mn-lt"/>
            </a:endParaRPr>
          </a:p>
          <a:p>
            <a:pPr lvl="2"/>
            <a:r>
              <a:rPr lang="zh-CN" altLang="en-US" dirty="0">
                <a:latin typeface="+mn-lt"/>
              </a:rPr>
              <a:t>结构简单、成本相对较低、高能效以及在平坦表面上快速移动的能力</a:t>
            </a:r>
            <a:endParaRPr lang="en-US" altLang="zh-CN" dirty="0">
              <a:latin typeface="+mn-lt"/>
            </a:endParaRPr>
          </a:p>
          <a:p>
            <a:pPr lvl="2"/>
            <a:r>
              <a:rPr lang="zh-CN" altLang="en-US" dirty="0">
                <a:latin typeface="+mn-lt"/>
              </a:rPr>
              <a:t>通常配备了高精度传感器，例如激光雷达和摄像头，能够实现自主导航和环境感知，使其在自动化仓库管理和检查任务中非常有效</a:t>
            </a:r>
          </a:p>
          <a:p>
            <a:pPr lvl="1"/>
            <a:endParaRPr lang="en-US" dirty="0">
              <a:latin typeface="+mn-lt"/>
            </a:endParaRPr>
          </a:p>
        </p:txBody>
      </p:sp>
      <p:sp>
        <p:nvSpPr>
          <p:cNvPr id="7" name="ee4pContent1">
            <a:extLst>
              <a:ext uri="{FF2B5EF4-FFF2-40B4-BE49-F238E27FC236}">
                <a16:creationId xmlns:a16="http://schemas.microsoft.com/office/drawing/2014/main" id="{1B0A04BF-CBC8-95D5-5B9B-11C39F329DD5}"/>
              </a:ext>
            </a:extLst>
          </p:cNvPr>
          <p:cNvSpPr txBox="1">
            <a:spLocks/>
          </p:cNvSpPr>
          <p:nvPr>
            <p:custDataLst>
              <p:tags r:id="rId3"/>
            </p:custDataLst>
          </p:nvPr>
        </p:nvSpPr>
        <p:spPr>
          <a:xfrm>
            <a:off x="4140201" y="3531518"/>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在复杂地形和恶劣环境中，尤其是在不平坦的地面，活动能力有限</a:t>
            </a:r>
            <a:endParaRPr lang="en-US" altLang="zh-CN" dirty="0">
              <a:latin typeface="+mn-lt"/>
            </a:endParaRPr>
          </a:p>
          <a:p>
            <a:pPr lvl="2"/>
            <a:r>
              <a:rPr lang="zh-CN" altLang="en-US" dirty="0">
                <a:latin typeface="+mn-lt"/>
              </a:rPr>
              <a:t>负载能力和机动性也受到一定限制</a:t>
            </a:r>
          </a:p>
        </p:txBody>
      </p:sp>
      <p:sp>
        <p:nvSpPr>
          <p:cNvPr id="9" name="ee4pContent1">
            <a:extLst>
              <a:ext uri="{FF2B5EF4-FFF2-40B4-BE49-F238E27FC236}">
                <a16:creationId xmlns:a16="http://schemas.microsoft.com/office/drawing/2014/main" id="{02711B43-A2AF-0FCF-CAE1-F830D794494B}"/>
              </a:ext>
            </a:extLst>
          </p:cNvPr>
          <p:cNvSpPr txBox="1">
            <a:spLocks/>
          </p:cNvSpPr>
          <p:nvPr>
            <p:custDataLst>
              <p:tags r:id="rId4"/>
            </p:custDataLst>
          </p:nvPr>
        </p:nvSpPr>
        <p:spPr>
          <a:xfrm>
            <a:off x="4140201" y="4786120"/>
            <a:ext cx="7213599" cy="10872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1"/>
            <a:r>
              <a:rPr lang="en-US" dirty="0">
                <a:latin typeface="+mn-lt"/>
              </a:rPr>
              <a:t>Kiva robots (</a:t>
            </a:r>
            <a:r>
              <a:rPr lang="en-US" dirty="0">
                <a:latin typeface="+mn-lt"/>
                <a:hlinkClick r:id="rId9"/>
              </a:rPr>
              <a:t>Kiva Systems</a:t>
            </a:r>
            <a:r>
              <a:rPr lang="en-US" dirty="0">
                <a:latin typeface="+mn-lt"/>
              </a:rPr>
              <a:t>)</a:t>
            </a:r>
          </a:p>
          <a:p>
            <a:pPr lvl="1"/>
            <a:r>
              <a:rPr lang="en-US" dirty="0">
                <a:latin typeface="+mn-lt"/>
                <a:hlinkClick r:id="rId10"/>
              </a:rPr>
              <a:t>Jackal robot</a:t>
            </a:r>
            <a:r>
              <a:rPr lang="en-US" dirty="0">
                <a:latin typeface="+mn-lt"/>
              </a:rPr>
              <a:t> (</a:t>
            </a:r>
            <a:r>
              <a:rPr lang="en-US" dirty="0" err="1">
                <a:latin typeface="+mn-lt"/>
              </a:rPr>
              <a:t>Clearpath</a:t>
            </a:r>
            <a:r>
              <a:rPr lang="en-US" dirty="0">
                <a:latin typeface="+mn-lt"/>
              </a:rPr>
              <a:t> Robotics)</a:t>
            </a:r>
          </a:p>
        </p:txBody>
      </p:sp>
    </p:spTree>
    <p:extLst>
      <p:ext uri="{BB962C8B-B14F-4D97-AF65-F5344CB8AC3E}">
        <p14:creationId xmlns:p14="http://schemas.microsoft.com/office/powerpoint/2010/main" val="3516189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导航</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在导航中，许多作品遵循 </a:t>
                </a:r>
                <a:r>
                  <a:rPr lang="en-US" altLang="zh-CN" dirty="0">
                    <a:latin typeface="+mn-lt"/>
                  </a:rPr>
                  <a:t>Das </a:t>
                </a:r>
                <a:r>
                  <a:rPr lang="zh-CN" altLang="en-US" dirty="0">
                    <a:latin typeface="+mn-lt"/>
                  </a:rPr>
                  <a:t>等人介绍的方法，并利用诸如导航完成后到目标对象的距离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𝑇</m:t>
                        </m:r>
                      </m:sub>
                    </m:sSub>
                  </m:oMath>
                </a14:m>
                <a:r>
                  <a:rPr lang="en-US" altLang="zh-CN" dirty="0">
                    <a:latin typeface="+mn-lt"/>
                  </a:rPr>
                  <a:t>)</a:t>
                </a:r>
                <a:r>
                  <a:rPr lang="zh-CN" altLang="en-US" dirty="0">
                    <a:latin typeface="+mn-lt"/>
                  </a:rPr>
                  <a:t>、从初始位置到最终位置的目标距离变化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i="1" smtClean="0">
                            <a:latin typeface="Cambria Math" panose="02040503050406030204" pitchFamily="18" charset="0"/>
                            <a:ea typeface="Cambria Math" panose="02040503050406030204" pitchFamily="18" charset="0"/>
                          </a:rPr>
                          <m:t>∆</m:t>
                        </m:r>
                      </m:sub>
                    </m:sSub>
                  </m:oMath>
                </a14:m>
                <a:r>
                  <a:rPr lang="en-US" altLang="zh-CN" dirty="0">
                    <a:latin typeface="+mn-lt"/>
                  </a:rPr>
                  <a:t>) </a:t>
                </a:r>
                <a:r>
                  <a:rPr lang="zh-CN" altLang="en-US" dirty="0">
                    <a:latin typeface="+mn-lt"/>
                  </a:rPr>
                  <a:t>以及在整个情节中到目标的最小距离 </a:t>
                </a:r>
                <a:r>
                  <a:rPr lang="en-US" altLang="zh-CN" dirty="0">
                    <a:latin typeface="+mn-lt"/>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𝑚𝑖𝑛</m:t>
                        </m:r>
                      </m:sub>
                    </m:sSub>
                  </m:oMath>
                </a14:m>
                <a:r>
                  <a:rPr lang="en-US" altLang="zh-CN" dirty="0">
                    <a:latin typeface="+mn-lt"/>
                  </a:rPr>
                  <a:t>) </a:t>
                </a:r>
                <a:r>
                  <a:rPr lang="zh-CN" altLang="en-US" dirty="0">
                    <a:latin typeface="+mn-lt"/>
                  </a:rPr>
                  <a:t>之类的指标来评估模型的性能。他们在距离目标 </a:t>
                </a:r>
                <a:r>
                  <a:rPr lang="en-US" altLang="zh-CN" dirty="0">
                    <a:latin typeface="+mn-lt"/>
                  </a:rPr>
                  <a:t>10</a:t>
                </a:r>
                <a:r>
                  <a:rPr lang="zh-CN" altLang="en-US" dirty="0">
                    <a:latin typeface="+mn-lt"/>
                  </a:rPr>
                  <a:t>、</a:t>
                </a:r>
                <a:r>
                  <a:rPr lang="en-US" altLang="zh-CN" dirty="0">
                    <a:latin typeface="+mn-lt"/>
                  </a:rPr>
                  <a:t>30 </a:t>
                </a:r>
                <a:r>
                  <a:rPr lang="zh-CN" altLang="en-US" dirty="0">
                    <a:latin typeface="+mn-lt"/>
                  </a:rPr>
                  <a:t>或 </a:t>
                </a:r>
                <a:r>
                  <a:rPr lang="en-US" altLang="zh-CN" dirty="0">
                    <a:latin typeface="+mn-lt"/>
                  </a:rPr>
                  <a:t>50 </a:t>
                </a:r>
                <a:r>
                  <a:rPr lang="zh-CN" altLang="en-US" dirty="0">
                    <a:latin typeface="+mn-lt"/>
                  </a:rPr>
                  <a:t>个动作处进行测试。也有一些工作根据指标进行衡量，例如轨迹长度、目标对象的交并比得分 </a:t>
                </a:r>
                <a:r>
                  <a:rPr lang="en-US" altLang="zh-CN" dirty="0">
                    <a:latin typeface="+mn-lt"/>
                  </a:rPr>
                  <a:t>(</a:t>
                </a:r>
                <a14:m>
                  <m:oMath xmlns:m="http://schemas.openxmlformats.org/officeDocument/2006/math">
                    <m:r>
                      <a:rPr lang="en-US" altLang="zh-CN" i="1" dirty="0" smtClean="0">
                        <a:latin typeface="Cambria Math" panose="02040503050406030204" pitchFamily="18" charset="0"/>
                      </a:rPr>
                      <m:t>𝐼𝑜𝑈</m:t>
                    </m:r>
                  </m:oMath>
                </a14:m>
                <a:r>
                  <a:rPr lang="en-US" altLang="zh-CN" dirty="0">
                    <a:latin typeface="+mn-lt"/>
                  </a:rPr>
                  <a:t>) </a:t>
                </a:r>
                <a:r>
                  <a:rPr lang="zh-CN" altLang="en-US" dirty="0">
                    <a:latin typeface="+mn-lt"/>
                  </a:rPr>
                  <a:t>等</a:t>
                </a:r>
              </a:p>
              <a:p>
                <a:pPr lvl="1"/>
                <a:endParaRPr lang="en-US" dirty="0">
                  <a:latin typeface="+mn-lt"/>
                </a:endParaRPr>
              </a:p>
            </p:txBody>
          </p:sp>
        </mc:Choice>
        <mc:Fallback xmlns="">
          <p:sp>
            <p:nvSpPr>
              <p:cNvPr id="5" name="ee4pContent1">
                <a:extLst>
                  <a:ext uri="{FF2B5EF4-FFF2-40B4-BE49-F238E27FC236}">
                    <a16:creationId xmlns:a16="http://schemas.microsoft.com/office/drawing/2014/main" id="{7C97D818-79E9-EEA2-22FC-CF3D518B5AD7}"/>
                  </a:ext>
                </a:extLst>
              </p:cNvPr>
              <p:cNvSpPr txBox="1">
                <a:spLocks noRot="1" noChangeAspect="1" noMove="1" noResize="1" noEditPoints="1" noAdjustHandles="1" noChangeArrowheads="1" noChangeShapeType="1" noTextEdit="1"/>
              </p:cNvSpPr>
              <p:nvPr>
                <p:custDataLst>
                  <p:tags r:id="rId7"/>
                </p:custDataLst>
              </p:nvPr>
            </p:nvSpPr>
            <p:spPr>
              <a:xfrm>
                <a:off x="838200" y="2152426"/>
                <a:ext cx="10515600" cy="3986436"/>
              </a:xfrm>
              <a:prstGeom prst="rect">
                <a:avLst/>
              </a:prstGeom>
              <a:blipFill>
                <a:blip r:embed="rId8"/>
                <a:stretch>
                  <a:fillRect l="-232"/>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EQA v1</a:t>
            </a:r>
            <a:endParaRPr lang="en-US" altLang="zh-CN" sz="2000" b="1" dirty="0">
              <a:solidFill>
                <a:schemeClr val="bg1"/>
              </a:solidFill>
            </a:endParaRPr>
          </a:p>
        </p:txBody>
      </p:sp>
      <p:pic>
        <p:nvPicPr>
          <p:cNvPr id="9" name="图片 8">
            <a:extLst>
              <a:ext uri="{FF2B5EF4-FFF2-40B4-BE49-F238E27FC236}">
                <a16:creationId xmlns:a16="http://schemas.microsoft.com/office/drawing/2014/main" id="{2A675222-E5DB-9AD2-95B6-3801F61CE4A9}"/>
              </a:ext>
            </a:extLst>
          </p:cNvPr>
          <p:cNvPicPr>
            <a:picLocks noChangeAspect="1"/>
          </p:cNvPicPr>
          <p:nvPr/>
        </p:nvPicPr>
        <p:blipFill>
          <a:blip r:embed="rId10"/>
          <a:stretch>
            <a:fillRect/>
          </a:stretch>
        </p:blipFill>
        <p:spPr>
          <a:xfrm>
            <a:off x="3160639" y="3181172"/>
            <a:ext cx="5870721" cy="2880778"/>
          </a:xfrm>
          <a:prstGeom prst="rect">
            <a:avLst/>
          </a:prstGeom>
        </p:spPr>
      </p:pic>
    </p:spTree>
    <p:extLst>
      <p:ext uri="{BB962C8B-B14F-4D97-AF65-F5344CB8AC3E}">
        <p14:creationId xmlns:p14="http://schemas.microsoft.com/office/powerpoint/2010/main" val="37906382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BE7497D-281E-CA1F-CACA-669A75B7CCC7}"/>
              </a:ext>
            </a:extLst>
          </p:cNvPr>
          <p:cNvGraphicFramePr>
            <a:graphicFrameLocks noChangeAspect="1"/>
          </p:cNvGraphicFramePr>
          <p:nvPr>
            <p:custDataLst>
              <p:tags r:id="rId1"/>
            </p:custDataLst>
            <p:extLst>
              <p:ext uri="{D42A27DB-BD31-4B8C-83A1-F6EECF244321}">
                <p14:modId xmlns:p14="http://schemas.microsoft.com/office/powerpoint/2010/main" val="479546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BE7497D-281E-CA1F-CACA-669A75B7CC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Metrics——</a:t>
            </a:r>
            <a:r>
              <a:rPr lang="zh-CN" altLang="en-US" sz="4400" b="1" dirty="0">
                <a:solidFill>
                  <a:schemeClr val="tx1"/>
                </a:solidFill>
              </a:rPr>
              <a:t>问答</a:t>
            </a:r>
            <a:endParaRPr lang="en-US" dirty="0"/>
          </a:p>
        </p:txBody>
      </p:sp>
      <p:sp>
        <p:nvSpPr>
          <p:cNvPr id="5" name="ee4pContent1">
            <a:extLst>
              <a:ext uri="{FF2B5EF4-FFF2-40B4-BE49-F238E27FC236}">
                <a16:creationId xmlns:a16="http://schemas.microsoft.com/office/drawing/2014/main" id="{7C97D818-79E9-EEA2-22FC-CF3D518B5AD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对于问答，评估主要涉及答案列表中地面真实答案的平均排名 </a:t>
            </a:r>
            <a:r>
              <a:rPr lang="en-US" altLang="zh-CN" dirty="0">
                <a:latin typeface="+mn-lt"/>
              </a:rPr>
              <a:t>(MR) </a:t>
            </a:r>
            <a:r>
              <a:rPr lang="zh-CN" altLang="en-US" dirty="0">
                <a:latin typeface="+mn-lt"/>
              </a:rPr>
              <a:t>和答案的准确性。最近，</a:t>
            </a:r>
            <a:r>
              <a:rPr lang="en-US" altLang="zh-CN" dirty="0">
                <a:latin typeface="+mn-lt"/>
              </a:rPr>
              <a:t>Majumdar </a:t>
            </a:r>
            <a:r>
              <a:rPr lang="zh-CN" altLang="en-US" dirty="0">
                <a:latin typeface="+mn-lt"/>
              </a:rPr>
              <a:t>等人引入了基于聚合 </a:t>
            </a:r>
            <a:r>
              <a:rPr lang="en-US" altLang="zh-CN" dirty="0">
                <a:latin typeface="+mn-lt"/>
              </a:rPr>
              <a:t>LLM </a:t>
            </a:r>
            <a:r>
              <a:rPr lang="zh-CN" altLang="en-US" dirty="0">
                <a:latin typeface="+mn-lt"/>
              </a:rPr>
              <a:t>的正确性度量（</a:t>
            </a:r>
            <a:r>
              <a:rPr lang="en-US" altLang="zh-CN" dirty="0">
                <a:latin typeface="+mn-lt"/>
              </a:rPr>
              <a:t>LLM-Match</a:t>
            </a:r>
            <a:r>
              <a:rPr lang="zh-CN" altLang="en-US" dirty="0">
                <a:latin typeface="+mn-lt"/>
              </a:rPr>
              <a:t>）的概念来评估开放词汇答案的准确性。此外，他们通过将代理路径的归一化长度作为正确性度量的权重来评估效率</a:t>
            </a:r>
          </a:p>
          <a:p>
            <a:pPr marL="0" lvl="1" indent="0">
              <a:buNone/>
            </a:pPr>
            <a:endParaRPr lang="en-US" dirty="0">
              <a:latin typeface="+mn-lt"/>
            </a:endParaRPr>
          </a:p>
        </p:txBody>
      </p:sp>
      <p:sp>
        <p:nvSpPr>
          <p:cNvPr id="6" name="ee4pHeader1">
            <a:extLst>
              <a:ext uri="{FF2B5EF4-FFF2-40B4-BE49-F238E27FC236}">
                <a16:creationId xmlns:a16="http://schemas.microsoft.com/office/drawing/2014/main" id="{12FB0FFB-53C1-12C3-D52F-F7EC9FE1E60B}"/>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OpenEQA</a:t>
            </a:r>
            <a:endParaRPr lang="en-US" altLang="zh-CN" sz="2000" b="1" dirty="0">
              <a:solidFill>
                <a:schemeClr val="bg1"/>
              </a:solidFill>
            </a:endParaRPr>
          </a:p>
        </p:txBody>
      </p:sp>
      <p:pic>
        <p:nvPicPr>
          <p:cNvPr id="3" name="图片 2">
            <a:extLst>
              <a:ext uri="{FF2B5EF4-FFF2-40B4-BE49-F238E27FC236}">
                <a16:creationId xmlns:a16="http://schemas.microsoft.com/office/drawing/2014/main" id="{73E6B83B-2927-0AE3-3EF3-8CE6DB81F00F}"/>
              </a:ext>
            </a:extLst>
          </p:cNvPr>
          <p:cNvPicPr>
            <a:picLocks noChangeAspect="1"/>
          </p:cNvPicPr>
          <p:nvPr/>
        </p:nvPicPr>
        <p:blipFill>
          <a:blip r:embed="rId8"/>
          <a:stretch>
            <a:fillRect/>
          </a:stretch>
        </p:blipFill>
        <p:spPr>
          <a:xfrm>
            <a:off x="3099850" y="3016251"/>
            <a:ext cx="5992300" cy="3083295"/>
          </a:xfrm>
          <a:prstGeom prst="rect">
            <a:avLst/>
          </a:prstGeom>
        </p:spPr>
      </p:pic>
    </p:spTree>
    <p:extLst>
      <p:ext uri="{BB962C8B-B14F-4D97-AF65-F5344CB8AC3E}">
        <p14:creationId xmlns:p14="http://schemas.microsoft.com/office/powerpoint/2010/main" val="14328072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3EE568F-B1AE-436F-49E2-7AC499A928E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28" name="矩形 27">
            <a:hlinkClick r:id="rId29" action="ppaction://hlinksldjump"/>
            <a:extLst>
              <a:ext uri="{FF2B5EF4-FFF2-40B4-BE49-F238E27FC236}">
                <a16:creationId xmlns:a16="http://schemas.microsoft.com/office/drawing/2014/main" id="{4CF907DA-3A9C-5265-FA74-B6A58EF8DF54}"/>
              </a:ext>
            </a:extLst>
          </p:cNvPr>
          <p:cNvSpPr/>
          <p:nvPr>
            <p:custDataLst>
              <p:tags r:id="rId3"/>
            </p:custDataLst>
          </p:nvPr>
        </p:nvSpPr>
        <p:spPr>
          <a:xfrm>
            <a:off x="977959" y="4962946"/>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27" name="矩形 26">
            <a:hlinkClick r:id="rId29" action="ppaction://hlinksldjump"/>
            <a:extLst>
              <a:ext uri="{FF2B5EF4-FFF2-40B4-BE49-F238E27FC236}">
                <a16:creationId xmlns:a16="http://schemas.microsoft.com/office/drawing/2014/main" id="{FF6C22FA-3251-542F-36C0-F03569018902}"/>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6" name="矩形 25">
            <a:extLst>
              <a:ext uri="{FF2B5EF4-FFF2-40B4-BE49-F238E27FC236}">
                <a16:creationId xmlns:a16="http://schemas.microsoft.com/office/drawing/2014/main" id="{EEA53A30-6779-EE45-5326-A696BBD1D45D}"/>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81512E43-65BC-610A-C6B5-D5150360A9DD}"/>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152</a:t>
            </a:r>
          </a:p>
        </p:txBody>
      </p:sp>
      <p:sp>
        <p:nvSpPr>
          <p:cNvPr id="24" name="矩形 23">
            <a:hlinkClick r:id="rId30" action="ppaction://hlinksldjump"/>
            <a:extLst>
              <a:ext uri="{FF2B5EF4-FFF2-40B4-BE49-F238E27FC236}">
                <a16:creationId xmlns:a16="http://schemas.microsoft.com/office/drawing/2014/main" id="{488B6191-404B-CB9C-23EF-0D98475B73C1}"/>
              </a:ext>
            </a:extLst>
          </p:cNvPr>
          <p:cNvSpPr/>
          <p:nvPr>
            <p:custDataLst>
              <p:tags r:id="rId7"/>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Limitations</a:t>
            </a:r>
          </a:p>
        </p:txBody>
      </p:sp>
      <p:sp>
        <p:nvSpPr>
          <p:cNvPr id="23" name="矩形 22">
            <a:hlinkClick r:id="rId30" action="ppaction://hlinksldjump"/>
            <a:extLst>
              <a:ext uri="{FF2B5EF4-FFF2-40B4-BE49-F238E27FC236}">
                <a16:creationId xmlns:a16="http://schemas.microsoft.com/office/drawing/2014/main" id="{FFA4C9B5-8B57-CFA4-44B4-0E54EDE3CB20}"/>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2.5</a:t>
            </a:r>
          </a:p>
        </p:txBody>
      </p:sp>
      <p:sp>
        <p:nvSpPr>
          <p:cNvPr id="22" name="矩形 21">
            <a:hlinkClick r:id="rId31" action="ppaction://hlinksldjump"/>
            <a:extLst>
              <a:ext uri="{FF2B5EF4-FFF2-40B4-BE49-F238E27FC236}">
                <a16:creationId xmlns:a16="http://schemas.microsoft.com/office/drawing/2014/main" id="{17241B2D-D2CA-158F-B56B-AE54FA042445}"/>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149</a:t>
            </a:r>
          </a:p>
        </p:txBody>
      </p:sp>
      <p:sp>
        <p:nvSpPr>
          <p:cNvPr id="21" name="矩形 20">
            <a:hlinkClick r:id="rId31" action="ppaction://hlinksldjump"/>
            <a:extLst>
              <a:ext uri="{FF2B5EF4-FFF2-40B4-BE49-F238E27FC236}">
                <a16:creationId xmlns:a16="http://schemas.microsoft.com/office/drawing/2014/main" id="{D7A86103-DBC6-2D8B-CE23-8BB60EA6587D}"/>
              </a:ext>
            </a:extLst>
          </p:cNvPr>
          <p:cNvSpPr/>
          <p:nvPr>
            <p:custDataLst>
              <p:tags r:id="rId10"/>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Metrics</a:t>
            </a:r>
          </a:p>
        </p:txBody>
      </p:sp>
      <p:sp>
        <p:nvSpPr>
          <p:cNvPr id="20" name="矩形 19">
            <a:hlinkClick r:id="rId31" action="ppaction://hlinksldjump"/>
            <a:extLst>
              <a:ext uri="{FF2B5EF4-FFF2-40B4-BE49-F238E27FC236}">
                <a16:creationId xmlns:a16="http://schemas.microsoft.com/office/drawing/2014/main" id="{27747442-6627-1863-DD62-4852DEA9D9DB}"/>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2" action="ppaction://hlinksldjump"/>
            <a:extLst>
              <a:ext uri="{FF2B5EF4-FFF2-40B4-BE49-F238E27FC236}">
                <a16:creationId xmlns:a16="http://schemas.microsoft.com/office/drawing/2014/main" id="{067A1255-D3A0-B763-409A-EDE13EE323CB}"/>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141</a:t>
            </a:r>
          </a:p>
        </p:txBody>
      </p:sp>
      <p:sp>
        <p:nvSpPr>
          <p:cNvPr id="18" name="矩形 17">
            <a:hlinkClick r:id="rId32" action="ppaction://hlinksldjump"/>
            <a:extLst>
              <a:ext uri="{FF2B5EF4-FFF2-40B4-BE49-F238E27FC236}">
                <a16:creationId xmlns:a16="http://schemas.microsoft.com/office/drawing/2014/main" id="{4AC693B7-1A33-127B-16C2-8D89EB5B357E}"/>
              </a:ext>
            </a:extLst>
          </p:cNvPr>
          <p:cNvSpPr/>
          <p:nvPr>
            <p:custDataLst>
              <p:tags r:id="rId13"/>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17" name="矩形 16">
            <a:hlinkClick r:id="rId32" action="ppaction://hlinksldjump"/>
            <a:extLst>
              <a:ext uri="{FF2B5EF4-FFF2-40B4-BE49-F238E27FC236}">
                <a16:creationId xmlns:a16="http://schemas.microsoft.com/office/drawing/2014/main" id="{46F941B1-2A6E-B74F-0923-6210A333E746}"/>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3" action="ppaction://hlinksldjump"/>
            <a:extLst>
              <a:ext uri="{FF2B5EF4-FFF2-40B4-BE49-F238E27FC236}">
                <a16:creationId xmlns:a16="http://schemas.microsoft.com/office/drawing/2014/main" id="{69398A67-C6DE-8742-F352-BDD1ED6960F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134</a:t>
            </a:r>
          </a:p>
        </p:txBody>
      </p:sp>
      <p:sp>
        <p:nvSpPr>
          <p:cNvPr id="15" name="矩形 14">
            <a:hlinkClick r:id="rId33" action="ppaction://hlinksldjump"/>
            <a:extLst>
              <a:ext uri="{FF2B5EF4-FFF2-40B4-BE49-F238E27FC236}">
                <a16:creationId xmlns:a16="http://schemas.microsoft.com/office/drawing/2014/main" id="{815C9632-E1B9-50B1-8A0B-475E4B953247}"/>
              </a:ext>
            </a:extLst>
          </p:cNvPr>
          <p:cNvSpPr/>
          <p:nvPr>
            <p:custDataLst>
              <p:tags r:id="rId16"/>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14" name="矩形 13">
            <a:hlinkClick r:id="rId33" action="ppaction://hlinksldjump"/>
            <a:extLst>
              <a:ext uri="{FF2B5EF4-FFF2-40B4-BE49-F238E27FC236}">
                <a16:creationId xmlns:a16="http://schemas.microsoft.com/office/drawing/2014/main" id="{942CEF1A-329E-976B-B686-EE6C91909FBC}"/>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4" action="ppaction://hlinksldjump"/>
            <a:extLst>
              <a:ext uri="{FF2B5EF4-FFF2-40B4-BE49-F238E27FC236}">
                <a16:creationId xmlns:a16="http://schemas.microsoft.com/office/drawing/2014/main" id="{A756AF6F-BF44-F611-DAF0-ABA01ADB03DA}"/>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131</a:t>
            </a:r>
          </a:p>
        </p:txBody>
      </p:sp>
      <p:sp>
        <p:nvSpPr>
          <p:cNvPr id="12" name="矩形 11">
            <a:hlinkClick r:id="rId34" action="ppaction://hlinksldjump"/>
            <a:extLst>
              <a:ext uri="{FF2B5EF4-FFF2-40B4-BE49-F238E27FC236}">
                <a16:creationId xmlns:a16="http://schemas.microsoft.com/office/drawing/2014/main" id="{266794DD-32C5-7EEB-3ED3-4BB662F51D1C}"/>
              </a:ext>
            </a:extLst>
          </p:cNvPr>
          <p:cNvSpPr/>
          <p:nvPr>
            <p:custDataLst>
              <p:tags r:id="rId19"/>
            </p:custDataLst>
          </p:nvPr>
        </p:nvSpPr>
        <p:spPr>
          <a:xfrm>
            <a:off x="1441569" y="264489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4" action="ppaction://hlinksldjump"/>
            <a:extLst>
              <a:ext uri="{FF2B5EF4-FFF2-40B4-BE49-F238E27FC236}">
                <a16:creationId xmlns:a16="http://schemas.microsoft.com/office/drawing/2014/main" id="{DF1252DE-A91D-F503-69A8-F9CBD280C983}"/>
              </a:ext>
            </a:extLst>
          </p:cNvPr>
          <p:cNvSpPr/>
          <p:nvPr>
            <p:custDataLst>
              <p:tags r:id="rId20"/>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5" action="ppaction://hlinksldjump"/>
            <a:extLst>
              <a:ext uri="{FF2B5EF4-FFF2-40B4-BE49-F238E27FC236}">
                <a16:creationId xmlns:a16="http://schemas.microsoft.com/office/drawing/2014/main" id="{79512710-A90D-451F-1D0F-8D714FB4BA2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5" action="ppaction://hlinksldjump"/>
            <a:extLst>
              <a:ext uri="{FF2B5EF4-FFF2-40B4-BE49-F238E27FC236}">
                <a16:creationId xmlns:a16="http://schemas.microsoft.com/office/drawing/2014/main" id="{503DC04C-C465-07AA-6B54-639DF7EA6C46}"/>
              </a:ext>
            </a:extLst>
          </p:cNvPr>
          <p:cNvSpPr/>
          <p:nvPr>
            <p:custDataLst>
              <p:tags r:id="rId22"/>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5" action="ppaction://hlinksldjump"/>
            <a:extLst>
              <a:ext uri="{FF2B5EF4-FFF2-40B4-BE49-F238E27FC236}">
                <a16:creationId xmlns:a16="http://schemas.microsoft.com/office/drawing/2014/main" id="{9A8C4AD4-4EE3-2626-6E12-6EFAC0368B0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F9589E-AB26-7F07-2E43-7197EC49CE9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36" action="ppaction://hlinksldjump"/>
            <a:extLst>
              <a:ext uri="{FF2B5EF4-FFF2-40B4-BE49-F238E27FC236}">
                <a16:creationId xmlns:a16="http://schemas.microsoft.com/office/drawing/2014/main" id="{F64A3C38-7491-1F11-8D1C-0B4D77CBA47E}"/>
              </a:ext>
            </a:extLst>
          </p:cNvPr>
          <p:cNvSpPr/>
          <p:nvPr>
            <p:custDataLst>
              <p:tags r:id="rId25"/>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B9BB1B8-B4EB-0E37-9AD2-C353D18E041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793B83-E469-3059-EC91-D941DC707AD6}"/>
              </a:ext>
            </a:extLst>
          </p:cNvPr>
          <p:cNvSpPr>
            <a:spLocks noGrp="1"/>
          </p:cNvSpPr>
          <p:nvPr>
            <p:ph type="title"/>
            <p:custDataLst>
              <p:tags r:id="rId27"/>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7430942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823C536-EEE4-D6C5-CBB3-26F4614D069A}"/>
              </a:ext>
            </a:extLst>
          </p:cNvPr>
          <p:cNvGraphicFramePr>
            <a:graphicFrameLocks noChangeAspect="1"/>
          </p:cNvGraphicFramePr>
          <p:nvPr>
            <p:custDataLst>
              <p:tags r:id="rId1"/>
            </p:custDataLst>
            <p:extLst>
              <p:ext uri="{D42A27DB-BD31-4B8C-83A1-F6EECF244321}">
                <p14:modId xmlns:p14="http://schemas.microsoft.com/office/powerpoint/2010/main" val="11617693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E823C536-EEE4-D6C5-CBB3-26F4614D06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Limitations</a:t>
            </a:r>
            <a:endParaRPr lang="en-US" dirty="0"/>
          </a:p>
        </p:txBody>
      </p:sp>
      <p:sp>
        <p:nvSpPr>
          <p:cNvPr id="7" name="ee4pContent1">
            <a:extLst>
              <a:ext uri="{FF2B5EF4-FFF2-40B4-BE49-F238E27FC236}">
                <a16:creationId xmlns:a16="http://schemas.microsoft.com/office/drawing/2014/main" id="{3ABD716D-27C6-3C45-91EB-D075A04F6845}"/>
              </a:ext>
            </a:extLst>
          </p:cNvPr>
          <p:cNvSpPr txBox="1">
            <a:spLocks/>
          </p:cNvSpPr>
          <p:nvPr>
            <p:custDataLst>
              <p:tags r:id="rId2"/>
            </p:custDataLst>
          </p:nvPr>
        </p:nvSpPr>
        <p:spPr>
          <a:xfrm>
            <a:off x="838201" y="1690688"/>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数据集：</a:t>
            </a:r>
            <a:endParaRPr lang="en-US" altLang="zh-CN" sz="2000" dirty="0">
              <a:latin typeface="+mn-lt"/>
            </a:endParaRPr>
          </a:p>
          <a:p>
            <a:pPr lvl="2"/>
            <a:r>
              <a:rPr lang="zh-CN" altLang="en-US" sz="2000" dirty="0"/>
              <a:t>构建数据集需要大量的人力和资源</a:t>
            </a:r>
            <a:endParaRPr lang="en-US" altLang="zh-CN" sz="2000" dirty="0"/>
          </a:p>
          <a:p>
            <a:pPr lvl="2"/>
            <a:r>
              <a:rPr lang="zh-CN" altLang="en-US" sz="2000" dirty="0"/>
              <a:t>此外，目前仍然很少有大型数据集，并且评估模型性能的指标在不同的数据集之间有所不同，这使得性能的测试和比较变得复杂</a:t>
            </a:r>
            <a:endParaRPr lang="en-US" altLang="zh-CN" sz="2000" dirty="0"/>
          </a:p>
        </p:txBody>
      </p:sp>
      <p:sp>
        <p:nvSpPr>
          <p:cNvPr id="8" name="ee4pContent1">
            <a:extLst>
              <a:ext uri="{FF2B5EF4-FFF2-40B4-BE49-F238E27FC236}">
                <a16:creationId xmlns:a16="http://schemas.microsoft.com/office/drawing/2014/main" id="{0C0FA632-85D2-0E73-B968-FB6B9F168F57}"/>
              </a:ext>
            </a:extLst>
          </p:cNvPr>
          <p:cNvSpPr txBox="1">
            <a:spLocks/>
          </p:cNvSpPr>
          <p:nvPr>
            <p:custDataLst>
              <p:tags r:id="rId3"/>
            </p:custDataLst>
          </p:nvPr>
        </p:nvSpPr>
        <p:spPr>
          <a:xfrm>
            <a:off x="838201" y="3986724"/>
            <a:ext cx="10515600" cy="21521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模型：</a:t>
            </a:r>
            <a:endParaRPr lang="en-US" altLang="zh-CN" sz="2000" dirty="0">
              <a:latin typeface="+mn-lt"/>
            </a:endParaRPr>
          </a:p>
          <a:p>
            <a:pPr lvl="2"/>
            <a:r>
              <a:rPr lang="zh-CN" altLang="en-US" sz="2000" dirty="0">
                <a:latin typeface="+mn-lt"/>
              </a:rPr>
              <a:t>尽管 </a:t>
            </a:r>
            <a:r>
              <a:rPr lang="en-US" altLang="zh-CN" sz="2000" dirty="0">
                <a:latin typeface="+mn-lt"/>
              </a:rPr>
              <a:t>LLM </a:t>
            </a:r>
            <a:r>
              <a:rPr lang="zh-CN" altLang="en-US" sz="2000" dirty="0">
                <a:latin typeface="+mn-lt"/>
              </a:rPr>
              <a:t>带来了进步，但这些模型的性能仍然远远落后于人类水平</a:t>
            </a:r>
            <a:endParaRPr lang="en-US" altLang="zh-CN" sz="2000" dirty="0">
              <a:latin typeface="+mn-lt"/>
            </a:endParaRPr>
          </a:p>
          <a:p>
            <a:pPr lvl="2"/>
            <a:r>
              <a:rPr lang="zh-CN" altLang="en-US" sz="2000" dirty="0">
                <a:latin typeface="+mn-lt"/>
              </a:rPr>
              <a:t>未来工作可以更多地关注有效地存储代理探索的环境信息，并引导它们根据环境记忆和问题来规划行动，同时提高其行动的可解释性</a:t>
            </a:r>
          </a:p>
        </p:txBody>
      </p:sp>
    </p:spTree>
    <p:extLst>
      <p:ext uri="{BB962C8B-B14F-4D97-AF65-F5344CB8AC3E}">
        <p14:creationId xmlns:p14="http://schemas.microsoft.com/office/powerpoint/2010/main" val="3410634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AF490E5-E0CC-072C-6920-51E1D63D4E1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F3DD0AE6-247D-43EA-AD9B-14A55C4D04B0}"/>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04FF2E63-6403-57CF-69A3-BFC842664416}"/>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C9E57508-8ABE-2D1F-2C47-05A0B72A333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180C5AC8-E7B9-B7CC-AD84-8EDFF29EE270}"/>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CABA9AF2-106E-B91C-7E4F-1BE8E5207AB3}"/>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D1EC37D8-61D1-5BC8-EA3C-5F6FF5525FF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1988318-1E84-4663-EF44-87C82776D0B5}"/>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B213AFDD-F4DC-EDD8-AE97-A7256AF1C068}"/>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2E77D965-8514-E30D-DB08-762D809BE368}"/>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F1C1F705-4E93-2FD5-23E2-A4B4B58CBAA7}"/>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F46EB708-E81E-60C6-A9F5-7B750F0B076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72422F83-6B31-E917-8CD9-34E855AA0745}"/>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28586CB4-A8E9-3A2F-759C-E86DC2716A24}"/>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902E15D2-F1DB-69F8-A0A2-A3D6E84AFBE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A01801DA-B346-7E43-C9B1-4D1E8B318445}"/>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6" name="矩形 15">
            <a:hlinkClick r:id="rId37" action="ppaction://hlinksldjump"/>
            <a:extLst>
              <a:ext uri="{FF2B5EF4-FFF2-40B4-BE49-F238E27FC236}">
                <a16:creationId xmlns:a16="http://schemas.microsoft.com/office/drawing/2014/main" id="{ED570AF9-BBDF-EB1D-D891-2AA5F38F4097}"/>
              </a:ext>
            </a:extLst>
          </p:cNvPr>
          <p:cNvSpPr/>
          <p:nvPr>
            <p:custDataLst>
              <p:tags r:id="rId18"/>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8905620F-5A69-A258-46B1-134913144758}"/>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85F5EE2-925F-F3D9-D821-A2F3DA77074A}"/>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AE26E49B-332B-83C1-9D7C-00F72C9A425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527FEC4-FC45-3F2A-76DE-D442E672622F}"/>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A4D97F2F-64AE-0D52-CFEF-BC035072DDF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2291075-4C4F-F882-8981-55F64CFC5C5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04C23E69-63CC-BEFE-78E8-E7A5145C519E}"/>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288A658D-AB5A-CAD8-9AEC-2ECCF99162DF}"/>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DB848F0F-5797-FFB8-1E6F-74009620C67A}"/>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0C88D791-8C40-D74C-A6C8-A3D3E6968B28}"/>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759A182-3B48-5F0E-1CA4-130E19CC176E}"/>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8DD2D03-CF55-9957-2496-BBB5505343DB}"/>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90408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98C33A-2448-3EE5-FB09-CE00AD943DF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5D98C33A-2448-3EE5-FB09-CE00AD943DF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应用程序&#10;&#10;描述已自动生成">
            <a:extLst>
              <a:ext uri="{FF2B5EF4-FFF2-40B4-BE49-F238E27FC236}">
                <a16:creationId xmlns:a16="http://schemas.microsoft.com/office/drawing/2014/main" id="{EC403E26-5CD4-9761-6C8A-C6EE9B13B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3203"/>
            <a:ext cx="12192000" cy="6291594"/>
          </a:xfrm>
          <a:prstGeom prst="rect">
            <a:avLst/>
          </a:prstGeom>
        </p:spPr>
      </p:pic>
    </p:spTree>
    <p:extLst>
      <p:ext uri="{BB962C8B-B14F-4D97-AF65-F5344CB8AC3E}">
        <p14:creationId xmlns:p14="http://schemas.microsoft.com/office/powerpoint/2010/main" val="28662300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A1E3ABF2-EDA6-4059-0FE0-05CED49E1A2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64B38BC3-0414-797A-503B-A06F31084489}"/>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1106213B-517E-FBC2-AA5E-8FFDF51752DB}"/>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A9EFE94F-0A00-9F53-F20D-FF817F6A7F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DC1C5D2C-8462-1B1C-0C1E-8A3F315BC81B}"/>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B623AA54-B723-E3AB-0DFE-29ECB37F23CF}"/>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58B26E65-DEB8-1F32-7B86-1F2B54ADEC4E}"/>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4A6302F7-A0A1-549A-71B0-E2D048CA852D}"/>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CECB45F-6394-E9EC-E49C-84802472D740}"/>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AC7AF85C-72E6-4694-9147-CD26F3E26C2F}"/>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29EB5EF0-CCBC-D7F5-5270-DF1965EC33FB}"/>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008FD003-958D-3C70-D980-8299F637E399}"/>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9881EBB6-950D-71EF-E114-2D3AA7A93BB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9" name="矩形 18">
            <a:hlinkClick r:id="rId36" action="ppaction://hlinksldjump"/>
            <a:extLst>
              <a:ext uri="{FF2B5EF4-FFF2-40B4-BE49-F238E27FC236}">
                <a16:creationId xmlns:a16="http://schemas.microsoft.com/office/drawing/2014/main" id="{5643656C-EF90-4D50-25B7-25A1C7932E98}"/>
              </a:ext>
            </a:extLst>
          </p:cNvPr>
          <p:cNvSpPr/>
          <p:nvPr>
            <p:custDataLst>
              <p:tags r:id="rId15"/>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8" name="矩形 17">
            <a:hlinkClick r:id="rId36" action="ppaction://hlinksldjump"/>
            <a:extLst>
              <a:ext uri="{FF2B5EF4-FFF2-40B4-BE49-F238E27FC236}">
                <a16:creationId xmlns:a16="http://schemas.microsoft.com/office/drawing/2014/main" id="{FDECFCBA-941A-0CB7-B24F-C9617F510D95}"/>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0DDC953C-E0F2-4A67-BFA0-E95315536423}"/>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41AD1A0-FEF7-59AD-3C1D-98AE7A71E921}"/>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C10C8C53-38FB-92E9-0ECB-AEB4A9345777}"/>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4500901C-AD93-EABC-4119-099CF9E336D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6075982-2595-D869-5088-6D0E70D9184E}"/>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3CD5E9F0-EE6C-20B7-84D0-310463E7204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21A572ED-B375-DB7A-9032-34E6AD6DA1D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AC310646-022E-555B-F4B5-371611A77A0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A8B63301-AF69-622D-65B4-286B2588116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4528AAB4-D5FC-F7B1-517D-1E84F55FC1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03EF345-FFEE-182E-5784-92370B19BE8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97F75396-080F-0A9C-08F9-5EE8E3D5D71A}"/>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A74E631-AA96-553A-0215-B6A662992FB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42D94B-1670-AE84-AAA6-584B4BB8D7B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149730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768EB0B-3790-0B55-06C1-F6757CF6AEA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6" name="think-cell data - do not delete" hidden="1">
                        <a:extLst>
                          <a:ext uri="{FF2B5EF4-FFF2-40B4-BE49-F238E27FC236}">
                            <a16:creationId xmlns:a16="http://schemas.microsoft.com/office/drawing/2014/main" id="{1768EB0B-3790-0B55-06C1-F6757CF6AE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34B66303-07EB-2F40-47A4-358E2867909B}"/>
              </a:ext>
            </a:extLst>
          </p:cNvPr>
          <p:cNvPicPr>
            <a:picLocks noChangeAspect="1"/>
          </p:cNvPicPr>
          <p:nvPr/>
        </p:nvPicPr>
        <p:blipFill>
          <a:blip r:embed="rId7"/>
          <a:stretch>
            <a:fillRect/>
          </a:stretch>
        </p:blipFill>
        <p:spPr>
          <a:xfrm>
            <a:off x="0" y="1690688"/>
            <a:ext cx="12192000" cy="3009487"/>
          </a:xfrm>
          <a:prstGeom prst="rect">
            <a:avLst/>
          </a:prstGeom>
        </p:spPr>
      </p:pic>
      <p:sp>
        <p:nvSpPr>
          <p:cNvPr id="4" name="ee4pContent1">
            <a:extLst>
              <a:ext uri="{FF2B5EF4-FFF2-40B4-BE49-F238E27FC236}">
                <a16:creationId xmlns:a16="http://schemas.microsoft.com/office/drawing/2014/main" id="{BB6EB6D9-ECF7-C67B-6E50-74151EE94BE0}"/>
              </a:ext>
            </a:extLst>
          </p:cNvPr>
          <p:cNvSpPr txBox="1">
            <a:spLocks/>
          </p:cNvSpPr>
          <p:nvPr>
            <p:custDataLst>
              <p:tags r:id="rId2"/>
            </p:custDataLst>
          </p:nvPr>
        </p:nvSpPr>
        <p:spPr>
          <a:xfrm>
            <a:off x="6175618" y="5180740"/>
            <a:ext cx="5924372" cy="11727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 </a:t>
            </a:r>
            <a:r>
              <a:rPr lang="zh-CN" altLang="en-US" dirty="0">
                <a:latin typeface="+mn-lt"/>
              </a:rPr>
              <a:t>展示了不同类型的任务的语言引导抓取的示例</a:t>
            </a:r>
          </a:p>
          <a:p>
            <a:pPr lvl="1"/>
            <a:r>
              <a:rPr lang="en-US" altLang="zh-CN" dirty="0">
                <a:latin typeface="+mn-lt"/>
              </a:rPr>
              <a:t>(b) </a:t>
            </a:r>
            <a:r>
              <a:rPr lang="zh-CN" altLang="en-US" dirty="0">
                <a:latin typeface="+mn-lt"/>
              </a:rPr>
              <a:t>提供了人</a:t>
            </a:r>
            <a:r>
              <a:rPr lang="en-US" altLang="zh-CN" dirty="0">
                <a:latin typeface="+mn-lt"/>
              </a:rPr>
              <a:t>-</a:t>
            </a:r>
            <a:r>
              <a:rPr lang="zh-CN" altLang="en-US" dirty="0">
                <a:latin typeface="+mn-lt"/>
              </a:rPr>
              <a:t>代理</a:t>
            </a:r>
            <a:r>
              <a:rPr lang="en-US" altLang="zh-CN" dirty="0">
                <a:latin typeface="+mn-lt"/>
              </a:rPr>
              <a:t>-</a:t>
            </a:r>
            <a:r>
              <a:rPr lang="zh-CN" altLang="en-US" dirty="0">
                <a:latin typeface="+mn-lt"/>
              </a:rPr>
              <a:t>物体交互的概述</a:t>
            </a:r>
          </a:p>
          <a:p>
            <a:pPr lvl="1"/>
            <a:r>
              <a:rPr lang="en-US" altLang="zh-CN" dirty="0">
                <a:latin typeface="+mn-lt"/>
              </a:rPr>
              <a:t>(c) </a:t>
            </a:r>
            <a:r>
              <a:rPr lang="zh-CN" altLang="en-US" dirty="0">
                <a:latin typeface="+mn-lt"/>
              </a:rPr>
              <a:t>展示了 </a:t>
            </a:r>
            <a:r>
              <a:rPr lang="en-US" altLang="zh-CN" dirty="0">
                <a:latin typeface="+mn-lt"/>
              </a:rPr>
              <a:t>Google Scholar </a:t>
            </a:r>
            <a:r>
              <a:rPr lang="zh-CN" altLang="en-US" dirty="0">
                <a:latin typeface="+mn-lt"/>
              </a:rPr>
              <a:t>关于“语言引导抓取”主题的搜索结果</a:t>
            </a:r>
          </a:p>
        </p:txBody>
      </p:sp>
      <p:sp>
        <p:nvSpPr>
          <p:cNvPr id="9" name="ee4pContent1">
            <a:extLst>
              <a:ext uri="{FF2B5EF4-FFF2-40B4-BE49-F238E27FC236}">
                <a16:creationId xmlns:a16="http://schemas.microsoft.com/office/drawing/2014/main" id="{CC4DB846-5212-485E-F028-FB9FD0896BBC}"/>
              </a:ext>
            </a:extLst>
          </p:cNvPr>
          <p:cNvSpPr txBox="1">
            <a:spLocks/>
          </p:cNvSpPr>
          <p:nvPr>
            <p:custDataLst>
              <p:tags r:id="rId3"/>
            </p:custDataLst>
          </p:nvPr>
        </p:nvSpPr>
        <p:spPr>
          <a:xfrm>
            <a:off x="92014" y="4814236"/>
            <a:ext cx="5924370" cy="190574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除了与人类进行问答互动外，实体互动还包括根据人类指令执行操作，例如抓取和放置物体，从而完成机器人、人类和物体之间的互动。 实体抓取需要全面的语义理解、场景感知、决策和鲁棒的控制规划。 实体抓取方法将传统的机器人运动学抓取与大型模型（如 </a:t>
            </a:r>
            <a:r>
              <a:rPr lang="en-US" altLang="zh-CN" dirty="0">
                <a:latin typeface="+mn-lt"/>
              </a:rPr>
              <a:t>LLM </a:t>
            </a:r>
            <a:r>
              <a:rPr lang="zh-CN" altLang="en-US" dirty="0">
                <a:latin typeface="+mn-lt"/>
              </a:rPr>
              <a:t>和视觉语言基础模型）相结合，使代理能够在多感官感知下执行抓取任务，包括视觉主动感知、语言理解和推理</a:t>
            </a:r>
          </a:p>
        </p:txBody>
      </p:sp>
    </p:spTree>
    <p:extLst>
      <p:ext uri="{BB962C8B-B14F-4D97-AF65-F5344CB8AC3E}">
        <p14:creationId xmlns:p14="http://schemas.microsoft.com/office/powerpoint/2010/main" val="14930928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3BAB769-172D-4545-361B-588FEA1BD9E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70D460B3-FC76-8538-BCF9-E2BF70CAF91F}"/>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D744924F-9CAE-7EAD-2591-7F84CD26AE3E}"/>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B4374764-A5B4-A9AA-B7DB-A9A9E1FF15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CAC7B170-195E-D8DF-AE48-A9569F8DA2EC}"/>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FBBD4DCD-3726-66E5-2AC2-B3A834E884F0}"/>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60D1E3CE-765D-B9DB-EA9B-A3341B71F2F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102EBE9A-A126-29A2-3144-32CB8B98FF11}"/>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67FE990C-6A89-F108-1D33-CF4894CB306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79499358-7D0C-48D2-DD32-3DE40A38C642}"/>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2" name="矩形 21">
            <a:hlinkClick r:id="rId35" action="ppaction://hlinksldjump"/>
            <a:extLst>
              <a:ext uri="{FF2B5EF4-FFF2-40B4-BE49-F238E27FC236}">
                <a16:creationId xmlns:a16="http://schemas.microsoft.com/office/drawing/2014/main" id="{90E7A29A-C318-65B5-A932-2EE8C8B32532}"/>
              </a:ext>
            </a:extLst>
          </p:cNvPr>
          <p:cNvSpPr/>
          <p:nvPr>
            <p:custDataLst>
              <p:tags r:id="rId12"/>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5" action="ppaction://hlinksldjump"/>
            <a:extLst>
              <a:ext uri="{FF2B5EF4-FFF2-40B4-BE49-F238E27FC236}">
                <a16:creationId xmlns:a16="http://schemas.microsoft.com/office/drawing/2014/main" id="{C411E92F-62ED-49C0-90FF-BD07C77CBE0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C0F61B6-2B0C-6BAD-506E-8C8F4505A45C}"/>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1BE809AA-C1EC-D0FB-12E9-28BC29CCCFE8}"/>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853C1400-871A-177B-CD11-44F9311A64A1}"/>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A30EFB26-6504-387C-BB3A-4BD5EC1C1D6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0B63C169-3887-A742-166C-980E495D8139}"/>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F997B9C-5AE0-3C94-A3DA-DAFA741DB94C}"/>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C403E530-2405-A811-73B9-66B15C11204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44DAF9D-F713-DBF7-DA97-866C632C016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9879D30C-018A-5597-F5BF-0AFD6AE725FB}"/>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C72383A0-BA6A-3960-4A0A-BCE9C68AC305}"/>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6D5A8239-573D-C9FF-B4A1-509D9FA649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F9A340EA-9660-45F9-2650-F661D494A2D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E586F36F-3AE1-F0ED-4513-3331439276E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0D28D5B-EC04-9274-AB1E-EC25E05B239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6D318C47-1B42-029C-5139-1FC6E4108CC0}"/>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FFC3B89-1CD0-3C8C-874E-4EABB49A1AC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3A315E-EFCD-D445-3C06-5ED309A0FED0}"/>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551319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9838241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endParaRPr lang="en-US" dirty="0"/>
          </a:p>
        </p:txBody>
      </p:sp>
      <p:sp>
        <p:nvSpPr>
          <p:cNvPr id="5" name="ee4pContent1">
            <a:extLst>
              <a:ext uri="{FF2B5EF4-FFF2-40B4-BE49-F238E27FC236}">
                <a16:creationId xmlns:a16="http://schemas.microsoft.com/office/drawing/2014/main" id="{5BC0C1E1-4882-0C22-9DCA-E913529E0C9D}"/>
              </a:ext>
            </a:extLst>
          </p:cNvPr>
          <p:cNvSpPr txBox="1">
            <a:spLocks/>
          </p:cNvSpPr>
          <p:nvPr>
            <p:custDataLst>
              <p:tags r:id="rId2"/>
            </p:custDataLst>
          </p:nvPr>
        </p:nvSpPr>
        <p:spPr>
          <a:xfrm>
            <a:off x="838198" y="1690688"/>
            <a:ext cx="10515601"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目前抓取技术的研究重点是双指平行抓取器和五指灵巧手</a:t>
            </a:r>
            <a:endParaRPr lang="en-US" altLang="zh-CN" dirty="0">
              <a:latin typeface="+mn-lt"/>
            </a:endParaRPr>
          </a:p>
          <a:p>
            <a:pPr lvl="1"/>
            <a:r>
              <a:rPr lang="zh-CN" altLang="en-US" dirty="0">
                <a:latin typeface="+mn-lt"/>
              </a:rPr>
              <a:t>对于双指平行抓取器，抓取姿态通常分为两种类型：</a:t>
            </a:r>
            <a:r>
              <a:rPr lang="en-US" altLang="zh-CN" dirty="0">
                <a:latin typeface="+mn-lt"/>
                <a:hlinkClick r:id="rId6"/>
              </a:rPr>
              <a:t>4-DOF </a:t>
            </a:r>
            <a:r>
              <a:rPr lang="zh-CN" altLang="en-US" dirty="0">
                <a:latin typeface="+mn-lt"/>
                <a:hlinkClick r:id="rId6"/>
              </a:rPr>
              <a:t>和 </a:t>
            </a:r>
            <a:r>
              <a:rPr lang="en-US" altLang="zh-CN" dirty="0">
                <a:latin typeface="+mn-lt"/>
                <a:hlinkClick r:id="rId6"/>
              </a:rPr>
              <a:t>6-DOF</a:t>
            </a:r>
            <a:endParaRPr lang="en-US" altLang="zh-CN" dirty="0">
              <a:latin typeface="+mn-lt"/>
            </a:endParaRPr>
          </a:p>
        </p:txBody>
      </p:sp>
      <p:pic>
        <p:nvPicPr>
          <p:cNvPr id="8" name="图片 7">
            <a:extLst>
              <a:ext uri="{FF2B5EF4-FFF2-40B4-BE49-F238E27FC236}">
                <a16:creationId xmlns:a16="http://schemas.microsoft.com/office/drawing/2014/main" id="{41A38C01-22EC-428A-824C-757E7901EEA1}"/>
              </a:ext>
            </a:extLst>
          </p:cNvPr>
          <p:cNvPicPr>
            <a:picLocks noChangeAspect="1"/>
          </p:cNvPicPr>
          <p:nvPr/>
        </p:nvPicPr>
        <p:blipFill>
          <a:blip r:embed="rId7"/>
          <a:stretch>
            <a:fillRect/>
          </a:stretch>
        </p:blipFill>
        <p:spPr>
          <a:xfrm>
            <a:off x="923706" y="2555192"/>
            <a:ext cx="10344588" cy="3230372"/>
          </a:xfrm>
          <a:prstGeom prst="rect">
            <a:avLst/>
          </a:prstGeom>
        </p:spPr>
      </p:pic>
    </p:spTree>
    <p:extLst>
      <p:ext uri="{BB962C8B-B14F-4D97-AF65-F5344CB8AC3E}">
        <p14:creationId xmlns:p14="http://schemas.microsoft.com/office/powerpoint/2010/main" val="57938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55C810FA-C4B2-30A1-C16B-93BE4417671D}"/>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6" action="ppaction://hlinksldjump"/>
            <a:extLst>
              <a:ext uri="{FF2B5EF4-FFF2-40B4-BE49-F238E27FC236}">
                <a16:creationId xmlns:a16="http://schemas.microsoft.com/office/drawing/2014/main" id="{B48CB438-D20D-42E4-A825-6AEF2E5F3C95}"/>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6" action="ppaction://hlinksldjump"/>
            <a:extLst>
              <a:ext uri="{FF2B5EF4-FFF2-40B4-BE49-F238E27FC236}">
                <a16:creationId xmlns:a16="http://schemas.microsoft.com/office/drawing/2014/main" id="{DAF3546A-69DF-5BE4-2427-C047FDFEC70F}"/>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277AB71C-946A-7B96-BADC-04A4E3B02D4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7" action="ppaction://hlinksldjump"/>
            <a:extLst>
              <a:ext uri="{FF2B5EF4-FFF2-40B4-BE49-F238E27FC236}">
                <a16:creationId xmlns:a16="http://schemas.microsoft.com/office/drawing/2014/main" id="{AF8EB186-BB93-3985-DB31-E8351696E99D}"/>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7" action="ppaction://hlinksldjump"/>
            <a:extLst>
              <a:ext uri="{FF2B5EF4-FFF2-40B4-BE49-F238E27FC236}">
                <a16:creationId xmlns:a16="http://schemas.microsoft.com/office/drawing/2014/main" id="{ACD549FF-B96B-AFBB-5174-218B468B7BD4}"/>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1ACFF-E1C6-FF16-FC86-ACFA91FEBD99}"/>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9" name="矩形 18">
            <a:hlinkClick r:id="rId28" action="ppaction://hlinksldjump"/>
            <a:extLst>
              <a:ext uri="{FF2B5EF4-FFF2-40B4-BE49-F238E27FC236}">
                <a16:creationId xmlns:a16="http://schemas.microsoft.com/office/drawing/2014/main" id="{5A90BEB4-9AA8-EB57-279B-ED431BC0E16C}"/>
              </a:ext>
            </a:extLst>
          </p:cNvPr>
          <p:cNvSpPr/>
          <p:nvPr>
            <p:custDataLst>
              <p:tags r:id="rId9"/>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8" name="矩形 17">
            <a:hlinkClick r:id="rId28" action="ppaction://hlinksldjump"/>
            <a:extLst>
              <a:ext uri="{FF2B5EF4-FFF2-40B4-BE49-F238E27FC236}">
                <a16:creationId xmlns:a16="http://schemas.microsoft.com/office/drawing/2014/main" id="{F1AF9D80-CC80-C2E4-9444-5F71B913D1D0}"/>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CEDD62D2-175E-7E2A-A2CC-9E637DFBFAE2}"/>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9182260F-79F7-2E9E-3C3A-BBAF611A915C}"/>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29" action="ppaction://hlinksldjump"/>
            <a:extLst>
              <a:ext uri="{FF2B5EF4-FFF2-40B4-BE49-F238E27FC236}">
                <a16:creationId xmlns:a16="http://schemas.microsoft.com/office/drawing/2014/main" id="{45BA04AC-A2C7-DF8E-DDF3-1E56B724A85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29" action="ppaction://hlinksldjump"/>
            <a:extLst>
              <a:ext uri="{FF2B5EF4-FFF2-40B4-BE49-F238E27FC236}">
                <a16:creationId xmlns:a16="http://schemas.microsoft.com/office/drawing/2014/main" id="{B4B43AC1-E6ED-A40E-A92C-A0521737F090}"/>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DCA802A3-11C9-E729-C2C5-6101FE86F78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0" action="ppaction://hlinksldjump"/>
            <a:extLst>
              <a:ext uri="{FF2B5EF4-FFF2-40B4-BE49-F238E27FC236}">
                <a16:creationId xmlns:a16="http://schemas.microsoft.com/office/drawing/2014/main" id="{8A15980B-F04B-0A6B-3482-FE11681EFD0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0" action="ppaction://hlinksldjump"/>
            <a:extLst>
              <a:ext uri="{FF2B5EF4-FFF2-40B4-BE49-F238E27FC236}">
                <a16:creationId xmlns:a16="http://schemas.microsoft.com/office/drawing/2014/main" id="{BF188846-FA90-C42D-F01D-1973C7C285A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A615FC8C-DB0C-C690-6213-CD3E35BF4EF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1" action="ppaction://hlinksldjump"/>
            <a:extLst>
              <a:ext uri="{FF2B5EF4-FFF2-40B4-BE49-F238E27FC236}">
                <a16:creationId xmlns:a16="http://schemas.microsoft.com/office/drawing/2014/main" id="{8984C29B-7995-86ED-0D26-AEFA8B675BDB}"/>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1" action="ppaction://hlinksldjump"/>
            <a:extLst>
              <a:ext uri="{FF2B5EF4-FFF2-40B4-BE49-F238E27FC236}">
                <a16:creationId xmlns:a16="http://schemas.microsoft.com/office/drawing/2014/main" id="{06B25F0E-2879-EB86-E590-C7E99911652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70E8AF8-9B0D-5123-1D82-2EC075381454}"/>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2" action="ppaction://hlinksldjump"/>
            <a:extLst>
              <a:ext uri="{FF2B5EF4-FFF2-40B4-BE49-F238E27FC236}">
                <a16:creationId xmlns:a16="http://schemas.microsoft.com/office/drawing/2014/main" id="{84FE41F7-BF22-276A-F7E3-C729C38E16C0}"/>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4EDB980-4EAA-D827-B97F-F0B7DC812DC5}"/>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CDEE39-8E8E-4699-EA2B-257C606A0A77}"/>
              </a:ext>
            </a:extLst>
          </p:cNvPr>
          <p:cNvSpPr>
            <a:spLocks noGrp="1"/>
          </p:cNvSpPr>
          <p:nvPr>
            <p:ph type="title"/>
            <p:custDataLst>
              <p:tags r:id="rId24"/>
            </p:custDataLst>
          </p:nvPr>
        </p:nvSpPr>
        <p:spPr/>
        <p:txBody>
          <a:bodyPr/>
          <a:lstStyle/>
          <a:p>
            <a:r>
              <a:rPr lang="en-US"/>
              <a:t>Embodied Robots</a:t>
            </a:r>
          </a:p>
        </p:txBody>
      </p:sp>
    </p:spTree>
    <p:custDataLst>
      <p:tags r:id="rId1"/>
    </p:custDataLst>
    <p:extLst>
      <p:ext uri="{BB962C8B-B14F-4D97-AF65-F5344CB8AC3E}">
        <p14:creationId xmlns:p14="http://schemas.microsoft.com/office/powerpoint/2010/main" val="16212334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Gripper——4-DOF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4-DOF</a:t>
            </a:r>
            <a:r>
              <a:rPr lang="zh-CN" altLang="en-US" dirty="0">
                <a:latin typeface="+mn-lt"/>
              </a:rPr>
              <a:t>抓取合成使用三维位置和自上而下的手部方向（偏航）定义抓取，通常被称为“自上而下的抓取”</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Jiang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Depierre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Ainetter et al.</a:t>
            </a:r>
            <a:endParaRPr lang="en-US" sz="2000" b="1" dirty="0">
              <a:solidFill>
                <a:schemeClr val="bg1"/>
              </a:solidFill>
            </a:endParaRPr>
          </a:p>
        </p:txBody>
      </p:sp>
      <p:pic>
        <p:nvPicPr>
          <p:cNvPr id="17" name="图片 16">
            <a:extLst>
              <a:ext uri="{FF2B5EF4-FFF2-40B4-BE49-F238E27FC236}">
                <a16:creationId xmlns:a16="http://schemas.microsoft.com/office/drawing/2014/main" id="{126F48F3-F5FD-1439-B283-767AED77850C}"/>
              </a:ext>
            </a:extLst>
          </p:cNvPr>
          <p:cNvPicPr>
            <a:picLocks noChangeAspect="1"/>
          </p:cNvPicPr>
          <p:nvPr/>
        </p:nvPicPr>
        <p:blipFill>
          <a:blip r:embed="rId15"/>
          <a:stretch>
            <a:fillRect/>
          </a:stretch>
        </p:blipFill>
        <p:spPr>
          <a:xfrm>
            <a:off x="1241867" y="2901152"/>
            <a:ext cx="2531217" cy="1789152"/>
          </a:xfrm>
          <a:prstGeom prst="rect">
            <a:avLst/>
          </a:prstGeom>
        </p:spPr>
      </p:pic>
      <p:pic>
        <p:nvPicPr>
          <p:cNvPr id="18" name="图片 17">
            <a:extLst>
              <a:ext uri="{FF2B5EF4-FFF2-40B4-BE49-F238E27FC236}">
                <a16:creationId xmlns:a16="http://schemas.microsoft.com/office/drawing/2014/main" id="{9989D83D-6DB9-88B6-34D4-82130B469F72}"/>
              </a:ext>
            </a:extLst>
          </p:cNvPr>
          <p:cNvPicPr>
            <a:picLocks noChangeAspect="1"/>
          </p:cNvPicPr>
          <p:nvPr/>
        </p:nvPicPr>
        <p:blipFill>
          <a:blip r:embed="rId16"/>
          <a:stretch>
            <a:fillRect/>
          </a:stretch>
        </p:blipFill>
        <p:spPr>
          <a:xfrm>
            <a:off x="1643254" y="4747788"/>
            <a:ext cx="1739133" cy="1687604"/>
          </a:xfrm>
          <a:prstGeom prst="rect">
            <a:avLst/>
          </a:prstGeom>
        </p:spPr>
      </p:pic>
      <p:pic>
        <p:nvPicPr>
          <p:cNvPr id="19" name="图片 18">
            <a:extLst>
              <a:ext uri="{FF2B5EF4-FFF2-40B4-BE49-F238E27FC236}">
                <a16:creationId xmlns:a16="http://schemas.microsoft.com/office/drawing/2014/main" id="{6ECB593E-40BD-EE51-F0A6-048322D0CC51}"/>
              </a:ext>
            </a:extLst>
          </p:cNvPr>
          <p:cNvPicPr>
            <a:picLocks noChangeAspect="1"/>
          </p:cNvPicPr>
          <p:nvPr/>
        </p:nvPicPr>
        <p:blipFill>
          <a:blip r:embed="rId17"/>
          <a:stretch>
            <a:fillRect/>
          </a:stretch>
        </p:blipFill>
        <p:spPr>
          <a:xfrm>
            <a:off x="4511714" y="3075654"/>
            <a:ext cx="3168568" cy="3163996"/>
          </a:xfrm>
          <a:prstGeom prst="rect">
            <a:avLst/>
          </a:prstGeom>
        </p:spPr>
      </p:pic>
      <p:pic>
        <p:nvPicPr>
          <p:cNvPr id="20" name="图片 19">
            <a:extLst>
              <a:ext uri="{FF2B5EF4-FFF2-40B4-BE49-F238E27FC236}">
                <a16:creationId xmlns:a16="http://schemas.microsoft.com/office/drawing/2014/main" id="{9554080D-988F-28F0-32C5-0C6B8EC8DAD9}"/>
              </a:ext>
            </a:extLst>
          </p:cNvPr>
          <p:cNvPicPr>
            <a:picLocks noChangeAspect="1"/>
          </p:cNvPicPr>
          <p:nvPr/>
        </p:nvPicPr>
        <p:blipFill>
          <a:blip r:embed="rId18"/>
          <a:stretch>
            <a:fillRect/>
          </a:stretch>
        </p:blipFill>
        <p:spPr>
          <a:xfrm>
            <a:off x="8070488" y="2991509"/>
            <a:ext cx="3217379" cy="3332285"/>
          </a:xfrm>
          <a:prstGeom prst="rect">
            <a:avLst/>
          </a:prstGeom>
        </p:spPr>
      </p:pic>
    </p:spTree>
    <p:extLst>
      <p:ext uri="{BB962C8B-B14F-4D97-AF65-F5344CB8AC3E}">
        <p14:creationId xmlns:p14="http://schemas.microsoft.com/office/powerpoint/2010/main" val="7714634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3618935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Gripper——6-DOF</a:t>
            </a:r>
            <a:endParaRPr lang="en-US" dirty="0"/>
          </a:p>
        </p:txBody>
      </p:sp>
      <p:sp>
        <p:nvSpPr>
          <p:cNvPr id="9" name="ee4pContent1">
            <a:extLst>
              <a:ext uri="{FF2B5EF4-FFF2-40B4-BE49-F238E27FC236}">
                <a16:creationId xmlns:a16="http://schemas.microsoft.com/office/drawing/2014/main" id="{B1977D79-65E6-BDA5-77BC-B254E8063E7A}"/>
              </a:ext>
            </a:extLst>
          </p:cNvPr>
          <p:cNvSpPr txBox="1">
            <a:spLocks/>
          </p:cNvSpPr>
          <p:nvPr>
            <p:custDataLst>
              <p:tags r:id="rId2"/>
            </p:custDataLst>
          </p:nvPr>
        </p:nvSpPr>
        <p:spPr>
          <a:xfrm>
            <a:off x="838199" y="1717676"/>
            <a:ext cx="10515599" cy="46173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相反，</a:t>
            </a:r>
            <a:r>
              <a:rPr lang="en-US" altLang="zh-CN" dirty="0">
                <a:latin typeface="+mn-lt"/>
              </a:rPr>
              <a:t>6-DOF </a:t>
            </a:r>
            <a:r>
              <a:rPr lang="zh-CN" altLang="en-US" dirty="0">
                <a:latin typeface="+mn-lt"/>
              </a:rPr>
              <a:t>抓取合成通过六维位置和方向定义抓取姿态</a:t>
            </a:r>
          </a:p>
        </p:txBody>
      </p:sp>
      <p:sp>
        <p:nvSpPr>
          <p:cNvPr id="10" name="ee4pContent1">
            <a:extLst>
              <a:ext uri="{FF2B5EF4-FFF2-40B4-BE49-F238E27FC236}">
                <a16:creationId xmlns:a16="http://schemas.microsoft.com/office/drawing/2014/main" id="{3A408E19-FD3C-EB8E-78E9-51DB7597EABD}"/>
              </a:ext>
            </a:extLst>
          </p:cNvPr>
          <p:cNvSpPr txBox="1">
            <a:spLocks/>
          </p:cNvSpPr>
          <p:nvPr>
            <p:custDataLst>
              <p:tags r:id="rId3"/>
            </p:custDataLst>
          </p:nvPr>
        </p:nvSpPr>
        <p:spPr>
          <a:xfrm>
            <a:off x="838199"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BEBCBDEB-A7DE-9FBE-C65D-4D68B850A331}"/>
              </a:ext>
            </a:extLst>
          </p:cNvPr>
          <p:cNvSpPr txBox="1">
            <a:spLocks/>
          </p:cNvSpPr>
          <p:nvPr>
            <p:custDataLst>
              <p:tags r:id="rId4"/>
            </p:custDataLst>
          </p:nvPr>
        </p:nvSpPr>
        <p:spPr>
          <a:xfrm>
            <a:off x="4421380"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2" name="ee4pContent1">
            <a:extLst>
              <a:ext uri="{FF2B5EF4-FFF2-40B4-BE49-F238E27FC236}">
                <a16:creationId xmlns:a16="http://schemas.microsoft.com/office/drawing/2014/main" id="{73DF8269-8489-9DAC-AD97-2FC435CCA995}"/>
              </a:ext>
            </a:extLst>
          </p:cNvPr>
          <p:cNvSpPr txBox="1">
            <a:spLocks/>
          </p:cNvSpPr>
          <p:nvPr>
            <p:custDataLst>
              <p:tags r:id="rId5"/>
            </p:custDataLst>
          </p:nvPr>
        </p:nvSpPr>
        <p:spPr>
          <a:xfrm>
            <a:off x="8004558" y="2822428"/>
            <a:ext cx="3349240" cy="367044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3" name="ee4pHeader1">
            <a:extLst>
              <a:ext uri="{FF2B5EF4-FFF2-40B4-BE49-F238E27FC236}">
                <a16:creationId xmlns:a16="http://schemas.microsoft.com/office/drawing/2014/main" id="{626B8538-4D2D-3FFC-CA80-5CB5BF61F9F8}"/>
              </a:ext>
            </a:extLst>
          </p:cNvPr>
          <p:cNvSpPr/>
          <p:nvPr>
            <p:custDataLst>
              <p:tags r:id="rId6"/>
            </p:custDataLst>
          </p:nvPr>
        </p:nvSpPr>
        <p:spPr bwMode="auto">
          <a:xfrm>
            <a:off x="838199"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Eppner et al.</a:t>
            </a:r>
            <a:endParaRPr lang="en-US" sz="2000" b="1" dirty="0">
              <a:solidFill>
                <a:schemeClr val="bg1"/>
              </a:solidFill>
            </a:endParaRPr>
          </a:p>
        </p:txBody>
      </p:sp>
      <p:sp>
        <p:nvSpPr>
          <p:cNvPr id="14" name="ee4pHeader1">
            <a:extLst>
              <a:ext uri="{FF2B5EF4-FFF2-40B4-BE49-F238E27FC236}">
                <a16:creationId xmlns:a16="http://schemas.microsoft.com/office/drawing/2014/main" id="{CD3F8E0D-8552-1E41-0BD5-AB3BF3BB5FAB}"/>
              </a:ext>
            </a:extLst>
          </p:cNvPr>
          <p:cNvSpPr/>
          <p:nvPr>
            <p:custDataLst>
              <p:tags r:id="rId7"/>
            </p:custDataLst>
          </p:nvPr>
        </p:nvSpPr>
        <p:spPr bwMode="auto">
          <a:xfrm>
            <a:off x="4421380"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Varley et al.</a:t>
            </a:r>
            <a:endParaRPr lang="en-US" sz="2000" b="1" dirty="0">
              <a:solidFill>
                <a:schemeClr val="bg1"/>
              </a:solidFill>
            </a:endParaRPr>
          </a:p>
        </p:txBody>
      </p:sp>
      <p:sp>
        <p:nvSpPr>
          <p:cNvPr id="15" name="ee4pHeader1">
            <a:extLst>
              <a:ext uri="{FF2B5EF4-FFF2-40B4-BE49-F238E27FC236}">
                <a16:creationId xmlns:a16="http://schemas.microsoft.com/office/drawing/2014/main" id="{A951AFA0-4F31-D9BE-621C-E2A444E5B529}"/>
              </a:ext>
            </a:extLst>
          </p:cNvPr>
          <p:cNvSpPr/>
          <p:nvPr>
            <p:custDataLst>
              <p:tags r:id="rId8"/>
            </p:custDataLst>
          </p:nvPr>
        </p:nvSpPr>
        <p:spPr bwMode="auto">
          <a:xfrm>
            <a:off x="8004558" y="2360689"/>
            <a:ext cx="334924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a:t>
            </a:r>
            <a:r>
              <a:rPr lang="zh-CN" altLang="en-US" sz="2000" b="1" dirty="0">
                <a:solidFill>
                  <a:schemeClr val="bg1"/>
                </a:solidFill>
                <a:hlinkClick r:id="rId14">
                  <a:extLst>
                    <a:ext uri="{A12FA001-AC4F-418D-AE19-62706E023703}">
                      <ahyp:hlinkClr xmlns:ahyp="http://schemas.microsoft.com/office/drawing/2018/hyperlinkcolor" val="tx"/>
                    </a:ext>
                  </a:extLst>
                </a:hlinkClick>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al.</a:t>
            </a:r>
            <a:endParaRPr lang="en-US" sz="2000" b="1" dirty="0">
              <a:solidFill>
                <a:schemeClr val="bg1"/>
              </a:solidFill>
            </a:endParaRPr>
          </a:p>
        </p:txBody>
      </p:sp>
      <p:pic>
        <p:nvPicPr>
          <p:cNvPr id="3" name="图片 2">
            <a:extLst>
              <a:ext uri="{FF2B5EF4-FFF2-40B4-BE49-F238E27FC236}">
                <a16:creationId xmlns:a16="http://schemas.microsoft.com/office/drawing/2014/main" id="{74D3ACEA-ECB0-3C4D-3A16-1BBBC3343A11}"/>
              </a:ext>
            </a:extLst>
          </p:cNvPr>
          <p:cNvPicPr>
            <a:picLocks noChangeAspect="1"/>
          </p:cNvPicPr>
          <p:nvPr/>
        </p:nvPicPr>
        <p:blipFill>
          <a:blip r:embed="rId15"/>
          <a:stretch>
            <a:fillRect/>
          </a:stretch>
        </p:blipFill>
        <p:spPr>
          <a:xfrm>
            <a:off x="945924" y="3053683"/>
            <a:ext cx="3133793" cy="3207936"/>
          </a:xfrm>
          <a:prstGeom prst="rect">
            <a:avLst/>
          </a:prstGeom>
        </p:spPr>
      </p:pic>
      <p:pic>
        <p:nvPicPr>
          <p:cNvPr id="5" name="图片 4">
            <a:extLst>
              <a:ext uri="{FF2B5EF4-FFF2-40B4-BE49-F238E27FC236}">
                <a16:creationId xmlns:a16="http://schemas.microsoft.com/office/drawing/2014/main" id="{FF689788-4425-3035-48C0-6DA269841A31}"/>
              </a:ext>
            </a:extLst>
          </p:cNvPr>
          <p:cNvPicPr>
            <a:picLocks noChangeAspect="1"/>
          </p:cNvPicPr>
          <p:nvPr/>
        </p:nvPicPr>
        <p:blipFill>
          <a:blip r:embed="rId16"/>
          <a:stretch>
            <a:fillRect/>
          </a:stretch>
        </p:blipFill>
        <p:spPr>
          <a:xfrm>
            <a:off x="4509590" y="3851031"/>
            <a:ext cx="3172820" cy="1618976"/>
          </a:xfrm>
          <a:prstGeom prst="rect">
            <a:avLst/>
          </a:prstGeom>
        </p:spPr>
      </p:pic>
      <p:pic>
        <p:nvPicPr>
          <p:cNvPr id="6" name="图片 5">
            <a:extLst>
              <a:ext uri="{FF2B5EF4-FFF2-40B4-BE49-F238E27FC236}">
                <a16:creationId xmlns:a16="http://schemas.microsoft.com/office/drawing/2014/main" id="{A70C5828-80DD-6D89-5DB9-4230D7A26B21}"/>
              </a:ext>
            </a:extLst>
          </p:cNvPr>
          <p:cNvPicPr>
            <a:picLocks noChangeAspect="1"/>
          </p:cNvPicPr>
          <p:nvPr/>
        </p:nvPicPr>
        <p:blipFill>
          <a:blip r:embed="rId17"/>
          <a:stretch>
            <a:fillRect/>
          </a:stretch>
        </p:blipFill>
        <p:spPr>
          <a:xfrm>
            <a:off x="8109716" y="3659305"/>
            <a:ext cx="3138923" cy="1996691"/>
          </a:xfrm>
          <a:prstGeom prst="rect">
            <a:avLst/>
          </a:prstGeom>
        </p:spPr>
      </p:pic>
    </p:spTree>
    <p:extLst>
      <p:ext uri="{BB962C8B-B14F-4D97-AF65-F5344CB8AC3E}">
        <p14:creationId xmlns:p14="http://schemas.microsoft.com/office/powerpoint/2010/main" val="16926664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838988-33D1-BF48-1423-7EC378DCA455}"/>
              </a:ext>
            </a:extLst>
          </p:cNvPr>
          <p:cNvGraphicFramePr>
            <a:graphicFrameLocks noChangeAspect="1"/>
          </p:cNvGraphicFramePr>
          <p:nvPr>
            <p:custDataLst>
              <p:tags r:id="rId1"/>
            </p:custDataLst>
            <p:extLst>
              <p:ext uri="{D42A27DB-BD31-4B8C-83A1-F6EECF244321}">
                <p14:modId xmlns:p14="http://schemas.microsoft.com/office/powerpoint/2010/main" val="1860058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A3838988-33D1-BF48-1423-7EC378DCA45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Gripper</a:t>
            </a:r>
            <a:endParaRPr lang="en-US" dirty="0"/>
          </a:p>
        </p:txBody>
      </p:sp>
      <p:sp>
        <p:nvSpPr>
          <p:cNvPr id="5" name="ee4pContent1">
            <a:extLst>
              <a:ext uri="{FF2B5EF4-FFF2-40B4-BE49-F238E27FC236}">
                <a16:creationId xmlns:a16="http://schemas.microsoft.com/office/drawing/2014/main" id="{0F6D0C6B-4B24-5B78-92A8-DA330316603C}"/>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对于五指灵巧手抓取器，</a:t>
            </a:r>
            <a:r>
              <a:rPr lang="en-US" altLang="zh-CN" dirty="0">
                <a:latin typeface="+mn-lt"/>
              </a:rPr>
              <a:t>Shadow Hand </a:t>
            </a:r>
            <a:r>
              <a:rPr lang="zh-CN" altLang="en-US" dirty="0">
                <a:latin typeface="+mn-lt"/>
              </a:rPr>
              <a:t>是一款广泛使用的五指机器人灵巧手，具有 </a:t>
            </a:r>
            <a:r>
              <a:rPr lang="en-US" altLang="zh-CN" dirty="0">
                <a:latin typeface="+mn-lt"/>
              </a:rPr>
              <a:t>26 </a:t>
            </a:r>
            <a:r>
              <a:rPr lang="zh-CN" altLang="en-US" dirty="0">
                <a:latin typeface="+mn-lt"/>
              </a:rPr>
              <a:t>个自由度 </a:t>
            </a:r>
            <a:r>
              <a:rPr lang="en-US" altLang="zh-CN" dirty="0">
                <a:latin typeface="+mn-lt"/>
              </a:rPr>
              <a:t>(DOF)</a:t>
            </a:r>
            <a:r>
              <a:rPr lang="zh-CN" altLang="en-US" dirty="0">
                <a:latin typeface="+mn-lt"/>
              </a:rPr>
              <a:t>。 这种高维性显著增加了生成有效抓取姿态和规划执行轨迹的复杂性</a:t>
            </a:r>
          </a:p>
          <a:p>
            <a:pPr lvl="1"/>
            <a:endParaRPr lang="en-US" dirty="0">
              <a:latin typeface="+mn-lt"/>
            </a:endParaRPr>
          </a:p>
        </p:txBody>
      </p:sp>
      <p:sp>
        <p:nvSpPr>
          <p:cNvPr id="6" name="ee4pHeader1">
            <a:extLst>
              <a:ext uri="{FF2B5EF4-FFF2-40B4-BE49-F238E27FC236}">
                <a16:creationId xmlns:a16="http://schemas.microsoft.com/office/drawing/2014/main" id="{01300D5D-40E2-040D-1EF2-6F4FC8433664}"/>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Shadow Hand</a:t>
            </a:r>
            <a:endParaRPr lang="en-US" sz="2000" b="1" dirty="0">
              <a:solidFill>
                <a:schemeClr val="bg1"/>
              </a:solidFill>
            </a:endParaRPr>
          </a:p>
        </p:txBody>
      </p:sp>
      <p:pic>
        <p:nvPicPr>
          <p:cNvPr id="3074" name="Picture 2" descr="Shadow Hand">
            <a:extLst>
              <a:ext uri="{FF2B5EF4-FFF2-40B4-BE49-F238E27FC236}">
                <a16:creationId xmlns:a16="http://schemas.microsoft.com/office/drawing/2014/main" id="{9F73D94F-945A-2094-2D97-1213BD792D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0696" y="2900485"/>
            <a:ext cx="4645270" cy="3096846"/>
          </a:xfrm>
          <a:prstGeom prst="rect">
            <a:avLst/>
          </a:prstGeom>
          <a:noFill/>
          <a:extLst>
            <a:ext uri="{909E8E84-426E-40DD-AFC4-6F175D3DCCD1}">
              <a14:hiddenFill xmlns:a14="http://schemas.microsoft.com/office/drawing/2010/main">
                <a:solidFill>
                  <a:srgbClr val="FFFFFF"/>
                </a:solidFill>
              </a14:hiddenFill>
            </a:ext>
          </a:extLst>
        </p:spPr>
      </p:pic>
      <p:pic>
        <p:nvPicPr>
          <p:cNvPr id="9" name="Shadow Hand">
            <a:hlinkClick r:id="" action="ppaction://media"/>
            <a:extLst>
              <a:ext uri="{FF2B5EF4-FFF2-40B4-BE49-F238E27FC236}">
                <a16:creationId xmlns:a16="http://schemas.microsoft.com/office/drawing/2014/main" id="{F1D7BC03-BD39-CEB9-9EE5-79AC8EB95A8D}"/>
              </a:ext>
            </a:extLst>
          </p:cNvPr>
          <p:cNvPicPr>
            <a:picLocks noChangeAspect="1"/>
          </p:cNvPicPr>
          <p:nvPr>
            <a:videoFile r:link="rId5"/>
            <p:extLst>
              <p:ext uri="{DAA4B4D4-6D71-4841-9C94-3DE7FCFB9230}">
                <p14:media xmlns:p14="http://schemas.microsoft.com/office/powerpoint/2010/main" r:embed="rId4"/>
              </p:ext>
            </p:extLst>
          </p:nvPr>
        </p:nvPicPr>
        <p:blipFill>
          <a:blip r:embed="rId11"/>
          <a:stretch>
            <a:fillRect/>
          </a:stretch>
        </p:blipFill>
        <p:spPr>
          <a:xfrm>
            <a:off x="5596304" y="2848708"/>
            <a:ext cx="5715000" cy="3200400"/>
          </a:xfrm>
          <a:prstGeom prst="rect">
            <a:avLst/>
          </a:prstGeom>
        </p:spPr>
      </p:pic>
    </p:spTree>
    <p:extLst>
      <p:ext uri="{BB962C8B-B14F-4D97-AF65-F5344CB8AC3E}">
        <p14:creationId xmlns:p14="http://schemas.microsoft.com/office/powerpoint/2010/main" val="329320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B664CB42-A685-863D-5618-8B755F9D802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E6A994BC-3EE2-0062-F2C2-264F881C48B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C2B9A8C2-5479-015A-8645-6040BEBA91BD}"/>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67A48A9B-14D5-1852-0CAA-2F97397C08AF}"/>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ADA4F771-896B-CF2D-0E8C-41B7A9D0B7A7}"/>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89F5A2BC-F146-56FE-1B42-C7C519AD8DE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hlinkClick r:id="rId34" action="ppaction://hlinksldjump"/>
            <a:extLst>
              <a:ext uri="{FF2B5EF4-FFF2-40B4-BE49-F238E27FC236}">
                <a16:creationId xmlns:a16="http://schemas.microsoft.com/office/drawing/2014/main" id="{3627336C-E3A8-A617-0322-5A41E308552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5" name="矩形 24">
            <a:hlinkClick r:id="rId34" action="ppaction://hlinksldjump"/>
            <a:extLst>
              <a:ext uri="{FF2B5EF4-FFF2-40B4-BE49-F238E27FC236}">
                <a16:creationId xmlns:a16="http://schemas.microsoft.com/office/drawing/2014/main" id="{59CC157B-010E-F87E-8CA9-EE017BFF09B6}"/>
              </a:ext>
            </a:extLst>
          </p:cNvPr>
          <p:cNvSpPr/>
          <p:nvPr>
            <p:custDataLst>
              <p:tags r:id="rId9"/>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4" name="矩形 23">
            <a:hlinkClick r:id="rId34" action="ppaction://hlinksldjump"/>
            <a:extLst>
              <a:ext uri="{FF2B5EF4-FFF2-40B4-BE49-F238E27FC236}">
                <a16:creationId xmlns:a16="http://schemas.microsoft.com/office/drawing/2014/main" id="{34E29237-F2F6-4A7D-D50B-69C2CC0D3E2F}"/>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F813C83B-DD3B-58C4-E427-F337C3275AE7}"/>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077087AC-3696-B802-2AED-CCED354F7E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C95ECF4B-7570-BC22-6216-D25AB5311AA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E07313A4-AE07-2CF8-216D-4F9B18D0AB04}"/>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A686C228-6A9B-E0D6-8B2C-255DEACD0256}"/>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AA475590-4C25-01F6-AE04-251CF6C64F87}"/>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844553A4-234F-BC91-7BE1-EE6A4DD9C2F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84ED8CC1-96E9-FF19-8C3D-47D6BFE41E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AC451499-7CBE-0AEA-7BA8-BB1AF29B0058}"/>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E37EF4D-3460-FB8E-8AD4-951B830E16F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6DB987B-6AE2-DDFD-80A1-014A950D0E6D}"/>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903E0AF-2665-6200-B2ED-DCCA8588CDFA}"/>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2C78F9F-08A9-55AD-5469-DBED6A420A12}"/>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2B9B4AE1-8BDF-0A9E-7085-1D12E42E4ACD}"/>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17D035FC-453E-C6DB-77EB-F9DC71045CE8}"/>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F1BFEDB8-AA34-E146-E9BE-96D81E44656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A13264A-1CA1-E38D-4E29-A6AACD97E5A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4C3E9972-7519-1BEA-D89F-52F6F84A3973}"/>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7C2956C-BBAC-A9B4-F854-63D67B09420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0A179F-2E35-CD15-AA7F-4214A53399FA}"/>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8735924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FF89133-4D60-08EA-D19F-83E6A1213F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EFF89133-4D60-08EA-D19F-83E6A1213F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Datasets——Introduction</a:t>
            </a:r>
            <a:endParaRPr lang="en-US" dirty="0"/>
          </a:p>
        </p:txBody>
      </p:sp>
      <p:pic>
        <p:nvPicPr>
          <p:cNvPr id="6" name="图片 5">
            <a:extLst>
              <a:ext uri="{FF2B5EF4-FFF2-40B4-BE49-F238E27FC236}">
                <a16:creationId xmlns:a16="http://schemas.microsoft.com/office/drawing/2014/main" id="{096E7237-244D-C700-9AE1-9A598C9C54CC}"/>
              </a:ext>
            </a:extLst>
          </p:cNvPr>
          <p:cNvPicPr>
            <a:picLocks noChangeAspect="1"/>
          </p:cNvPicPr>
          <p:nvPr/>
        </p:nvPicPr>
        <p:blipFill>
          <a:blip r:embed="rId6"/>
          <a:stretch>
            <a:fillRect/>
          </a:stretch>
        </p:blipFill>
        <p:spPr>
          <a:xfrm>
            <a:off x="-1" y="1690688"/>
            <a:ext cx="12192000" cy="2016088"/>
          </a:xfrm>
          <a:prstGeom prst="rect">
            <a:avLst/>
          </a:prstGeom>
        </p:spPr>
      </p:pic>
      <p:sp>
        <p:nvSpPr>
          <p:cNvPr id="5" name="ee4pContent1">
            <a:extLst>
              <a:ext uri="{FF2B5EF4-FFF2-40B4-BE49-F238E27FC236}">
                <a16:creationId xmlns:a16="http://schemas.microsoft.com/office/drawing/2014/main" id="{1388BFA4-EA48-DC53-7CD4-B9D644D66326}"/>
              </a:ext>
            </a:extLst>
          </p:cNvPr>
          <p:cNvSpPr txBox="1">
            <a:spLocks/>
          </p:cNvSpPr>
          <p:nvPr>
            <p:custDataLst>
              <p:tags r:id="rId2"/>
            </p:custDataLst>
          </p:nvPr>
        </p:nvSpPr>
        <p:spPr>
          <a:xfrm>
            <a:off x="173831" y="3715568"/>
            <a:ext cx="11844337" cy="308967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最近，已经生成了大量的抓取数据集。这些数据集通常包含基于图像 </a:t>
            </a:r>
            <a:r>
              <a:rPr lang="en-US" altLang="zh-CN" sz="1800" dirty="0">
                <a:latin typeface="+mn-lt"/>
              </a:rPr>
              <a:t>(RGB</a:t>
            </a:r>
            <a:r>
              <a:rPr lang="zh-CN" altLang="en-US" sz="1800" dirty="0">
                <a:latin typeface="+mn-lt"/>
              </a:rPr>
              <a:t>、深度</a:t>
            </a:r>
            <a:r>
              <a:rPr lang="en-US" altLang="zh-CN" sz="1800" dirty="0">
                <a:latin typeface="+mn-lt"/>
              </a:rPr>
              <a:t>)</a:t>
            </a:r>
            <a:r>
              <a:rPr lang="zh-CN" altLang="en-US" sz="1800" dirty="0">
                <a:latin typeface="+mn-lt"/>
              </a:rPr>
              <a:t>、点云或 </a:t>
            </a:r>
            <a:r>
              <a:rPr lang="en-US" altLang="zh-CN" sz="1800" dirty="0">
                <a:latin typeface="+mn-lt"/>
              </a:rPr>
              <a:t>3D </a:t>
            </a:r>
            <a:r>
              <a:rPr lang="zh-CN" altLang="en-US" sz="1800" dirty="0">
                <a:latin typeface="+mn-lt"/>
              </a:rPr>
              <a:t>场景的带注释的抓取数据。随着 </a:t>
            </a:r>
            <a:r>
              <a:rPr lang="en-US" altLang="zh-CN" sz="1800" dirty="0">
                <a:latin typeface="+mn-lt"/>
              </a:rPr>
              <a:t>MLM </a:t>
            </a:r>
            <a:r>
              <a:rPr lang="zh-CN" altLang="en-US" sz="1800" dirty="0">
                <a:latin typeface="+mn-lt"/>
              </a:rPr>
              <a:t>的出现以及基础语言模型在机器人抓取中的应用，迫切需要包含语言文本的数据集。因此，现有的数据集已被扩展或重建以创建语义抓取数据集。这些数据集对于研究基于语言的抓取模型至关重要，使代理能够对语义有广泛的理解</a:t>
            </a:r>
            <a:endParaRPr lang="en-US" altLang="zh-CN" sz="1800" dirty="0">
              <a:latin typeface="+mn-lt"/>
            </a:endParaRPr>
          </a:p>
          <a:p>
            <a:pPr lvl="1"/>
            <a:r>
              <a:rPr lang="zh-CN" altLang="en-US" sz="1800" dirty="0">
                <a:latin typeface="+mn-lt"/>
              </a:rPr>
              <a:t>传统抓取数据集包含单一物体和杂乱场景的数据，提供符合每个物体运动学的稳定抓取注释 </a:t>
            </a:r>
            <a:r>
              <a:rPr lang="en-US" altLang="zh-CN" sz="1800" dirty="0">
                <a:latin typeface="+mn-lt"/>
              </a:rPr>
              <a:t>(4-DOF </a:t>
            </a:r>
            <a:r>
              <a:rPr lang="zh-CN" altLang="en-US" sz="1800" dirty="0">
                <a:latin typeface="+mn-lt"/>
              </a:rPr>
              <a:t>或 </a:t>
            </a:r>
            <a:r>
              <a:rPr lang="en-US" altLang="zh-CN" sz="1800" dirty="0">
                <a:latin typeface="+mn-lt"/>
              </a:rPr>
              <a:t>6-DOF)</a:t>
            </a:r>
            <a:r>
              <a:rPr lang="zh-CN" altLang="en-US" sz="1800" dirty="0">
                <a:latin typeface="+mn-lt"/>
              </a:rPr>
              <a:t>。这些数据可以从真实的桌面环境中收集，通常包括 </a:t>
            </a:r>
            <a:r>
              <a:rPr lang="en-US" altLang="zh-CN" sz="1800" dirty="0">
                <a:latin typeface="+mn-lt"/>
              </a:rPr>
              <a:t>RGB</a:t>
            </a:r>
            <a:r>
              <a:rPr lang="zh-CN" altLang="en-US" sz="1800" dirty="0">
                <a:latin typeface="+mn-lt"/>
              </a:rPr>
              <a:t>、深度和点云数据，或者从虚拟环境中收集，其中包括图像数据、点云或场景模型。虽然这些数据集对抓取模型很有用，但它们缺乏语义信息</a:t>
            </a:r>
          </a:p>
          <a:p>
            <a:pPr lvl="1"/>
            <a:r>
              <a:rPr lang="zh-CN" altLang="en-US" sz="1800" dirty="0">
                <a:latin typeface="+mn-lt"/>
              </a:rPr>
              <a:t>为了弥合这一差距，这些数据集已通过语义表达式进行扩充或扩展，从而将语言、视觉和抓取联系起来。通过整合语义信息，智能体可以更好地理解和执行抓取任务。这种增强使得能够开发更复杂、更具语义感知的抓取模型，促进与环境的更直观、更有效的交互</a:t>
            </a:r>
          </a:p>
        </p:txBody>
      </p:sp>
    </p:spTree>
    <p:extLst>
      <p:ext uri="{BB962C8B-B14F-4D97-AF65-F5344CB8AC3E}">
        <p14:creationId xmlns:p14="http://schemas.microsoft.com/office/powerpoint/2010/main" val="20642109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678A266-0D91-1B15-8669-D15BC0AC53C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0461540E-3F9D-5710-E79E-830D9FB80282}"/>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26819020-A436-BC5B-743D-56154212E6E2}"/>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hlinkClick r:id="rId33" action="ppaction://hlinksldjump"/>
            <a:extLst>
              <a:ext uri="{FF2B5EF4-FFF2-40B4-BE49-F238E27FC236}">
                <a16:creationId xmlns:a16="http://schemas.microsoft.com/office/drawing/2014/main" id="{9CB3D0EA-81F1-ECBC-5742-8DD2D2615904}"/>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8" name="矩形 27">
            <a:hlinkClick r:id="rId33" action="ppaction://hlinksldjump"/>
            <a:extLst>
              <a:ext uri="{FF2B5EF4-FFF2-40B4-BE49-F238E27FC236}">
                <a16:creationId xmlns:a16="http://schemas.microsoft.com/office/drawing/2014/main" id="{3DCB0043-8046-2DFA-ACD3-A8C0BB440575}"/>
              </a:ext>
            </a:extLst>
          </p:cNvPr>
          <p:cNvSpPr/>
          <p:nvPr>
            <p:custDataLst>
              <p:tags r:id="rId6"/>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7" name="矩形 26">
            <a:hlinkClick r:id="rId33" action="ppaction://hlinksldjump"/>
            <a:extLst>
              <a:ext uri="{FF2B5EF4-FFF2-40B4-BE49-F238E27FC236}">
                <a16:creationId xmlns:a16="http://schemas.microsoft.com/office/drawing/2014/main" id="{17325275-B4DB-2324-727C-91B6149E656B}"/>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6" name="矩形 25">
            <a:extLst>
              <a:ext uri="{FF2B5EF4-FFF2-40B4-BE49-F238E27FC236}">
                <a16:creationId xmlns:a16="http://schemas.microsoft.com/office/drawing/2014/main" id="{2E89D7C1-F26E-84CE-9430-61370E13537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098600E7-107E-2E87-8AB9-508504102306}"/>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0199B8B1-0AE9-0031-16D5-442F7E93F5AF}"/>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09FEE0D0-7041-44CC-EA99-94CD12D685FB}"/>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382AD10B-0325-971D-ADEB-8C83E4D99BD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12D120FD-F1E3-2C4C-FE12-6582146E0BF2}"/>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BE27AB0C-1591-05C4-A0D7-9BA1A403A53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970EEBB-65D0-E9D4-756E-70C86044A15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F7FA24B8-6DEB-CB9F-516D-24E6C6A4075C}"/>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E8B7C9D0-D019-75AD-ED83-5B3C7003DC08}"/>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8EEE7AD-B0B5-7623-ADBB-FF5CE1876C7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923480D1-0C4F-D0BF-B3BA-55AABE9BCA8B}"/>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33E82640-9F7B-03C8-49AA-DFBE1273E7D0}"/>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75F8707C-ADF6-D02C-60F7-163387BECBC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E753317B-60BF-AF8C-251A-6B7A53493B15}"/>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B5192AE-9FF5-4827-2766-78734208AA9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9D74C-54DF-2540-051D-F50245F1DDF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A8FA44F-323F-8EF6-35C7-14DAE049BE09}"/>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8CDB22F-15E0-245C-6ED9-AE34C705DEA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A0BA5191-A186-3FE2-2372-BE7B68F9112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FB4F375-61F6-7713-3247-90AA927140F9}"/>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60B77872-6D55-FA6F-4731-582CFF57CBE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177EEA-753C-C3FE-8AA0-4035EDD901F1}"/>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8311773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extLst>
              <p:ext uri="{D42A27DB-BD31-4B8C-83A1-F6EECF244321}">
                <p14:modId xmlns:p14="http://schemas.microsoft.com/office/powerpoint/2010/main" val="12094338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endParaRPr lang="en-US" dirty="0"/>
          </a:p>
        </p:txBody>
      </p:sp>
      <p:sp>
        <p:nvSpPr>
          <p:cNvPr id="6" name="ee4pContent1">
            <a:extLst>
              <a:ext uri="{FF2B5EF4-FFF2-40B4-BE49-F238E27FC236}">
                <a16:creationId xmlns:a16="http://schemas.microsoft.com/office/drawing/2014/main" id="{0AEFDED3-D6A1-5176-26FF-2134BFED1A1B}"/>
              </a:ext>
            </a:extLst>
          </p:cNvPr>
          <p:cNvSpPr txBox="1">
            <a:spLocks/>
          </p:cNvSpPr>
          <p:nvPr>
            <p:custDataLst>
              <p:tags r:id="rId2"/>
            </p:custDataLst>
          </p:nvPr>
        </p:nvSpPr>
        <p:spPr>
          <a:xfrm>
            <a:off x="838200" y="1690689"/>
            <a:ext cx="10515600" cy="115802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语言引导抓取的概念已经从多模态大语言模型中发展出来，它结合了 </a:t>
            </a:r>
            <a:r>
              <a:rPr lang="en-US" altLang="zh-CN" dirty="0">
                <a:latin typeface="+mn-lt"/>
              </a:rPr>
              <a:t>MLMs</a:t>
            </a:r>
            <a:r>
              <a:rPr lang="zh-CN" altLang="en-US" dirty="0">
                <a:latin typeface="+mn-lt"/>
              </a:rPr>
              <a:t>，使智能体能够进行语义场景推理。这使得智能体能够基于隐式或显式的人类指令执行抓取操作。随着 </a:t>
            </a:r>
            <a:r>
              <a:rPr lang="en-US" altLang="zh-CN" dirty="0">
                <a:latin typeface="+mn-lt"/>
              </a:rPr>
              <a:t>LLMs </a:t>
            </a:r>
            <a:r>
              <a:rPr lang="zh-CN" altLang="en-US" dirty="0">
                <a:latin typeface="+mn-lt"/>
              </a:rPr>
              <a:t>的发展，研究人员对该主题的兴趣日益浓厚。目前，抓取研究越来越关注开放世界场景，强调开放集泛化方法。通过利用 </a:t>
            </a:r>
            <a:r>
              <a:rPr lang="en-US" altLang="zh-CN" dirty="0">
                <a:latin typeface="+mn-lt"/>
              </a:rPr>
              <a:t>MLMs </a:t>
            </a:r>
            <a:r>
              <a:rPr lang="zh-CN" altLang="en-US" dirty="0">
                <a:latin typeface="+mn-lt"/>
              </a:rPr>
              <a:t>的泛化能力，机器人可以以更高的智能和效率在开放世界环境中执行抓取任务</a:t>
            </a:r>
          </a:p>
          <a:p>
            <a:pPr lvl="1"/>
            <a:endParaRPr lang="en-US" dirty="0">
              <a:latin typeface="+mn-lt"/>
            </a:endParaRPr>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3"/>
            </p:custDataLst>
          </p:nvPr>
        </p:nvSpPr>
        <p:spPr>
          <a:xfrm>
            <a:off x="838200" y="3429000"/>
            <a:ext cx="10515600" cy="30638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显式指令明确指定要抓取的目标的类别，例如香蕉或苹果</a:t>
            </a:r>
          </a:p>
          <a:p>
            <a:pPr lvl="1"/>
            <a:endParaRPr lang="en-US" dirty="0">
              <a:latin typeface="+mn-lt"/>
            </a:endParaRPr>
          </a:p>
        </p:txBody>
      </p:sp>
      <p:sp>
        <p:nvSpPr>
          <p:cNvPr id="10" name="ee4pHeader1">
            <a:extLst>
              <a:ext uri="{FF2B5EF4-FFF2-40B4-BE49-F238E27FC236}">
                <a16:creationId xmlns:a16="http://schemas.microsoft.com/office/drawing/2014/main" id="{4B24262F-28F2-0387-5F4E-87519EEBC413}"/>
              </a:ext>
            </a:extLst>
          </p:cNvPr>
          <p:cNvSpPr/>
          <p:nvPr>
            <p:custDataLst>
              <p:tags r:id="rId4"/>
            </p:custDataLst>
          </p:nvPr>
        </p:nvSpPr>
        <p:spPr bwMode="auto">
          <a:xfrm>
            <a:off x="838200" y="2967262"/>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显式指令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5"/>
            </p:custDataLst>
          </p:nvPr>
        </p:nvSpPr>
        <p:spPr>
          <a:xfrm>
            <a:off x="838202" y="4352476"/>
            <a:ext cx="5122983"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6"/>
            </p:custDataLst>
          </p:nvPr>
        </p:nvSpPr>
        <p:spPr>
          <a:xfrm>
            <a:off x="6230819" y="4352476"/>
            <a:ext cx="5122979" cy="214039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7" name="ee4pHeader1">
            <a:extLst>
              <a:ext uri="{FF2B5EF4-FFF2-40B4-BE49-F238E27FC236}">
                <a16:creationId xmlns:a16="http://schemas.microsoft.com/office/drawing/2014/main" id="{83859682-9EF1-FD8A-774A-D222D4301E03}"/>
              </a:ext>
            </a:extLst>
          </p:cNvPr>
          <p:cNvSpPr/>
          <p:nvPr>
            <p:custDataLst>
              <p:tags r:id="rId7"/>
            </p:custDataLst>
          </p:nvPr>
        </p:nvSpPr>
        <p:spPr bwMode="auto">
          <a:xfrm>
            <a:off x="838200" y="3890738"/>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Shen et al.</a:t>
            </a:r>
            <a:endParaRPr 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8"/>
            </p:custDataLst>
          </p:nvPr>
        </p:nvSpPr>
        <p:spPr bwMode="auto">
          <a:xfrm>
            <a:off x="6230817" y="3890738"/>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Zheng et al.</a:t>
            </a:r>
            <a:endParaRPr lang="en-US" sz="2000" b="1" dirty="0">
              <a:solidFill>
                <a:schemeClr val="bg1"/>
              </a:solidFill>
            </a:endParaRPr>
          </a:p>
        </p:txBody>
      </p:sp>
      <p:pic>
        <p:nvPicPr>
          <p:cNvPr id="11" name="图片 10">
            <a:extLst>
              <a:ext uri="{FF2B5EF4-FFF2-40B4-BE49-F238E27FC236}">
                <a16:creationId xmlns:a16="http://schemas.microsoft.com/office/drawing/2014/main" id="{D10C86FA-2092-8F77-8858-BB96A9885831}"/>
              </a:ext>
            </a:extLst>
          </p:cNvPr>
          <p:cNvPicPr>
            <a:picLocks noChangeAspect="1"/>
          </p:cNvPicPr>
          <p:nvPr/>
        </p:nvPicPr>
        <p:blipFill>
          <a:blip r:embed="rId14"/>
          <a:stretch>
            <a:fillRect/>
          </a:stretch>
        </p:blipFill>
        <p:spPr>
          <a:xfrm>
            <a:off x="881407" y="4580073"/>
            <a:ext cx="5036567" cy="1733601"/>
          </a:xfrm>
          <a:prstGeom prst="rect">
            <a:avLst/>
          </a:prstGeom>
        </p:spPr>
      </p:pic>
      <p:pic>
        <p:nvPicPr>
          <p:cNvPr id="12" name="图片 11">
            <a:extLst>
              <a:ext uri="{FF2B5EF4-FFF2-40B4-BE49-F238E27FC236}">
                <a16:creationId xmlns:a16="http://schemas.microsoft.com/office/drawing/2014/main" id="{C91E0ECE-B217-5754-5FC1-EE428A61B176}"/>
              </a:ext>
            </a:extLst>
          </p:cNvPr>
          <p:cNvPicPr>
            <a:picLocks noChangeAspect="1"/>
          </p:cNvPicPr>
          <p:nvPr/>
        </p:nvPicPr>
        <p:blipFill>
          <a:blip r:embed="rId15"/>
          <a:stretch>
            <a:fillRect/>
          </a:stretch>
        </p:blipFill>
        <p:spPr>
          <a:xfrm>
            <a:off x="7314322" y="4428676"/>
            <a:ext cx="2955967" cy="2036394"/>
          </a:xfrm>
          <a:prstGeom prst="rect">
            <a:avLst/>
          </a:prstGeom>
        </p:spPr>
      </p:pic>
    </p:spTree>
    <p:extLst>
      <p:ext uri="{BB962C8B-B14F-4D97-AF65-F5344CB8AC3E}">
        <p14:creationId xmlns:p14="http://schemas.microsoft.com/office/powerpoint/2010/main" val="42476826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DC7998-BAD1-45E1-07F7-F4D43DAF352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C5DC7998-BAD1-45E1-07F7-F4D43DAF352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Language-Guided Grasping</a:t>
            </a:r>
            <a:endParaRPr lang="en-US" dirty="0"/>
          </a:p>
        </p:txBody>
      </p:sp>
      <p:sp>
        <p:nvSpPr>
          <p:cNvPr id="9" name="ee4pContent1">
            <a:extLst>
              <a:ext uri="{FF2B5EF4-FFF2-40B4-BE49-F238E27FC236}">
                <a16:creationId xmlns:a16="http://schemas.microsoft.com/office/drawing/2014/main" id="{A295FE3F-188E-513B-A800-8E81F651430D}"/>
              </a:ext>
            </a:extLst>
          </p:cNvPr>
          <p:cNvSpPr txBox="1">
            <a:spLocks/>
          </p:cNvSpPr>
          <p:nvPr>
            <p:custDataLst>
              <p:tags r:id="rId2"/>
            </p:custDataLst>
          </p:nvPr>
        </p:nvSpPr>
        <p:spPr>
          <a:xfrm>
            <a:off x="838200" y="2152426"/>
            <a:ext cx="10515600" cy="434044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隐式指令需要推理来识别要抓取的对象或对象的某个部分，这涉及空间推理和逻辑推理</a:t>
            </a:r>
            <a:endParaRPr lang="en-US" altLang="zh-CN" dirty="0">
              <a:latin typeface="+mn-lt"/>
            </a:endParaRPr>
          </a:p>
          <a:p>
            <a:pPr lvl="1"/>
            <a:r>
              <a:rPr lang="zh-CN" altLang="en-US" dirty="0">
                <a:solidFill>
                  <a:srgbClr val="FF0000"/>
                </a:solidFill>
                <a:latin typeface="+mn-lt"/>
              </a:rPr>
              <a:t>在这两种情况下，将语义理解与空间和逻辑推理相结合，使代理能够有效准确地执行复杂的抓取任务</a:t>
            </a:r>
          </a:p>
        </p:txBody>
      </p:sp>
      <p:sp>
        <p:nvSpPr>
          <p:cNvPr id="10" name="ee4pHeader1">
            <a:extLst>
              <a:ext uri="{FF2B5EF4-FFF2-40B4-BE49-F238E27FC236}">
                <a16:creationId xmlns:a16="http://schemas.microsoft.com/office/drawing/2014/main" id="{4B24262F-28F2-0387-5F4E-87519EEBC413}"/>
              </a:ext>
            </a:extLst>
          </p:cNvPr>
          <p:cNvSpPr/>
          <p:nvPr>
            <p:custDataLst>
              <p:tags r:id="rId3"/>
            </p:custDataLst>
          </p:nvPr>
        </p:nvSpPr>
        <p:spPr bwMode="auto">
          <a:xfrm>
            <a:off x="838196"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隐式指令</a:t>
            </a:r>
          </a:p>
        </p:txBody>
      </p:sp>
      <p:sp>
        <p:nvSpPr>
          <p:cNvPr id="3" name="ee4pContent1">
            <a:extLst>
              <a:ext uri="{FF2B5EF4-FFF2-40B4-BE49-F238E27FC236}">
                <a16:creationId xmlns:a16="http://schemas.microsoft.com/office/drawing/2014/main" id="{DBF4FAFC-ADA4-DCD2-686F-C52C6BC5AECD}"/>
              </a:ext>
            </a:extLst>
          </p:cNvPr>
          <p:cNvSpPr txBox="1">
            <a:spLocks/>
          </p:cNvSpPr>
          <p:nvPr>
            <p:custDataLst>
              <p:tags r:id="rId4"/>
            </p:custDataLst>
          </p:nvPr>
        </p:nvSpPr>
        <p:spPr>
          <a:xfrm>
            <a:off x="838202" y="3350154"/>
            <a:ext cx="5122983"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空间推理指的是可能包含要抓取的对象或部分的空间关系的指令，需要根据场景中对象的 空间关系推断抓取姿势。例如，“抓住棕色纸巾盒右侧的键盘” 涉及理解和推断对象的空间排列</a:t>
            </a:r>
          </a:p>
        </p:txBody>
      </p:sp>
      <p:sp>
        <p:nvSpPr>
          <p:cNvPr id="4" name="ee4pContent1">
            <a:extLst>
              <a:ext uri="{FF2B5EF4-FFF2-40B4-BE49-F238E27FC236}">
                <a16:creationId xmlns:a16="http://schemas.microsoft.com/office/drawing/2014/main" id="{39321F32-5846-B081-CDE7-E657AA0642F4}"/>
              </a:ext>
            </a:extLst>
          </p:cNvPr>
          <p:cNvSpPr txBox="1">
            <a:spLocks/>
          </p:cNvSpPr>
          <p:nvPr>
            <p:custDataLst>
              <p:tags r:id="rId5"/>
            </p:custDataLst>
          </p:nvPr>
        </p:nvSpPr>
        <p:spPr>
          <a:xfrm>
            <a:off x="6230819" y="3350154"/>
            <a:ext cx="5122979" cy="31427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逻辑推理涉及可能包含逻辑关系的指令，这些逻辑关系需要推理来辨别 人类意图，然后抓取目标。例如，“我渴了，你能给我点喝的吗？” 会促使代理可能递过一杯水或一瓶饮料。代理必须确保液体在交接过程中不会洒出来，从而产生合理的抓取姿势</a:t>
            </a:r>
          </a:p>
        </p:txBody>
      </p:sp>
      <p:sp>
        <p:nvSpPr>
          <p:cNvPr id="7" name="ee4pHeader1">
            <a:extLst>
              <a:ext uri="{FF2B5EF4-FFF2-40B4-BE49-F238E27FC236}">
                <a16:creationId xmlns:a16="http://schemas.microsoft.com/office/drawing/2014/main" id="{83859682-9EF1-FD8A-774A-D222D4301E03}"/>
              </a:ext>
            </a:extLst>
          </p:cNvPr>
          <p:cNvSpPr/>
          <p:nvPr>
            <p:custDataLst>
              <p:tags r:id="rId6"/>
            </p:custDataLst>
          </p:nvPr>
        </p:nvSpPr>
        <p:spPr bwMode="auto">
          <a:xfrm>
            <a:off x="838202" y="2888415"/>
            <a:ext cx="512298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1">
                  <a:extLst>
                    <a:ext uri="{A12FA001-AC4F-418D-AE19-62706E023703}">
                      <ahyp:hlinkClr xmlns:ahyp="http://schemas.microsoft.com/office/drawing/2018/hyperlinkcolor" val="tx"/>
                    </a:ext>
                  </a:extLst>
                </a:hlinkClick>
              </a:rPr>
              <a:t>空间推理</a:t>
            </a:r>
            <a:endParaRPr lang="zh-CN" altLang="en-US" sz="2000" b="1" dirty="0">
              <a:solidFill>
                <a:schemeClr val="bg1"/>
              </a:solidFill>
            </a:endParaRPr>
          </a:p>
        </p:txBody>
      </p:sp>
      <p:sp>
        <p:nvSpPr>
          <p:cNvPr id="8" name="ee4pHeader1">
            <a:extLst>
              <a:ext uri="{FF2B5EF4-FFF2-40B4-BE49-F238E27FC236}">
                <a16:creationId xmlns:a16="http://schemas.microsoft.com/office/drawing/2014/main" id="{43A48E5C-956E-8CCA-6CAA-171A40DCB339}"/>
              </a:ext>
            </a:extLst>
          </p:cNvPr>
          <p:cNvSpPr/>
          <p:nvPr>
            <p:custDataLst>
              <p:tags r:id="rId7"/>
            </p:custDataLst>
          </p:nvPr>
        </p:nvSpPr>
        <p:spPr bwMode="auto">
          <a:xfrm>
            <a:off x="6230815" y="2888415"/>
            <a:ext cx="512297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hlinkClick r:id="rId12">
                  <a:extLst>
                    <a:ext uri="{A12FA001-AC4F-418D-AE19-62706E023703}">
                      <ahyp:hlinkClr xmlns:ahyp="http://schemas.microsoft.com/office/drawing/2018/hyperlinkcolor" val="tx"/>
                    </a:ext>
                  </a:extLst>
                </a:hlinkClick>
              </a:rPr>
              <a:t>逻辑推理</a:t>
            </a:r>
            <a:endParaRPr lang="zh-CN" altLang="en-US" sz="2000" b="1" dirty="0">
              <a:solidFill>
                <a:schemeClr val="bg1"/>
              </a:solidFill>
            </a:endParaRPr>
          </a:p>
        </p:txBody>
      </p:sp>
      <p:pic>
        <p:nvPicPr>
          <p:cNvPr id="13" name="图片 12">
            <a:extLst>
              <a:ext uri="{FF2B5EF4-FFF2-40B4-BE49-F238E27FC236}">
                <a16:creationId xmlns:a16="http://schemas.microsoft.com/office/drawing/2014/main" id="{5C70A52F-41A3-E3DD-C909-3D00D5D3D5E0}"/>
              </a:ext>
            </a:extLst>
          </p:cNvPr>
          <p:cNvPicPr>
            <a:picLocks noChangeAspect="1"/>
          </p:cNvPicPr>
          <p:nvPr/>
        </p:nvPicPr>
        <p:blipFill>
          <a:blip r:embed="rId13"/>
          <a:stretch>
            <a:fillRect/>
          </a:stretch>
        </p:blipFill>
        <p:spPr>
          <a:xfrm>
            <a:off x="6644753" y="4668788"/>
            <a:ext cx="4295102" cy="1777561"/>
          </a:xfrm>
          <a:prstGeom prst="rect">
            <a:avLst/>
          </a:prstGeom>
        </p:spPr>
      </p:pic>
      <p:pic>
        <p:nvPicPr>
          <p:cNvPr id="14" name="图片 13">
            <a:extLst>
              <a:ext uri="{FF2B5EF4-FFF2-40B4-BE49-F238E27FC236}">
                <a16:creationId xmlns:a16="http://schemas.microsoft.com/office/drawing/2014/main" id="{C63CFB5B-1A71-3CCE-D960-91B45B89B550}"/>
              </a:ext>
            </a:extLst>
          </p:cNvPr>
          <p:cNvPicPr>
            <a:picLocks noChangeAspect="1"/>
          </p:cNvPicPr>
          <p:nvPr/>
        </p:nvPicPr>
        <p:blipFill>
          <a:blip r:embed="rId14"/>
          <a:stretch>
            <a:fillRect/>
          </a:stretch>
        </p:blipFill>
        <p:spPr>
          <a:xfrm>
            <a:off x="927342" y="4686987"/>
            <a:ext cx="4944702" cy="1741161"/>
          </a:xfrm>
          <a:prstGeom prst="rect">
            <a:avLst/>
          </a:prstGeom>
        </p:spPr>
      </p:pic>
    </p:spTree>
    <p:extLst>
      <p:ext uri="{BB962C8B-B14F-4D97-AF65-F5344CB8AC3E}">
        <p14:creationId xmlns:p14="http://schemas.microsoft.com/office/powerpoint/2010/main" val="28780547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4F737FFC-2819-352A-8624-78EF0A5069D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1" name="矩形 30">
            <a:hlinkClick r:id="rId32" action="ppaction://hlinksldjump"/>
            <a:extLst>
              <a:ext uri="{FF2B5EF4-FFF2-40B4-BE49-F238E27FC236}">
                <a16:creationId xmlns:a16="http://schemas.microsoft.com/office/drawing/2014/main" id="{85D1478A-00A0-891C-D15F-365A75D0FDA6}"/>
              </a:ext>
            </a:extLst>
          </p:cNvPr>
          <p:cNvSpPr/>
          <p:nvPr>
            <p:custDataLst>
              <p:tags r:id="rId3"/>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30" name="矩形 29">
            <a:hlinkClick r:id="rId32" action="ppaction://hlinksldjump"/>
            <a:extLst>
              <a:ext uri="{FF2B5EF4-FFF2-40B4-BE49-F238E27FC236}">
                <a16:creationId xmlns:a16="http://schemas.microsoft.com/office/drawing/2014/main" id="{7ABA82C6-68C2-843C-B590-5B3797100CA5}"/>
              </a:ext>
            </a:extLst>
          </p:cNvPr>
          <p:cNvSpPr/>
          <p:nvPr>
            <p:custDataLst>
              <p:tags r:id="rId4"/>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9" name="矩形 28">
            <a:extLst>
              <a:ext uri="{FF2B5EF4-FFF2-40B4-BE49-F238E27FC236}">
                <a16:creationId xmlns:a16="http://schemas.microsoft.com/office/drawing/2014/main" id="{DB92E7D8-3D9D-D773-951C-6E9FC7870308}"/>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EFAD4BF4-71AA-9849-E2EA-A472E9FE5563}"/>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43F773-35C7-0E12-DD6A-7D90FD77EA14}"/>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BD93DB5E-7F03-8C1D-44E5-556733B696DD}"/>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F1CF54F5-81E1-A567-3DCC-ADAFFC53EEB0}"/>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7EF148BF-A339-8EB5-67EF-6391F1CB6A31}"/>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88B6F473-9471-69D7-7891-3E459AFAB01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67BC10BE-1686-5B81-F65C-7877E00B15F3}"/>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3603DC5D-8439-1EC3-A74A-C9F72131EF65}"/>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7BE082A4-8F11-C04F-EFE9-ABAF42F2882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B729071F-1D61-DE92-8C30-98391674BAF5}"/>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66A848D2-583F-E51B-CDB5-ADF9C35BEFF8}"/>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4771B7D8-4F52-5A00-2319-58D673654BA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4CC7B54D-1B8C-5B44-61EF-13BBC99C2A6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769EE18D-2085-4B70-5CE0-E8F005CD432F}"/>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F8849E91-BAA4-C757-9A2D-E3FB636C76CA}"/>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F08E661-0CD2-7EBC-636A-4A3D6A4AD9D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5698A3A2-9A91-D3A1-5A63-909D431112B3}"/>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BE293E9A-E5A0-CAE6-51E5-A4CBD5A65D5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67A022C-50E5-5B22-7E2F-42BA058D1CA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4586BB04-EF84-95B9-B657-E99E1907BCF3}"/>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340B39C3-8462-20F2-D59E-2568CDABE44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C854CCF-CD0D-BA9F-7CF7-23440136948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E3EBB2B0-36E6-78E1-CDAA-6FACE16011D6}"/>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C82FA98-8922-2DBD-95A9-1B80877B755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E6CDEB-0725-0B97-4004-DFDD6BE0875E}"/>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33970958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15" name="ee4pContent1">
            <a:extLst>
              <a:ext uri="{FF2B5EF4-FFF2-40B4-BE49-F238E27FC236}">
                <a16:creationId xmlns:a16="http://schemas.microsoft.com/office/drawing/2014/main" id="{E28F6A81-EF14-CF68-01A5-41EE05E5E3EF}"/>
              </a:ext>
            </a:extLst>
          </p:cNvPr>
          <p:cNvSpPr txBox="1">
            <a:spLocks/>
          </p:cNvSpPr>
          <p:nvPr>
            <p:custDataLst>
              <p:tags r:id="rId2"/>
            </p:custDataLst>
          </p:nvPr>
        </p:nvSpPr>
        <p:spPr>
          <a:xfrm>
            <a:off x="838200"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CLIPORT </a:t>
            </a:r>
            <a:r>
              <a:rPr lang="zh-CN" altLang="en-US" dirty="0">
                <a:latin typeface="+mn-lt"/>
              </a:rPr>
              <a:t>是一种语言条件模仿学习代理，它将视觉语言预训练模型 </a:t>
            </a:r>
            <a:r>
              <a:rPr lang="en-US" altLang="zh-CN" dirty="0">
                <a:latin typeface="+mn-lt"/>
              </a:rPr>
              <a:t>CLIP </a:t>
            </a:r>
            <a:r>
              <a:rPr lang="zh-CN" altLang="en-US" dirty="0">
                <a:latin typeface="+mn-lt"/>
              </a:rPr>
              <a:t>与 </a:t>
            </a:r>
            <a:r>
              <a:rPr lang="en-US" altLang="zh-CN" dirty="0">
                <a:latin typeface="+mn-lt"/>
              </a:rPr>
              <a:t>Transporter Net </a:t>
            </a:r>
            <a:r>
              <a:rPr lang="zh-CN" altLang="en-US" dirty="0">
                <a:latin typeface="+mn-lt"/>
              </a:rPr>
              <a:t>相结合，创建了一个用于语义理解和抓取生成的端到端双流架构。它使用从虚拟环境收集的大量专家演示数据进行训练，使代理能够执行语义引导的抓取</a:t>
            </a:r>
          </a:p>
          <a:p>
            <a:pPr lvl="1"/>
            <a:endParaRPr lang="en-US" dirty="0">
              <a:latin typeface="+mn-lt"/>
            </a:endParaRPr>
          </a:p>
        </p:txBody>
      </p:sp>
      <p:sp>
        <p:nvSpPr>
          <p:cNvPr id="16" name="ee4pContent1">
            <a:extLst>
              <a:ext uri="{FF2B5EF4-FFF2-40B4-BE49-F238E27FC236}">
                <a16:creationId xmlns:a16="http://schemas.microsoft.com/office/drawing/2014/main" id="{293AC3C3-49A4-C626-2068-DADCF39EEC2F}"/>
              </a:ext>
            </a:extLst>
          </p:cNvPr>
          <p:cNvSpPr txBox="1">
            <a:spLocks/>
          </p:cNvSpPr>
          <p:nvPr>
            <p:custDataLst>
              <p:tags r:id="rId3"/>
            </p:custDataLst>
          </p:nvPr>
        </p:nvSpPr>
        <p:spPr>
          <a:xfrm>
            <a:off x="6190257" y="2179416"/>
            <a:ext cx="5161164" cy="43134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基于 </a:t>
            </a:r>
            <a:r>
              <a:rPr lang="en-US" altLang="zh-CN">
                <a:latin typeface="+mn-lt"/>
              </a:rPr>
              <a:t>OCID </a:t>
            </a:r>
            <a:r>
              <a:rPr lang="zh-CN" altLang="en-US">
                <a:latin typeface="+mn-lt"/>
              </a:rPr>
              <a:t>数据集，</a:t>
            </a:r>
            <a:r>
              <a:rPr lang="en-US" altLang="zh-CN">
                <a:latin typeface="+mn-lt"/>
              </a:rPr>
              <a:t>CROG </a:t>
            </a:r>
            <a:r>
              <a:rPr lang="zh-CN" altLang="en-US">
                <a:latin typeface="+mn-lt"/>
              </a:rPr>
              <a:t>提出了一个视觉语言抓取数据集，并引入了具有竞争力的端到端基线。它利用 </a:t>
            </a:r>
            <a:r>
              <a:rPr lang="en-US" altLang="zh-CN">
                <a:latin typeface="+mn-lt"/>
              </a:rPr>
              <a:t>CLIP </a:t>
            </a:r>
            <a:r>
              <a:rPr lang="zh-CN" altLang="en-US">
                <a:latin typeface="+mn-lt"/>
              </a:rPr>
              <a:t>的视觉基础能力直接从图像文本对中学习抓取合成</a:t>
            </a:r>
            <a:endParaRPr lang="zh-CN" altLang="en-US" dirty="0">
              <a:latin typeface="+mn-lt"/>
            </a:endParaRPr>
          </a:p>
        </p:txBody>
      </p:sp>
      <p:sp>
        <p:nvSpPr>
          <p:cNvPr id="19" name="ee4pHeader1">
            <a:extLst>
              <a:ext uri="{FF2B5EF4-FFF2-40B4-BE49-F238E27FC236}">
                <a16:creationId xmlns:a16="http://schemas.microsoft.com/office/drawing/2014/main" id="{C9FC5088-A17A-9946-4D74-CEEE9B365520}"/>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9">
                  <a:extLst>
                    <a:ext uri="{A12FA001-AC4F-418D-AE19-62706E023703}">
                      <ahyp:hlinkClr xmlns:ahyp="http://schemas.microsoft.com/office/drawing/2018/hyperlinkcolor" val="tx"/>
                    </a:ext>
                  </a:extLst>
                </a:hlinkClick>
              </a:rPr>
              <a:t>CLIPORT</a:t>
            </a:r>
            <a:endParaRPr lang="en-US" sz="2000" b="1" dirty="0">
              <a:solidFill>
                <a:schemeClr val="bg1"/>
              </a:solidFill>
            </a:endParaRPr>
          </a:p>
        </p:txBody>
      </p:sp>
      <p:sp>
        <p:nvSpPr>
          <p:cNvPr id="20" name="ee4pHeader1">
            <a:extLst>
              <a:ext uri="{FF2B5EF4-FFF2-40B4-BE49-F238E27FC236}">
                <a16:creationId xmlns:a16="http://schemas.microsoft.com/office/drawing/2014/main" id="{6D157A17-9338-2D85-BDF8-0FDF2AC20B02}"/>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CROG</a:t>
            </a:r>
            <a:endParaRPr lang="en-US" sz="2000" b="1" dirty="0">
              <a:solidFill>
                <a:schemeClr val="bg1"/>
              </a:solidFill>
            </a:endParaRPr>
          </a:p>
        </p:txBody>
      </p:sp>
      <p:pic>
        <p:nvPicPr>
          <p:cNvPr id="23" name="图片 22">
            <a:extLst>
              <a:ext uri="{FF2B5EF4-FFF2-40B4-BE49-F238E27FC236}">
                <a16:creationId xmlns:a16="http://schemas.microsoft.com/office/drawing/2014/main" id="{6D13DF51-E91F-5650-4981-BE71C947904C}"/>
              </a:ext>
            </a:extLst>
          </p:cNvPr>
          <p:cNvPicPr>
            <a:picLocks noChangeAspect="1"/>
          </p:cNvPicPr>
          <p:nvPr/>
        </p:nvPicPr>
        <p:blipFill>
          <a:blip r:embed="rId11"/>
          <a:stretch>
            <a:fillRect/>
          </a:stretch>
        </p:blipFill>
        <p:spPr>
          <a:xfrm>
            <a:off x="6357882" y="3935693"/>
            <a:ext cx="4825910" cy="2238742"/>
          </a:xfrm>
          <a:prstGeom prst="rect">
            <a:avLst/>
          </a:prstGeom>
        </p:spPr>
      </p:pic>
      <p:pic>
        <p:nvPicPr>
          <p:cNvPr id="25" name="图片 24">
            <a:extLst>
              <a:ext uri="{FF2B5EF4-FFF2-40B4-BE49-F238E27FC236}">
                <a16:creationId xmlns:a16="http://schemas.microsoft.com/office/drawing/2014/main" id="{57BD091C-05F1-1C4E-5ADF-9B291B19EEEF}"/>
              </a:ext>
            </a:extLst>
          </p:cNvPr>
          <p:cNvPicPr>
            <a:picLocks noChangeAspect="1"/>
          </p:cNvPicPr>
          <p:nvPr/>
        </p:nvPicPr>
        <p:blipFill>
          <a:blip r:embed="rId12"/>
          <a:stretch>
            <a:fillRect/>
          </a:stretch>
        </p:blipFill>
        <p:spPr>
          <a:xfrm>
            <a:off x="1044670" y="3508809"/>
            <a:ext cx="4748220" cy="2875572"/>
          </a:xfrm>
          <a:prstGeom prst="rect">
            <a:avLst/>
          </a:prstGeom>
        </p:spPr>
      </p:pic>
    </p:spTree>
    <p:extLst>
      <p:ext uri="{BB962C8B-B14F-4D97-AF65-F5344CB8AC3E}">
        <p14:creationId xmlns:p14="http://schemas.microsoft.com/office/powerpoint/2010/main" val="1090791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F6F0204-D72D-7428-F387-13B33BBA6BB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4F6F0204-D72D-7428-F387-13B33BBA6BB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Tracked Robots</a:t>
            </a:r>
            <a:endParaRPr lang="en-US" dirty="0"/>
          </a:p>
        </p:txBody>
      </p:sp>
      <p:pic>
        <p:nvPicPr>
          <p:cNvPr id="7" name="图片 6">
            <a:extLst>
              <a:ext uri="{FF2B5EF4-FFF2-40B4-BE49-F238E27FC236}">
                <a16:creationId xmlns:a16="http://schemas.microsoft.com/office/drawing/2014/main" id="{A0E36E6E-F59A-F1B5-522E-A523E11EA60F}"/>
              </a:ext>
            </a:extLst>
          </p:cNvPr>
          <p:cNvPicPr>
            <a:picLocks noChangeAspect="1"/>
          </p:cNvPicPr>
          <p:nvPr/>
        </p:nvPicPr>
        <p:blipFill>
          <a:blip r:embed="rId8"/>
          <a:stretch>
            <a:fillRect/>
          </a:stretch>
        </p:blipFill>
        <p:spPr>
          <a:xfrm>
            <a:off x="838200" y="1690688"/>
            <a:ext cx="3703641" cy="4427604"/>
          </a:xfrm>
          <a:prstGeom prst="rect">
            <a:avLst/>
          </a:prstGeom>
        </p:spPr>
      </p:pic>
      <p:sp>
        <p:nvSpPr>
          <p:cNvPr id="4" name="ee4pContent1">
            <a:extLst>
              <a:ext uri="{FF2B5EF4-FFF2-40B4-BE49-F238E27FC236}">
                <a16:creationId xmlns:a16="http://schemas.microsoft.com/office/drawing/2014/main" id="{2F68C452-A7B1-E5F0-D6FD-CA38C4073369}"/>
              </a:ext>
            </a:extLst>
          </p:cNvPr>
          <p:cNvSpPr txBox="1">
            <a:spLocks/>
          </p:cNvSpPr>
          <p:nvPr>
            <p:custDataLst>
              <p:tags r:id="rId2"/>
            </p:custDataLst>
          </p:nvPr>
        </p:nvSpPr>
        <p:spPr>
          <a:xfrm>
            <a:off x="4639112" y="1690688"/>
            <a:ext cx="6714687" cy="2119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优点：</a:t>
            </a:r>
          </a:p>
          <a:p>
            <a:pPr lvl="2"/>
            <a:r>
              <a:rPr lang="zh-CN" altLang="en-US" dirty="0">
                <a:latin typeface="+mn-lt"/>
              </a:rPr>
              <a:t>具有强大的越野能力和机动性，在农业、建筑和灾难救援方面展现出潜力</a:t>
            </a:r>
            <a:endParaRPr lang="en-US" altLang="zh-CN" dirty="0">
              <a:latin typeface="+mn-lt"/>
            </a:endParaRPr>
          </a:p>
          <a:p>
            <a:pPr lvl="2"/>
            <a:r>
              <a:rPr lang="zh-CN" altLang="en-US" dirty="0">
                <a:latin typeface="+mn-lt"/>
              </a:rPr>
              <a:t>履带系统提供了更大的地面接触面积，分散了机器人的重量，减少了在泥沙等软地形中陷入的风险</a:t>
            </a:r>
            <a:endParaRPr lang="en-US" altLang="zh-CN" dirty="0">
              <a:latin typeface="+mn-lt"/>
            </a:endParaRPr>
          </a:p>
          <a:p>
            <a:pPr lvl="2"/>
            <a:r>
              <a:rPr lang="zh-CN" altLang="en-US" dirty="0">
                <a:latin typeface="+mn-lt"/>
              </a:rPr>
              <a:t>配备了强大的动力和悬挂系统，以保持在复杂地形上的稳定性和牵引力。因此，履带式机器人也被用于敏感领域，如军事领域</a:t>
            </a:r>
          </a:p>
          <a:p>
            <a:pPr lvl="1"/>
            <a:endParaRPr lang="en-US" dirty="0">
              <a:latin typeface="+mn-lt"/>
            </a:endParaRPr>
          </a:p>
        </p:txBody>
      </p:sp>
      <p:sp>
        <p:nvSpPr>
          <p:cNvPr id="6" name="ee4pContent1">
            <a:extLst>
              <a:ext uri="{FF2B5EF4-FFF2-40B4-BE49-F238E27FC236}">
                <a16:creationId xmlns:a16="http://schemas.microsoft.com/office/drawing/2014/main" id="{6A82479D-AF17-D1E9-A192-219EFB3B4459}"/>
              </a:ext>
            </a:extLst>
          </p:cNvPr>
          <p:cNvSpPr txBox="1">
            <a:spLocks/>
          </p:cNvSpPr>
          <p:nvPr>
            <p:custDataLst>
              <p:tags r:id="rId3"/>
            </p:custDataLst>
          </p:nvPr>
        </p:nvSpPr>
        <p:spPr>
          <a:xfrm>
            <a:off x="4639112" y="4001806"/>
            <a:ext cx="6714687" cy="10776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1"/>
            <a:r>
              <a:rPr lang="zh-CN" altLang="en-US" dirty="0">
                <a:latin typeface="+mn-lt"/>
              </a:rPr>
              <a:t>由于履带系统的摩擦力大，履带式机器人通常能效低下</a:t>
            </a:r>
            <a:endParaRPr lang="en-US" altLang="zh-CN" dirty="0">
              <a:latin typeface="+mn-lt"/>
            </a:endParaRPr>
          </a:p>
          <a:p>
            <a:pPr lvl="1"/>
            <a:r>
              <a:rPr lang="zh-CN" altLang="en-US" dirty="0">
                <a:latin typeface="+mn-lt"/>
              </a:rPr>
              <a:t>在平坦表面的移动速度比轮式机器人慢，灵活性和机动性也较差</a:t>
            </a:r>
          </a:p>
          <a:p>
            <a:pPr lvl="1"/>
            <a:endParaRPr lang="en-US" dirty="0">
              <a:latin typeface="+mn-lt"/>
            </a:endParaRPr>
          </a:p>
        </p:txBody>
      </p:sp>
      <p:sp>
        <p:nvSpPr>
          <p:cNvPr id="8" name="ee4pContent1">
            <a:extLst>
              <a:ext uri="{FF2B5EF4-FFF2-40B4-BE49-F238E27FC236}">
                <a16:creationId xmlns:a16="http://schemas.microsoft.com/office/drawing/2014/main" id="{773B2E73-D890-262D-AF3D-65406A1D1941}"/>
              </a:ext>
            </a:extLst>
          </p:cNvPr>
          <p:cNvSpPr txBox="1">
            <a:spLocks/>
          </p:cNvSpPr>
          <p:nvPr>
            <p:custDataLst>
              <p:tags r:id="rId4"/>
            </p:custDataLst>
          </p:nvPr>
        </p:nvSpPr>
        <p:spPr>
          <a:xfrm>
            <a:off x="4639112" y="5271294"/>
            <a:ext cx="6714687" cy="7231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品牌：</a:t>
            </a:r>
          </a:p>
          <a:p>
            <a:pPr lvl="2"/>
            <a:r>
              <a:rPr lang="en-US" dirty="0">
                <a:latin typeface="+mn-lt"/>
                <a:hlinkClick r:id="rId9"/>
              </a:rPr>
              <a:t>iRobot’s </a:t>
            </a:r>
            <a:r>
              <a:rPr lang="en-US" dirty="0" err="1">
                <a:latin typeface="+mn-lt"/>
                <a:hlinkClick r:id="rId9"/>
              </a:rPr>
              <a:t>PackBot</a:t>
            </a:r>
            <a:endParaRPr lang="en-US" dirty="0">
              <a:latin typeface="+mn-lt"/>
            </a:endParaRPr>
          </a:p>
          <a:p>
            <a:pPr lvl="1"/>
            <a:endParaRPr lang="en-US" dirty="0">
              <a:latin typeface="+mn-lt"/>
            </a:endParaRPr>
          </a:p>
        </p:txBody>
      </p:sp>
    </p:spTree>
    <p:extLst>
      <p:ext uri="{BB962C8B-B14F-4D97-AF65-F5344CB8AC3E}">
        <p14:creationId xmlns:p14="http://schemas.microsoft.com/office/powerpoint/2010/main" val="2036326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CE23A6-A336-8EED-7DD0-3EDE5C6200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74CE23A6-A336-8EED-7DD0-3EDE5C62007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End-to-End Approaches</a:t>
            </a:r>
            <a:endParaRPr lang="en-US" dirty="0"/>
          </a:p>
        </p:txBody>
      </p:sp>
      <p:sp>
        <p:nvSpPr>
          <p:cNvPr id="17" name="ee4pContent1">
            <a:extLst>
              <a:ext uri="{FF2B5EF4-FFF2-40B4-BE49-F238E27FC236}">
                <a16:creationId xmlns:a16="http://schemas.microsoft.com/office/drawing/2014/main" id="{8E62CFC1-94FF-EA23-4680-921AA1452871}"/>
              </a:ext>
            </a:extLst>
          </p:cNvPr>
          <p:cNvSpPr txBox="1">
            <a:spLocks/>
          </p:cNvSpPr>
          <p:nvPr>
            <p:custDataLst>
              <p:tags r:id="rId2"/>
            </p:custDataLst>
          </p:nvPr>
        </p:nvSpPr>
        <p:spPr>
          <a:xfrm>
            <a:off x="840579"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a:latin typeface="+mn-lt"/>
              </a:rPr>
              <a:t>推理抓取介绍了第一个基于 </a:t>
            </a:r>
            <a:r>
              <a:rPr lang="en-US" altLang="zh-CN">
                <a:latin typeface="+mn-lt"/>
              </a:rPr>
              <a:t>GraspNet-1 Billion </a:t>
            </a:r>
            <a:r>
              <a:rPr lang="zh-CN" altLang="en-US">
                <a:latin typeface="+mn-lt"/>
              </a:rPr>
              <a:t>数据集的推理抓取基准数据集，并提出了一种端到端的推理抓取模型。该模型将多模态 </a:t>
            </a:r>
            <a:r>
              <a:rPr lang="en-US" altLang="zh-CN">
                <a:latin typeface="+mn-lt"/>
              </a:rPr>
              <a:t>LLM </a:t>
            </a:r>
            <a:r>
              <a:rPr lang="zh-CN" altLang="en-US">
                <a:latin typeface="+mn-lt"/>
              </a:rPr>
              <a:t>与基于视觉的机器人抓取框架相集成，根据语义和视觉生成抓取</a:t>
            </a:r>
            <a:endParaRPr lang="zh-CN" altLang="en-US" dirty="0">
              <a:latin typeface="+mn-lt"/>
            </a:endParaRPr>
          </a:p>
        </p:txBody>
      </p:sp>
      <p:sp>
        <p:nvSpPr>
          <p:cNvPr id="18" name="ee4pContent1">
            <a:extLst>
              <a:ext uri="{FF2B5EF4-FFF2-40B4-BE49-F238E27FC236}">
                <a16:creationId xmlns:a16="http://schemas.microsoft.com/office/drawing/2014/main" id="{14834D8E-CADA-88EE-0C52-0A7759BA8059}"/>
              </a:ext>
            </a:extLst>
          </p:cNvPr>
          <p:cNvSpPr txBox="1">
            <a:spLocks/>
          </p:cNvSpPr>
          <p:nvPr>
            <p:custDataLst>
              <p:tags r:id="rId3"/>
            </p:custDataLst>
          </p:nvPr>
        </p:nvSpPr>
        <p:spPr>
          <a:xfrm>
            <a:off x="6192636" y="2154005"/>
            <a:ext cx="5161164" cy="43388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SemGrasp</a:t>
            </a:r>
            <a:r>
              <a:rPr lang="en-US" altLang="zh-CN" dirty="0">
                <a:latin typeface="+mn-lt"/>
              </a:rPr>
              <a:t> </a:t>
            </a:r>
            <a:r>
              <a:rPr lang="zh-CN" altLang="en-US" dirty="0">
                <a:latin typeface="+mn-lt"/>
              </a:rPr>
              <a:t>是一种基于语义的抓取生成方法，它将语义信息整合到抓取表示中，以生成灵巧的手部抓取姿势。它引入了一种离散表示，将抓取空间与语义空间对齐，从而能够根据语言指令生成抓取姿势。为了便于训练，提出了一种大规模抓取</a:t>
            </a:r>
            <a:r>
              <a:rPr lang="en-US" altLang="zh-CN" dirty="0">
                <a:latin typeface="+mn-lt"/>
              </a:rPr>
              <a:t>-</a:t>
            </a:r>
            <a:r>
              <a:rPr lang="zh-CN" altLang="en-US" dirty="0">
                <a:latin typeface="+mn-lt"/>
              </a:rPr>
              <a:t>文本对齐数据集 </a:t>
            </a:r>
            <a:r>
              <a:rPr lang="en-US" altLang="zh-CN" dirty="0">
                <a:latin typeface="+mn-lt"/>
              </a:rPr>
              <a:t>CapGrasp</a:t>
            </a:r>
          </a:p>
        </p:txBody>
      </p:sp>
      <p:sp>
        <p:nvSpPr>
          <p:cNvPr id="21" name="ee4pHeader1">
            <a:extLst>
              <a:ext uri="{FF2B5EF4-FFF2-40B4-BE49-F238E27FC236}">
                <a16:creationId xmlns:a16="http://schemas.microsoft.com/office/drawing/2014/main" id="{3DDB03B5-1626-5814-8817-DA92534F848D}"/>
              </a:ext>
            </a:extLst>
          </p:cNvPr>
          <p:cNvSpPr/>
          <p:nvPr>
            <p:custDataLst>
              <p:tags r:id="rId4"/>
            </p:custDataLst>
          </p:nvPr>
        </p:nvSpPr>
        <p:spPr bwMode="auto">
          <a:xfrm>
            <a:off x="840577"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GraspNet-1 Billion</a:t>
            </a:r>
            <a:endParaRPr lang="en-US" sz="2000" b="1" dirty="0">
              <a:solidFill>
                <a:schemeClr val="bg1"/>
              </a:solidFill>
            </a:endParaRPr>
          </a:p>
        </p:txBody>
      </p:sp>
      <p:sp>
        <p:nvSpPr>
          <p:cNvPr id="22" name="ee4pHeader1">
            <a:extLst>
              <a:ext uri="{FF2B5EF4-FFF2-40B4-BE49-F238E27FC236}">
                <a16:creationId xmlns:a16="http://schemas.microsoft.com/office/drawing/2014/main" id="{C9B8602E-6244-3D6C-BF9B-202880F0A7E5}"/>
              </a:ext>
            </a:extLst>
          </p:cNvPr>
          <p:cNvSpPr/>
          <p:nvPr>
            <p:custDataLst>
              <p:tags r:id="rId5"/>
            </p:custDataLst>
          </p:nvPr>
        </p:nvSpPr>
        <p:spPr bwMode="auto">
          <a:xfrm>
            <a:off x="6192634" y="169068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CapGrasp</a:t>
            </a:r>
            <a:endParaRPr lang="en-US" sz="2000" b="1" dirty="0">
              <a:solidFill>
                <a:schemeClr val="bg1"/>
              </a:solidFill>
            </a:endParaRPr>
          </a:p>
        </p:txBody>
      </p:sp>
      <p:pic>
        <p:nvPicPr>
          <p:cNvPr id="7" name="图片 6">
            <a:extLst>
              <a:ext uri="{FF2B5EF4-FFF2-40B4-BE49-F238E27FC236}">
                <a16:creationId xmlns:a16="http://schemas.microsoft.com/office/drawing/2014/main" id="{6570AEBB-0E97-5137-FBBD-F74335D6D50E}"/>
              </a:ext>
            </a:extLst>
          </p:cNvPr>
          <p:cNvPicPr>
            <a:picLocks noChangeAspect="1"/>
          </p:cNvPicPr>
          <p:nvPr/>
        </p:nvPicPr>
        <p:blipFill>
          <a:blip r:embed="rId11"/>
          <a:stretch>
            <a:fillRect/>
          </a:stretch>
        </p:blipFill>
        <p:spPr>
          <a:xfrm>
            <a:off x="871743" y="4323440"/>
            <a:ext cx="5098832" cy="1661093"/>
          </a:xfrm>
          <a:prstGeom prst="rect">
            <a:avLst/>
          </a:prstGeom>
        </p:spPr>
      </p:pic>
      <p:pic>
        <p:nvPicPr>
          <p:cNvPr id="8" name="图片 7">
            <a:extLst>
              <a:ext uri="{FF2B5EF4-FFF2-40B4-BE49-F238E27FC236}">
                <a16:creationId xmlns:a16="http://schemas.microsoft.com/office/drawing/2014/main" id="{D9A0F35A-2A6D-30C4-064D-723CD49C85F7}"/>
              </a:ext>
            </a:extLst>
          </p:cNvPr>
          <p:cNvPicPr>
            <a:picLocks noChangeAspect="1"/>
          </p:cNvPicPr>
          <p:nvPr/>
        </p:nvPicPr>
        <p:blipFill>
          <a:blip r:embed="rId12"/>
          <a:stretch>
            <a:fillRect/>
          </a:stretch>
        </p:blipFill>
        <p:spPr>
          <a:xfrm>
            <a:off x="6269465" y="4150270"/>
            <a:ext cx="5007501" cy="2007432"/>
          </a:xfrm>
          <a:prstGeom prst="rect">
            <a:avLst/>
          </a:prstGeom>
        </p:spPr>
      </p:pic>
    </p:spTree>
    <p:extLst>
      <p:ext uri="{BB962C8B-B14F-4D97-AF65-F5344CB8AC3E}">
        <p14:creationId xmlns:p14="http://schemas.microsoft.com/office/powerpoint/2010/main" val="26624810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5EFB0AB-8E4D-F2A7-ADAF-09C1A3119DA0}"/>
              </a:ext>
            </a:extLst>
          </p:cNvPr>
          <p:cNvSpPr/>
          <p:nvPr>
            <p:custDataLst>
              <p:tags r:id="rId2"/>
            </p:custDataLst>
          </p:nvPr>
        </p:nvSpPr>
        <p:spPr>
          <a:xfrm>
            <a:off x="1441569" y="542655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31" name="矩形 30">
            <a:hlinkClick r:id="rId32" action="ppaction://hlinksldjump"/>
            <a:extLst>
              <a:ext uri="{FF2B5EF4-FFF2-40B4-BE49-F238E27FC236}">
                <a16:creationId xmlns:a16="http://schemas.microsoft.com/office/drawing/2014/main" id="{A64122C2-3AB9-5B44-3084-01B72ACFB145}"/>
              </a:ext>
            </a:extLst>
          </p:cNvPr>
          <p:cNvSpPr/>
          <p:nvPr>
            <p:custDataLst>
              <p:tags r:id="rId3"/>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171</a:t>
            </a:r>
          </a:p>
        </p:txBody>
      </p:sp>
      <p:sp>
        <p:nvSpPr>
          <p:cNvPr id="30" name="矩形 29">
            <a:hlinkClick r:id="rId32" action="ppaction://hlinksldjump"/>
            <a:extLst>
              <a:ext uri="{FF2B5EF4-FFF2-40B4-BE49-F238E27FC236}">
                <a16:creationId xmlns:a16="http://schemas.microsoft.com/office/drawing/2014/main" id="{CBBB1835-06E3-6B40-6D87-3A5CEC7E23CF}"/>
              </a:ext>
            </a:extLst>
          </p:cNvPr>
          <p:cNvSpPr/>
          <p:nvPr>
            <p:custDataLst>
              <p:tags r:id="rId4"/>
            </p:custDataLst>
          </p:nvPr>
        </p:nvSpPr>
        <p:spPr>
          <a:xfrm>
            <a:off x="1441569" y="542655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Modular Approaches</a:t>
            </a:r>
          </a:p>
        </p:txBody>
      </p:sp>
      <p:sp>
        <p:nvSpPr>
          <p:cNvPr id="29" name="矩形 28">
            <a:hlinkClick r:id="rId32" action="ppaction://hlinksldjump"/>
            <a:extLst>
              <a:ext uri="{FF2B5EF4-FFF2-40B4-BE49-F238E27FC236}">
                <a16:creationId xmlns:a16="http://schemas.microsoft.com/office/drawing/2014/main" id="{C95F1038-03CA-DD8E-2127-F0999A369E15}"/>
              </a:ext>
            </a:extLst>
          </p:cNvPr>
          <p:cNvSpPr/>
          <p:nvPr>
            <p:custDataLst>
              <p:tags r:id="rId5"/>
            </p:custDataLst>
          </p:nvPr>
        </p:nvSpPr>
        <p:spPr>
          <a:xfrm>
            <a:off x="97795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3.6</a:t>
            </a:r>
          </a:p>
        </p:txBody>
      </p:sp>
      <p:sp>
        <p:nvSpPr>
          <p:cNvPr id="28" name="矩形 27">
            <a:hlinkClick r:id="rId33" action="ppaction://hlinksldjump"/>
            <a:extLst>
              <a:ext uri="{FF2B5EF4-FFF2-40B4-BE49-F238E27FC236}">
                <a16:creationId xmlns:a16="http://schemas.microsoft.com/office/drawing/2014/main" id="{6CFE9DC7-9BD4-A6FA-88EF-AF5A616ED9D8}"/>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168</a:t>
            </a:r>
          </a:p>
        </p:txBody>
      </p:sp>
      <p:sp>
        <p:nvSpPr>
          <p:cNvPr id="27" name="矩形 26">
            <a:hlinkClick r:id="rId33" action="ppaction://hlinksldjump"/>
            <a:extLst>
              <a:ext uri="{FF2B5EF4-FFF2-40B4-BE49-F238E27FC236}">
                <a16:creationId xmlns:a16="http://schemas.microsoft.com/office/drawing/2014/main" id="{33CBDFBF-D8F7-3787-9A3A-F23416323402}"/>
              </a:ext>
            </a:extLst>
          </p:cNvPr>
          <p:cNvSpPr/>
          <p:nvPr>
            <p:custDataLst>
              <p:tags r:id="rId7"/>
            </p:custDataLst>
          </p:nvPr>
        </p:nvSpPr>
        <p:spPr>
          <a:xfrm>
            <a:off x="1441569" y="4962946"/>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End-to-End Approaches</a:t>
            </a:r>
          </a:p>
        </p:txBody>
      </p:sp>
      <p:sp>
        <p:nvSpPr>
          <p:cNvPr id="26" name="矩形 25">
            <a:hlinkClick r:id="rId33" action="ppaction://hlinksldjump"/>
            <a:extLst>
              <a:ext uri="{FF2B5EF4-FFF2-40B4-BE49-F238E27FC236}">
                <a16:creationId xmlns:a16="http://schemas.microsoft.com/office/drawing/2014/main" id="{27BBED03-A95E-0834-E304-EBA7831C41B8}"/>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3.5</a:t>
            </a:r>
          </a:p>
        </p:txBody>
      </p:sp>
      <p:sp>
        <p:nvSpPr>
          <p:cNvPr id="25" name="矩形 24">
            <a:hlinkClick r:id="rId34" action="ppaction://hlinksldjump"/>
            <a:extLst>
              <a:ext uri="{FF2B5EF4-FFF2-40B4-BE49-F238E27FC236}">
                <a16:creationId xmlns:a16="http://schemas.microsoft.com/office/drawing/2014/main" id="{92132167-4284-820B-5BD2-877741815F95}"/>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165</a:t>
            </a:r>
          </a:p>
        </p:txBody>
      </p:sp>
      <p:sp>
        <p:nvSpPr>
          <p:cNvPr id="24" name="矩形 23">
            <a:hlinkClick r:id="rId34" action="ppaction://hlinksldjump"/>
            <a:extLst>
              <a:ext uri="{FF2B5EF4-FFF2-40B4-BE49-F238E27FC236}">
                <a16:creationId xmlns:a16="http://schemas.microsoft.com/office/drawing/2014/main" id="{A67C255D-DC48-9323-CA97-180EED2419ED}"/>
              </a:ext>
            </a:extLst>
          </p:cNvPr>
          <p:cNvSpPr/>
          <p:nvPr>
            <p:custDataLst>
              <p:tags r:id="rId10"/>
            </p:custDataLst>
          </p:nvPr>
        </p:nvSpPr>
        <p:spPr>
          <a:xfrm>
            <a:off x="1441569" y="4499335"/>
            <a:ext cx="295433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Language-Guided Grasping</a:t>
            </a:r>
          </a:p>
        </p:txBody>
      </p:sp>
      <p:sp>
        <p:nvSpPr>
          <p:cNvPr id="23" name="矩形 22">
            <a:hlinkClick r:id="rId34" action="ppaction://hlinksldjump"/>
            <a:extLst>
              <a:ext uri="{FF2B5EF4-FFF2-40B4-BE49-F238E27FC236}">
                <a16:creationId xmlns:a16="http://schemas.microsoft.com/office/drawing/2014/main" id="{D6A69C6D-7D2E-76D2-CB6A-ED0A3896D6F7}"/>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48031989-D56C-7487-E218-07616770B072}"/>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163</a:t>
            </a:r>
          </a:p>
        </p:txBody>
      </p:sp>
      <p:sp>
        <p:nvSpPr>
          <p:cNvPr id="21" name="矩形 20">
            <a:hlinkClick r:id="rId35" action="ppaction://hlinksldjump"/>
            <a:extLst>
              <a:ext uri="{FF2B5EF4-FFF2-40B4-BE49-F238E27FC236}">
                <a16:creationId xmlns:a16="http://schemas.microsoft.com/office/drawing/2014/main" id="{5ECEF908-A624-64A0-FD54-445C1ABB16CF}"/>
              </a:ext>
            </a:extLst>
          </p:cNvPr>
          <p:cNvSpPr/>
          <p:nvPr>
            <p:custDataLst>
              <p:tags r:id="rId13"/>
            </p:custDataLst>
          </p:nvPr>
        </p:nvSpPr>
        <p:spPr>
          <a:xfrm>
            <a:off x="1441569" y="403572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5" action="ppaction://hlinksldjump"/>
            <a:extLst>
              <a:ext uri="{FF2B5EF4-FFF2-40B4-BE49-F238E27FC236}">
                <a16:creationId xmlns:a16="http://schemas.microsoft.com/office/drawing/2014/main" id="{582E4371-0146-7412-8A50-F1285F4123B6}"/>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6431083-4C78-03B9-72C7-39C6B0CA095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158</a:t>
            </a:r>
          </a:p>
        </p:txBody>
      </p:sp>
      <p:sp>
        <p:nvSpPr>
          <p:cNvPr id="18" name="矩形 17">
            <a:hlinkClick r:id="rId36" action="ppaction://hlinksldjump"/>
            <a:extLst>
              <a:ext uri="{FF2B5EF4-FFF2-40B4-BE49-F238E27FC236}">
                <a16:creationId xmlns:a16="http://schemas.microsoft.com/office/drawing/2014/main" id="{9378739F-771C-008F-DE92-CF4B99655CEF}"/>
              </a:ext>
            </a:extLst>
          </p:cNvPr>
          <p:cNvSpPr/>
          <p:nvPr>
            <p:custDataLst>
              <p:tags r:id="rId16"/>
            </p:custDataLst>
          </p:nvPr>
        </p:nvSpPr>
        <p:spPr>
          <a:xfrm>
            <a:off x="1441569" y="357211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Gripper</a:t>
            </a:r>
          </a:p>
        </p:txBody>
      </p:sp>
      <p:sp>
        <p:nvSpPr>
          <p:cNvPr id="17" name="矩形 16">
            <a:hlinkClick r:id="rId36" action="ppaction://hlinksldjump"/>
            <a:extLst>
              <a:ext uri="{FF2B5EF4-FFF2-40B4-BE49-F238E27FC236}">
                <a16:creationId xmlns:a16="http://schemas.microsoft.com/office/drawing/2014/main" id="{1B2314E2-0090-8D7F-DD91-1BB4574BD892}"/>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5DCE98E2-14C5-CFE7-9DEE-823CA280AA8A}"/>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156</a:t>
            </a:r>
          </a:p>
        </p:txBody>
      </p:sp>
      <p:sp>
        <p:nvSpPr>
          <p:cNvPr id="15" name="矩形 14">
            <a:hlinkClick r:id="rId37" action="ppaction://hlinksldjump"/>
            <a:extLst>
              <a:ext uri="{FF2B5EF4-FFF2-40B4-BE49-F238E27FC236}">
                <a16:creationId xmlns:a16="http://schemas.microsoft.com/office/drawing/2014/main" id="{4DB5834E-BE86-E208-E19E-B9CE2F6E7EAA}"/>
              </a:ext>
            </a:extLst>
          </p:cNvPr>
          <p:cNvSpPr/>
          <p:nvPr>
            <p:custDataLst>
              <p:tags r:id="rId19"/>
            </p:custDataLst>
          </p:nvPr>
        </p:nvSpPr>
        <p:spPr>
          <a:xfrm>
            <a:off x="1441569" y="3108505"/>
            <a:ext cx="29543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F4087E-36E6-D66D-2B50-A4DEC66B3841}"/>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5F34B1FF-EF8C-54AB-4B57-C752B1181E63}"/>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154</a:t>
            </a:r>
          </a:p>
        </p:txBody>
      </p:sp>
      <p:sp>
        <p:nvSpPr>
          <p:cNvPr id="12" name="矩形 11">
            <a:hlinkClick r:id="rId38" action="ppaction://hlinksldjump"/>
            <a:extLst>
              <a:ext uri="{FF2B5EF4-FFF2-40B4-BE49-F238E27FC236}">
                <a16:creationId xmlns:a16="http://schemas.microsoft.com/office/drawing/2014/main" id="{F934E429-9A2E-00C2-8364-863C3FD1BCDD}"/>
              </a:ext>
            </a:extLst>
          </p:cNvPr>
          <p:cNvSpPr/>
          <p:nvPr>
            <p:custDataLst>
              <p:tags r:id="rId22"/>
            </p:custDataLst>
          </p:nvPr>
        </p:nvSpPr>
        <p:spPr>
          <a:xfrm>
            <a:off x="977959" y="264489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Grasping</a:t>
            </a:r>
          </a:p>
        </p:txBody>
      </p:sp>
      <p:sp>
        <p:nvSpPr>
          <p:cNvPr id="11" name="矩形 10">
            <a:hlinkClick r:id="rId38" action="ppaction://hlinksldjump"/>
            <a:extLst>
              <a:ext uri="{FF2B5EF4-FFF2-40B4-BE49-F238E27FC236}">
                <a16:creationId xmlns:a16="http://schemas.microsoft.com/office/drawing/2014/main" id="{14E066C7-1539-2F5E-9D1C-4FD3E5D3003C}"/>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F58430D9-BA95-682F-6784-CE65A98AFFAF}"/>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129</a:t>
            </a:r>
          </a:p>
        </p:txBody>
      </p:sp>
      <p:sp>
        <p:nvSpPr>
          <p:cNvPr id="9" name="矩形 8">
            <a:hlinkClick r:id="rId39" action="ppaction://hlinksldjump"/>
            <a:extLst>
              <a:ext uri="{FF2B5EF4-FFF2-40B4-BE49-F238E27FC236}">
                <a16:creationId xmlns:a16="http://schemas.microsoft.com/office/drawing/2014/main" id="{30740BCA-61B5-41E5-9E95-EE8E97E99DFA}"/>
              </a:ext>
            </a:extLst>
          </p:cNvPr>
          <p:cNvSpPr/>
          <p:nvPr>
            <p:custDataLst>
              <p:tags r:id="rId25"/>
            </p:custDataLst>
          </p:nvPr>
        </p:nvSpPr>
        <p:spPr>
          <a:xfrm>
            <a:off x="977959" y="218128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Question Answering</a:t>
            </a:r>
          </a:p>
        </p:txBody>
      </p:sp>
      <p:sp>
        <p:nvSpPr>
          <p:cNvPr id="8" name="矩形 7">
            <a:hlinkClick r:id="rId39" action="ppaction://hlinksldjump"/>
            <a:extLst>
              <a:ext uri="{FF2B5EF4-FFF2-40B4-BE49-F238E27FC236}">
                <a16:creationId xmlns:a16="http://schemas.microsoft.com/office/drawing/2014/main" id="{B501B9AE-52A2-1050-968A-A7ACADAC75D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698AAA8-7672-1010-25FB-3306C3D74A17}"/>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127</a:t>
            </a:r>
          </a:p>
        </p:txBody>
      </p:sp>
      <p:sp>
        <p:nvSpPr>
          <p:cNvPr id="6" name="矩形 5">
            <a:hlinkClick r:id="rId40" action="ppaction://hlinksldjump"/>
            <a:extLst>
              <a:ext uri="{FF2B5EF4-FFF2-40B4-BE49-F238E27FC236}">
                <a16:creationId xmlns:a16="http://schemas.microsoft.com/office/drawing/2014/main" id="{A37D61AB-5D9B-C3BE-7D87-A77B2FD94B75}"/>
              </a:ext>
            </a:extLst>
          </p:cNvPr>
          <p:cNvSpPr/>
          <p:nvPr>
            <p:custDataLst>
              <p:tags r:id="rId28"/>
            </p:custDataLst>
          </p:nvPr>
        </p:nvSpPr>
        <p:spPr>
          <a:xfrm>
            <a:off x="977959" y="1717675"/>
            <a:ext cx="341794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95912005-08BF-1483-163D-0CECA10E9FFF}"/>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F89B77-F334-40AC-1D92-599DE9A06028}"/>
              </a:ext>
            </a:extLst>
          </p:cNvPr>
          <p:cNvSpPr>
            <a:spLocks noGrp="1"/>
          </p:cNvSpPr>
          <p:nvPr>
            <p:ph type="title"/>
            <p:custDataLst>
              <p:tags r:id="rId30"/>
            </p:custDataLst>
          </p:nvPr>
        </p:nvSpPr>
        <p:spPr/>
        <p:txBody>
          <a:bodyPr/>
          <a:lstStyle/>
          <a:p>
            <a:r>
              <a:rPr lang="en-US"/>
              <a:t>Embodied Interaction</a:t>
            </a:r>
          </a:p>
        </p:txBody>
      </p:sp>
    </p:spTree>
    <p:custDataLst>
      <p:tags r:id="rId1"/>
    </p:custDataLst>
    <p:extLst>
      <p:ext uri="{BB962C8B-B14F-4D97-AF65-F5344CB8AC3E}">
        <p14:creationId xmlns:p14="http://schemas.microsoft.com/office/powerpoint/2010/main" val="2092126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D8644CC-B7C5-3EB2-3BB6-840C1FD167F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8D8644CC-B7C5-3EB2-3BB6-840C1FD167F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Modular Approaches</a:t>
            </a:r>
            <a:endParaRPr lang="en-US" dirty="0"/>
          </a:p>
        </p:txBody>
      </p:sp>
      <p:sp>
        <p:nvSpPr>
          <p:cNvPr id="7" name="ee4pContent1">
            <a:extLst>
              <a:ext uri="{FF2B5EF4-FFF2-40B4-BE49-F238E27FC236}">
                <a16:creationId xmlns:a16="http://schemas.microsoft.com/office/drawing/2014/main" id="{130E9102-6CBD-8D0F-FF72-02E53A9296BF}"/>
              </a:ext>
            </a:extLst>
          </p:cNvPr>
          <p:cNvSpPr txBox="1">
            <a:spLocks/>
          </p:cNvSpPr>
          <p:nvPr>
            <p:custDataLst>
              <p:tags r:id="rId2"/>
            </p:custDataLst>
          </p:nvPr>
        </p:nvSpPr>
        <p:spPr>
          <a:xfrm>
            <a:off x="838200" y="1690688"/>
            <a:ext cx="10515600" cy="120198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利用端到端和模块化框架来推进语言引导抓取领域，从而增强机器人代理通过自然语言指令理解和执行复杂抓取任务的能力。具体化的抓取允许机器人与物体交互，从而提高它们在家庭服务和工业制造中的智能和效用。然而，现有的具体化抓取方法存在局限性，例如依赖于大量数据以及对看不见数据的泛化能力差。未来的研究将集中在提高代理的普遍性，使机器人能够理解更复杂的语义，掌握更多种类的未见物体，并完成复杂的抓取任务</a:t>
            </a:r>
          </a:p>
        </p:txBody>
      </p:sp>
      <p:sp>
        <p:nvSpPr>
          <p:cNvPr id="8" name="ee4pContent1">
            <a:extLst>
              <a:ext uri="{FF2B5EF4-FFF2-40B4-BE49-F238E27FC236}">
                <a16:creationId xmlns:a16="http://schemas.microsoft.com/office/drawing/2014/main" id="{C1666AB3-6242-0D38-EFCD-9145472C747D}"/>
              </a:ext>
            </a:extLst>
          </p:cNvPr>
          <p:cNvSpPr txBox="1">
            <a:spLocks/>
          </p:cNvSpPr>
          <p:nvPr>
            <p:custDataLst>
              <p:tags r:id="rId3"/>
            </p:custDataLst>
          </p:nvPr>
        </p:nvSpPr>
        <p:spPr>
          <a:xfrm>
            <a:off x="8382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旨在将 </a:t>
            </a:r>
            <a:r>
              <a:rPr lang="en-US" altLang="zh-CN" dirty="0">
                <a:latin typeface="+mn-lt"/>
              </a:rPr>
              <a:t>CLIP </a:t>
            </a:r>
            <a:r>
              <a:rPr lang="zh-CN" altLang="en-US" dirty="0">
                <a:latin typeface="+mn-lt"/>
              </a:rPr>
              <a:t>的文本</a:t>
            </a:r>
            <a:r>
              <a:rPr lang="en-US" altLang="zh-CN" dirty="0">
                <a:latin typeface="+mn-lt"/>
              </a:rPr>
              <a:t>-</a:t>
            </a:r>
            <a:r>
              <a:rPr lang="zh-CN" altLang="en-US" dirty="0">
                <a:latin typeface="+mn-lt"/>
              </a:rPr>
              <a:t>图像先验提升到 </a:t>
            </a:r>
            <a:r>
              <a:rPr lang="en-US" altLang="zh-CN" dirty="0">
                <a:latin typeface="+mn-lt"/>
              </a:rPr>
              <a:t>3D </a:t>
            </a:r>
            <a:r>
              <a:rPr lang="zh-CN" altLang="en-US" dirty="0">
                <a:latin typeface="+mn-lt"/>
              </a:rPr>
              <a:t>空间，使用提取的特征进行语言定位，然后进行抓取生成。它将精确的 </a:t>
            </a:r>
            <a:r>
              <a:rPr lang="en-US" altLang="zh-CN" dirty="0">
                <a:latin typeface="+mn-lt"/>
              </a:rPr>
              <a:t>3D </a:t>
            </a:r>
            <a:r>
              <a:rPr lang="zh-CN" altLang="en-US" dirty="0">
                <a:latin typeface="+mn-lt"/>
              </a:rPr>
              <a:t>几何形状与来自 </a:t>
            </a:r>
            <a:r>
              <a:rPr lang="en-US" altLang="zh-CN" dirty="0">
                <a:latin typeface="+mn-lt"/>
              </a:rPr>
              <a:t>2D </a:t>
            </a:r>
            <a:r>
              <a:rPr lang="zh-CN" altLang="en-US" dirty="0">
                <a:latin typeface="+mn-lt"/>
              </a:rPr>
              <a:t>基础模型的丰富语义相结合，利用从 </a:t>
            </a:r>
            <a:r>
              <a:rPr lang="en-US" altLang="zh-CN" dirty="0">
                <a:latin typeface="+mn-lt"/>
              </a:rPr>
              <a:t>CLIP </a:t>
            </a:r>
            <a:r>
              <a:rPr lang="zh-CN" altLang="en-US" dirty="0">
                <a:latin typeface="+mn-lt"/>
              </a:rPr>
              <a:t>提取的特征，通过自由文本自然语言指定要操作的对象。它证明了对看不见的表达式和新对象类别的泛化能力</a:t>
            </a:r>
          </a:p>
        </p:txBody>
      </p:sp>
      <p:sp>
        <p:nvSpPr>
          <p:cNvPr id="9" name="ee4pContent1">
            <a:extLst>
              <a:ext uri="{FF2B5EF4-FFF2-40B4-BE49-F238E27FC236}">
                <a16:creationId xmlns:a16="http://schemas.microsoft.com/office/drawing/2014/main" id="{BA615485-75C2-03C3-34EF-84AC4ECF3102}"/>
              </a:ext>
            </a:extLst>
          </p:cNvPr>
          <p:cNvSpPr txBox="1">
            <a:spLocks/>
          </p:cNvSpPr>
          <p:nvPr>
            <p:custDataLst>
              <p:tags r:id="rId4"/>
            </p:custDataLst>
          </p:nvPr>
        </p:nvSpPr>
        <p:spPr>
          <a:xfrm>
            <a:off x="440055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利用 </a:t>
            </a:r>
            <a:r>
              <a:rPr lang="en-US" altLang="zh-CN" dirty="0">
                <a:latin typeface="+mn-lt"/>
              </a:rPr>
              <a:t>3D </a:t>
            </a:r>
            <a:r>
              <a:rPr lang="zh-CN" altLang="en-US" dirty="0">
                <a:latin typeface="+mn-lt"/>
              </a:rPr>
              <a:t>高斯场来实现语言引导的抓取任务。提出的方法首先构建一个 </a:t>
            </a:r>
            <a:r>
              <a:rPr lang="en-US" altLang="zh-CN" dirty="0">
                <a:latin typeface="+mn-lt"/>
              </a:rPr>
              <a:t>3D </a:t>
            </a:r>
            <a:r>
              <a:rPr lang="zh-CN" altLang="en-US" dirty="0">
                <a:latin typeface="+mn-lt"/>
              </a:rPr>
              <a:t>高斯场，然后进行特征蒸馏。随后，使用提取的特征执行基于语言的定位</a:t>
            </a:r>
            <a:endParaRPr lang="en-US" dirty="0">
              <a:latin typeface="+mn-lt"/>
            </a:endParaRPr>
          </a:p>
        </p:txBody>
      </p:sp>
      <p:sp>
        <p:nvSpPr>
          <p:cNvPr id="10" name="ee4pContent1">
            <a:extLst>
              <a:ext uri="{FF2B5EF4-FFF2-40B4-BE49-F238E27FC236}">
                <a16:creationId xmlns:a16="http://schemas.microsoft.com/office/drawing/2014/main" id="{94A718D5-7A9B-A076-CC27-2504EEEEA144}"/>
              </a:ext>
            </a:extLst>
          </p:cNvPr>
          <p:cNvSpPr txBox="1">
            <a:spLocks/>
          </p:cNvSpPr>
          <p:nvPr>
            <p:custDataLst>
              <p:tags r:id="rId5"/>
            </p:custDataLst>
          </p:nvPr>
        </p:nvSpPr>
        <p:spPr>
          <a:xfrm>
            <a:off x="7962900" y="3477990"/>
            <a:ext cx="3390900" cy="301488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SOTA </a:t>
            </a:r>
            <a:r>
              <a:rPr lang="zh-CN" altLang="en-US" dirty="0">
                <a:latin typeface="+mn-lt"/>
              </a:rPr>
              <a:t>预训练抓取网络执行抓取姿态生成。它将开放词汇语义与精确几何形状相结合，能够根据语言指令进行抓取</a:t>
            </a:r>
            <a:endParaRPr lang="en-US" dirty="0">
              <a:latin typeface="+mn-lt"/>
            </a:endParaRPr>
          </a:p>
        </p:txBody>
      </p:sp>
      <p:sp>
        <p:nvSpPr>
          <p:cNvPr id="11" name="ee4pHeader1">
            <a:extLst>
              <a:ext uri="{FF2B5EF4-FFF2-40B4-BE49-F238E27FC236}">
                <a16:creationId xmlns:a16="http://schemas.microsoft.com/office/drawing/2014/main" id="{F9ED9BD2-8435-0BC7-950C-2AE0B36BE256}"/>
              </a:ext>
            </a:extLst>
          </p:cNvPr>
          <p:cNvSpPr/>
          <p:nvPr>
            <p:custDataLst>
              <p:tags r:id="rId6"/>
            </p:custDataLst>
          </p:nvPr>
        </p:nvSpPr>
        <p:spPr bwMode="auto">
          <a:xfrm>
            <a:off x="8382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2">
                  <a:extLst>
                    <a:ext uri="{A12FA001-AC4F-418D-AE19-62706E023703}">
                      <ahyp:hlinkClr xmlns:ahyp="http://schemas.microsoft.com/office/drawing/2018/hyperlinkcolor" val="tx"/>
                    </a:ext>
                  </a:extLst>
                </a:hlinkClick>
              </a:rPr>
              <a:t>F3RM</a:t>
            </a:r>
            <a:endParaRPr lang="en-US" sz="2000" b="1" dirty="0">
              <a:solidFill>
                <a:schemeClr val="bg1"/>
              </a:solidFill>
            </a:endParaRPr>
          </a:p>
        </p:txBody>
      </p:sp>
      <p:sp>
        <p:nvSpPr>
          <p:cNvPr id="12" name="ee4pHeader1">
            <a:extLst>
              <a:ext uri="{FF2B5EF4-FFF2-40B4-BE49-F238E27FC236}">
                <a16:creationId xmlns:a16="http://schemas.microsoft.com/office/drawing/2014/main" id="{82879BD7-0AA4-016C-678F-2D08F7F156F6}"/>
              </a:ext>
            </a:extLst>
          </p:cNvPr>
          <p:cNvSpPr/>
          <p:nvPr>
            <p:custDataLst>
              <p:tags r:id="rId7"/>
            </p:custDataLst>
          </p:nvPr>
        </p:nvSpPr>
        <p:spPr bwMode="auto">
          <a:xfrm>
            <a:off x="440055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GaussianGrasper</a:t>
            </a:r>
            <a:endParaRPr lang="en-US" sz="2000" b="1" dirty="0">
              <a:solidFill>
                <a:schemeClr val="bg1"/>
              </a:solidFill>
            </a:endParaRPr>
          </a:p>
        </p:txBody>
      </p:sp>
      <p:sp>
        <p:nvSpPr>
          <p:cNvPr id="13" name="ee4pHeader1">
            <a:extLst>
              <a:ext uri="{FF2B5EF4-FFF2-40B4-BE49-F238E27FC236}">
                <a16:creationId xmlns:a16="http://schemas.microsoft.com/office/drawing/2014/main" id="{971BC381-D64F-ED58-8686-80592FF35914}"/>
              </a:ext>
            </a:extLst>
          </p:cNvPr>
          <p:cNvSpPr/>
          <p:nvPr>
            <p:custDataLst>
              <p:tags r:id="rId8"/>
            </p:custDataLst>
          </p:nvPr>
        </p:nvSpPr>
        <p:spPr bwMode="auto">
          <a:xfrm>
            <a:off x="7962900" y="3016251"/>
            <a:ext cx="33909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Fang et al.</a:t>
            </a:r>
            <a:endParaRPr lang="en-US" sz="2000" b="1" dirty="0">
              <a:solidFill>
                <a:schemeClr val="bg1"/>
              </a:solidFill>
            </a:endParaRPr>
          </a:p>
        </p:txBody>
      </p:sp>
      <p:pic>
        <p:nvPicPr>
          <p:cNvPr id="14" name="图片 13">
            <a:extLst>
              <a:ext uri="{FF2B5EF4-FFF2-40B4-BE49-F238E27FC236}">
                <a16:creationId xmlns:a16="http://schemas.microsoft.com/office/drawing/2014/main" id="{0D8B3CF2-CB95-B9E4-0DFB-9F17FF9E534B}"/>
              </a:ext>
            </a:extLst>
          </p:cNvPr>
          <p:cNvPicPr>
            <a:picLocks noChangeAspect="1"/>
          </p:cNvPicPr>
          <p:nvPr/>
        </p:nvPicPr>
        <p:blipFill>
          <a:blip r:embed="rId15"/>
          <a:stretch>
            <a:fillRect/>
          </a:stretch>
        </p:blipFill>
        <p:spPr>
          <a:xfrm>
            <a:off x="1523246" y="5776957"/>
            <a:ext cx="2028846" cy="698334"/>
          </a:xfrm>
          <a:prstGeom prst="rect">
            <a:avLst/>
          </a:prstGeom>
        </p:spPr>
      </p:pic>
      <p:pic>
        <p:nvPicPr>
          <p:cNvPr id="15" name="图片 14">
            <a:extLst>
              <a:ext uri="{FF2B5EF4-FFF2-40B4-BE49-F238E27FC236}">
                <a16:creationId xmlns:a16="http://schemas.microsoft.com/office/drawing/2014/main" id="{71B732C9-FAC1-2FDD-1935-7690ADA5FBF2}"/>
              </a:ext>
            </a:extLst>
          </p:cNvPr>
          <p:cNvPicPr>
            <a:picLocks noChangeAspect="1"/>
          </p:cNvPicPr>
          <p:nvPr/>
        </p:nvPicPr>
        <p:blipFill>
          <a:blip r:embed="rId16"/>
          <a:stretch>
            <a:fillRect/>
          </a:stretch>
        </p:blipFill>
        <p:spPr>
          <a:xfrm>
            <a:off x="4883314" y="4804429"/>
            <a:ext cx="2425372" cy="1670862"/>
          </a:xfrm>
          <a:prstGeom prst="rect">
            <a:avLst/>
          </a:prstGeom>
        </p:spPr>
      </p:pic>
      <p:pic>
        <p:nvPicPr>
          <p:cNvPr id="16" name="图片 15">
            <a:extLst>
              <a:ext uri="{FF2B5EF4-FFF2-40B4-BE49-F238E27FC236}">
                <a16:creationId xmlns:a16="http://schemas.microsoft.com/office/drawing/2014/main" id="{D8A3FC2B-1BAF-425E-9941-198F7CAEB7C9}"/>
              </a:ext>
            </a:extLst>
          </p:cNvPr>
          <p:cNvPicPr>
            <a:picLocks noChangeAspect="1"/>
          </p:cNvPicPr>
          <p:nvPr/>
        </p:nvPicPr>
        <p:blipFill>
          <a:blip r:embed="rId17"/>
          <a:stretch>
            <a:fillRect/>
          </a:stretch>
        </p:blipFill>
        <p:spPr>
          <a:xfrm>
            <a:off x="8040613" y="4706061"/>
            <a:ext cx="3235473" cy="1769230"/>
          </a:xfrm>
          <a:prstGeom prst="rect">
            <a:avLst/>
          </a:prstGeom>
        </p:spPr>
      </p:pic>
    </p:spTree>
    <p:extLst>
      <p:ext uri="{BB962C8B-B14F-4D97-AF65-F5344CB8AC3E}">
        <p14:creationId xmlns:p14="http://schemas.microsoft.com/office/powerpoint/2010/main" val="9962050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8077A788-D913-08C7-F08B-5CB5EB2BF29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29" action="ppaction://hlinksldjump"/>
            <a:extLst>
              <a:ext uri="{FF2B5EF4-FFF2-40B4-BE49-F238E27FC236}">
                <a16:creationId xmlns:a16="http://schemas.microsoft.com/office/drawing/2014/main" id="{C4E51C65-F414-B877-F503-C285D07DDB98}"/>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B59A6048-47B5-8316-715B-A440DE3214D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0112261A-4836-CC2B-1570-2BF7600E17F3}"/>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5" name="矩形 24">
            <a:hlinkClick r:id="rId30" action="ppaction://hlinksldjump"/>
            <a:extLst>
              <a:ext uri="{FF2B5EF4-FFF2-40B4-BE49-F238E27FC236}">
                <a16:creationId xmlns:a16="http://schemas.microsoft.com/office/drawing/2014/main" id="{F754024C-C243-89E7-C57A-18468479FCF4}"/>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E42E48F3-0535-6831-B216-6D1309A14566}"/>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20183A53-FC92-DA1A-DFD5-72DCF06950EF}"/>
              </a:ext>
            </a:extLst>
          </p:cNvPr>
          <p:cNvSpPr/>
          <p:nvPr>
            <p:custDataLst>
              <p:tags r:id="rId8"/>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2553765D-A3E0-BE4D-2CD5-27ED4EF774A4}"/>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0FAB8D2-EDD7-BE51-EFDD-EBCC1C3784D9}"/>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1DEF914C-400A-9F3D-CD68-BF0077E1678A}"/>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CEE95AD2-6083-F5C3-428E-1A6AFF0F2FBD}"/>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A153EAD6-3F78-CAA8-A921-EEFF21AF5BD5}"/>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D3C0EF40-FB51-0B49-6EBB-6A4C79AA46C4}"/>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3DF2FD7-9EFA-8B2A-53D1-4E7BEBC09C28}"/>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ADB79516-4685-AD12-919C-C4DC48F7667E}"/>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5D728549-1C52-FDD9-9E46-DA54270ED2C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80557872-94B0-6BCB-1C59-866D4320280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07D1C504-0D4C-6528-02BB-BD20BECAECAF}"/>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EBA21604-5EA9-B49C-60FE-17EDDDB6787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F6939DF-59A7-7A13-14B3-2A8CCF2B96B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C98AA902-93EE-EBF3-A902-BEC5174B0B9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36A4977E-BB86-B7A9-D7B4-6EECAB464F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B455BE66-435B-D5FC-1D60-2A71BE26DE9F}"/>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9A574BB5-9A9C-6B31-A5A4-9C6A5C8C61F2}"/>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3D10EFE6-AED9-55A5-021D-4003B1A436DA}"/>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96632A0-F0E3-2513-5CA4-D5883FAA0A18}"/>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28203870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129384-628E-7A5E-6A1B-D9C9B3C87BA1}"/>
              </a:ext>
            </a:extLst>
          </p:cNvPr>
          <p:cNvGraphicFramePr>
            <a:graphicFrameLocks noChangeAspect="1"/>
          </p:cNvGraphicFramePr>
          <p:nvPr>
            <p:custDataLst>
              <p:tags r:id="rId1"/>
            </p:custDataLst>
            <p:extLst>
              <p:ext uri="{D42A27DB-BD31-4B8C-83A1-F6EECF244321}">
                <p14:modId xmlns:p14="http://schemas.microsoft.com/office/powerpoint/2010/main" val="2630072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片包含 图形用户界面&#10;&#10;描述已自动生成">
            <a:extLst>
              <a:ext uri="{FF2B5EF4-FFF2-40B4-BE49-F238E27FC236}">
                <a16:creationId xmlns:a16="http://schemas.microsoft.com/office/drawing/2014/main" id="{DE0EA724-FC4F-48AF-8AF1-72A6E450E2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58743"/>
            <a:ext cx="12192000" cy="5340513"/>
          </a:xfrm>
          <a:prstGeom prst="rect">
            <a:avLst/>
          </a:prstGeom>
        </p:spPr>
      </p:pic>
    </p:spTree>
    <p:extLst>
      <p:ext uri="{BB962C8B-B14F-4D97-AF65-F5344CB8AC3E}">
        <p14:creationId xmlns:p14="http://schemas.microsoft.com/office/powerpoint/2010/main" val="12764533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18671722-CF98-4ACE-A215-10ECA77A70C0}"/>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6" name="矩形 15">
            <a:hlinkClick r:id="rId17" action="ppaction://hlinksldjump"/>
            <a:extLst>
              <a:ext uri="{FF2B5EF4-FFF2-40B4-BE49-F238E27FC236}">
                <a16:creationId xmlns:a16="http://schemas.microsoft.com/office/drawing/2014/main" id="{E08AE58A-34E2-8085-A0F2-4306A0D39CD5}"/>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9EA9B53C-698D-3117-521C-28B8F2C29C08}"/>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D7B21EFC-F854-AE61-0DAB-6ECAB50AB46C}"/>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5E681456-4EF2-7EAE-7854-0CB03382BFBF}"/>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BD012FF2-F109-02DD-ED4D-53C7AC634609}"/>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19" action="ppaction://hlinksldjump"/>
            <a:extLst>
              <a:ext uri="{FF2B5EF4-FFF2-40B4-BE49-F238E27FC236}">
                <a16:creationId xmlns:a16="http://schemas.microsoft.com/office/drawing/2014/main" id="{ED9DA19D-B076-F2D4-B99F-299A5A3FEF29}"/>
              </a:ext>
            </a:extLst>
          </p:cNvPr>
          <p:cNvSpPr/>
          <p:nvPr>
            <p:custDataLst>
              <p:tags r:id="rId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10" name="矩形 9">
            <a:hlinkClick r:id="rId19" action="ppaction://hlinksldjump"/>
            <a:extLst>
              <a:ext uri="{FF2B5EF4-FFF2-40B4-BE49-F238E27FC236}">
                <a16:creationId xmlns:a16="http://schemas.microsoft.com/office/drawing/2014/main" id="{8A99D8E2-D010-9B4C-2573-49F2B57076A9}"/>
              </a:ext>
            </a:extLst>
          </p:cNvPr>
          <p:cNvSpPr/>
          <p:nvPr>
            <p:custDataLst>
              <p:tags r:id="rId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9" name="矩形 8">
            <a:hlinkClick r:id="rId19" action="ppaction://hlinksldjump"/>
            <a:extLst>
              <a:ext uri="{FF2B5EF4-FFF2-40B4-BE49-F238E27FC236}">
                <a16:creationId xmlns:a16="http://schemas.microsoft.com/office/drawing/2014/main" id="{9DA90C39-DB78-25CF-9B07-AD5468506AC9}"/>
              </a:ext>
            </a:extLst>
          </p:cNvPr>
          <p:cNvSpPr/>
          <p:nvPr>
            <p:custDataLst>
              <p:tags r:id="rId1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31C455F-3AB6-2F48-41E8-B77821747631}"/>
              </a:ext>
            </a:extLst>
          </p:cNvPr>
          <p:cNvSpPr/>
          <p:nvPr>
            <p:custDataLst>
              <p:tags r:id="rId11"/>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0" action="ppaction://hlinksldjump"/>
            <a:extLst>
              <a:ext uri="{FF2B5EF4-FFF2-40B4-BE49-F238E27FC236}">
                <a16:creationId xmlns:a16="http://schemas.microsoft.com/office/drawing/2014/main" id="{2874FA03-2C13-8690-876B-7E824FDE8D0F}"/>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CF3BE7CF-EE3A-465A-F667-6B3814FAF569}"/>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99D209A0-260D-BD6F-B957-5F9FAB386A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D4869AC-D26C-28F4-8284-FD43A40B141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3567004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5" name="图片 4">
            <a:extLst>
              <a:ext uri="{FF2B5EF4-FFF2-40B4-BE49-F238E27FC236}">
                <a16:creationId xmlns:a16="http://schemas.microsoft.com/office/drawing/2014/main" id="{0A282CBA-98C1-258E-8CE5-DE6189AF7580}"/>
              </a:ext>
            </a:extLst>
          </p:cNvPr>
          <p:cNvPicPr>
            <a:picLocks noChangeAspect="1"/>
          </p:cNvPicPr>
          <p:nvPr/>
        </p:nvPicPr>
        <p:blipFill>
          <a:blip r:embed="rId6"/>
          <a:stretch>
            <a:fillRect/>
          </a:stretch>
        </p:blipFill>
        <p:spPr>
          <a:xfrm>
            <a:off x="0" y="1690688"/>
            <a:ext cx="12192000" cy="3938258"/>
          </a:xfrm>
          <a:prstGeom prst="rect">
            <a:avLst/>
          </a:prstGeom>
        </p:spPr>
      </p:pic>
      <p:sp>
        <p:nvSpPr>
          <p:cNvPr id="6" name="ee4pContent1">
            <a:extLst>
              <a:ext uri="{FF2B5EF4-FFF2-40B4-BE49-F238E27FC236}">
                <a16:creationId xmlns:a16="http://schemas.microsoft.com/office/drawing/2014/main" id="{FB5CC424-A90E-768B-A5EF-E92217580907}"/>
              </a:ext>
            </a:extLst>
          </p:cNvPr>
          <p:cNvSpPr txBox="1">
            <a:spLocks/>
          </p:cNvSpPr>
          <p:nvPr>
            <p:custDataLst>
              <p:tags r:id="rId2"/>
            </p:custDataLst>
          </p:nvPr>
        </p:nvSpPr>
        <p:spPr>
          <a:xfrm>
            <a:off x="660888" y="5729816"/>
            <a:ext cx="10870223" cy="105784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具身代理的年代综述</a:t>
            </a:r>
          </a:p>
          <a:p>
            <a:pPr lvl="1"/>
            <a:r>
              <a:rPr lang="zh-CN" altLang="en-US" dirty="0">
                <a:latin typeface="+mn-lt"/>
              </a:rPr>
              <a:t>不同的颜色表示不同的范式</a:t>
            </a:r>
          </a:p>
          <a:p>
            <a:pPr lvl="1"/>
            <a:r>
              <a:rPr lang="en-US" altLang="zh-CN" dirty="0">
                <a:latin typeface="+mn-lt"/>
              </a:rPr>
              <a:t>MLM </a:t>
            </a:r>
            <a:r>
              <a:rPr lang="zh-CN" altLang="en-US" dirty="0">
                <a:latin typeface="+mn-lt"/>
              </a:rPr>
              <a:t>表示直接感知世界并控制具身的跨模态语言模型</a:t>
            </a:r>
          </a:p>
          <a:p>
            <a:pPr lvl="1"/>
            <a:r>
              <a:rPr lang="en-US" altLang="zh-CN" dirty="0">
                <a:latin typeface="+mn-lt"/>
              </a:rPr>
              <a:t>VLM </a:t>
            </a:r>
            <a:r>
              <a:rPr lang="zh-CN" altLang="en-US" dirty="0">
                <a:latin typeface="+mn-lt"/>
              </a:rPr>
              <a:t>表示具有外部策略模型的视觉语言模型</a:t>
            </a:r>
          </a:p>
          <a:p>
            <a:pPr lvl="1"/>
            <a:r>
              <a:rPr lang="en-US" altLang="zh-CN" dirty="0">
                <a:latin typeface="+mn-lt"/>
              </a:rPr>
              <a:t>LLM + VLM </a:t>
            </a:r>
            <a:r>
              <a:rPr lang="zh-CN" altLang="en-US" dirty="0">
                <a:latin typeface="+mn-lt"/>
              </a:rPr>
              <a:t>表示利用 </a:t>
            </a:r>
            <a:r>
              <a:rPr lang="en-US" altLang="zh-CN" dirty="0">
                <a:latin typeface="+mn-lt"/>
              </a:rPr>
              <a:t>VLM </a:t>
            </a:r>
            <a:r>
              <a:rPr lang="zh-CN" altLang="en-US" dirty="0">
                <a:latin typeface="+mn-lt"/>
              </a:rPr>
              <a:t>感知世界的基于 </a:t>
            </a:r>
            <a:r>
              <a:rPr lang="en-US" altLang="zh-CN" dirty="0">
                <a:latin typeface="+mn-lt"/>
              </a:rPr>
              <a:t>LLM </a:t>
            </a:r>
            <a:r>
              <a:rPr lang="zh-CN" altLang="en-US" dirty="0">
                <a:latin typeface="+mn-lt"/>
              </a:rPr>
              <a:t>的代理</a:t>
            </a:r>
          </a:p>
          <a:p>
            <a:pPr lvl="1"/>
            <a:r>
              <a:rPr lang="en-US" altLang="zh-CN" dirty="0">
                <a:latin typeface="+mn-lt"/>
              </a:rPr>
              <a:t>LLM </a:t>
            </a:r>
            <a:r>
              <a:rPr lang="zh-CN" altLang="en-US" dirty="0">
                <a:latin typeface="+mn-lt"/>
              </a:rPr>
              <a:t>表示具有视觉上下文和外部策略模型的大型语言模型</a:t>
            </a:r>
          </a:p>
        </p:txBody>
      </p:sp>
    </p:spTree>
    <p:extLst>
      <p:ext uri="{BB962C8B-B14F-4D97-AF65-F5344CB8AC3E}">
        <p14:creationId xmlns:p14="http://schemas.microsoft.com/office/powerpoint/2010/main" val="195672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7" name="ee4pContent1">
            <a:extLst>
              <a:ext uri="{FF2B5EF4-FFF2-40B4-BE49-F238E27FC236}">
                <a16:creationId xmlns:a16="http://schemas.microsoft.com/office/drawing/2014/main" id="{6D7B26C3-2AC7-5ABA-5FDB-0CC085B55464}"/>
              </a:ext>
            </a:extLst>
          </p:cNvPr>
          <p:cNvSpPr txBox="1">
            <a:spLocks/>
          </p:cNvSpPr>
          <p:nvPr>
            <p:custDataLst>
              <p:tags r:id="rId2"/>
            </p:custDataLst>
          </p:nvPr>
        </p:nvSpPr>
        <p:spPr>
          <a:xfrm>
            <a:off x="838199" y="1690688"/>
            <a:ext cx="10515599" cy="44639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代理被定义为能够感知其环境并采取行动以实现特定目标的自主实体</a:t>
            </a:r>
            <a:endParaRPr lang="en-US" altLang="zh-CN" sz="1800" dirty="0">
              <a:latin typeface="+mn-lt"/>
            </a:endParaRPr>
          </a:p>
          <a:p>
            <a:pPr lvl="1"/>
            <a:r>
              <a:rPr lang="en-US" altLang="zh-CN" sz="1800" dirty="0">
                <a:latin typeface="+mn-lt"/>
              </a:rPr>
              <a:t>MLM </a:t>
            </a:r>
            <a:r>
              <a:rPr lang="zh-CN" altLang="en-US" sz="1800" dirty="0">
                <a:latin typeface="+mn-lt"/>
              </a:rPr>
              <a:t>的最新进展进一步扩展了代理在实际场景中的应用</a:t>
            </a:r>
            <a:endParaRPr lang="en-US" altLang="zh-CN" sz="1800" dirty="0">
              <a:latin typeface="+mn-lt"/>
            </a:endParaRPr>
          </a:p>
          <a:p>
            <a:pPr lvl="1"/>
            <a:r>
              <a:rPr lang="zh-CN" altLang="en-US" sz="1800" dirty="0">
                <a:latin typeface="+mn-lt"/>
              </a:rPr>
              <a:t>当这些基于 </a:t>
            </a:r>
            <a:r>
              <a:rPr lang="en-US" altLang="zh-CN" sz="1800" dirty="0">
                <a:latin typeface="+mn-lt"/>
              </a:rPr>
              <a:t>MLM </a:t>
            </a:r>
            <a:r>
              <a:rPr lang="zh-CN" altLang="en-US" sz="1800" dirty="0">
                <a:latin typeface="+mn-lt"/>
              </a:rPr>
              <a:t>的代理在物理实体中具身时，它们可以有效地将他们的能力从虚拟空间转移到物理世界，从而成为具身代理</a:t>
            </a:r>
          </a:p>
          <a:p>
            <a:pPr lvl="1"/>
            <a:r>
              <a:rPr lang="zh-CN" altLang="en-US" sz="1800" dirty="0">
                <a:latin typeface="+mn-lt"/>
              </a:rPr>
              <a:t>为了使具身代理能够在信息丰富且复杂的现实世界中运行，具身代理已被开发出以显示强大的跨模态感知、交互和规划能力</a:t>
            </a:r>
            <a:endParaRPr lang="en-US" altLang="zh-CN" sz="1800" dirty="0">
              <a:latin typeface="+mn-lt"/>
            </a:endParaRPr>
          </a:p>
          <a:p>
            <a:pPr lvl="1"/>
            <a:r>
              <a:rPr lang="zh-CN" altLang="en-US" sz="1800" dirty="0">
                <a:latin typeface="+mn-lt"/>
              </a:rPr>
              <a:t>为了完成一项任务，具身代理通常涉及以下过程：</a:t>
            </a:r>
          </a:p>
          <a:p>
            <a:pPr marL="546100" lvl="2" indent="-342900">
              <a:buFont typeface="+mj-lt"/>
              <a:buAutoNum type="arabicPeriod"/>
            </a:pPr>
            <a:r>
              <a:rPr lang="zh-CN" altLang="en-US" sz="1800" dirty="0">
                <a:latin typeface="+mn-lt"/>
              </a:rPr>
              <a:t>将抽象和复杂的任务分解为具体的子任务，这被称为高级具身任务规划；</a:t>
            </a:r>
            <a:endParaRPr lang="en-US" altLang="zh-CN" sz="1800" dirty="0">
              <a:latin typeface="+mn-lt"/>
            </a:endParaRPr>
          </a:p>
          <a:p>
            <a:pPr marL="546100" lvl="2" indent="-342900">
              <a:buFont typeface="+mj-lt"/>
              <a:buAutoNum type="arabicPeriod"/>
            </a:pPr>
            <a:r>
              <a:rPr lang="zh-CN" altLang="en-US" sz="1800" dirty="0">
                <a:latin typeface="+mn-lt"/>
              </a:rPr>
              <a:t>通过有效利用具身感知和具身交互模型或利用基础模型的策略函数来逐步实施这些子任务，称为低级具身动作规划</a:t>
            </a:r>
          </a:p>
          <a:p>
            <a:pPr lvl="1"/>
            <a:r>
              <a:rPr lang="zh-CN" altLang="en-US" sz="1800" dirty="0">
                <a:latin typeface="+mn-lt"/>
              </a:rPr>
              <a:t>值得注意的是，任务规划涉及在行动之前思考，因此通常被认为是在网络空间中</a:t>
            </a:r>
            <a:endParaRPr lang="en-US" altLang="zh-CN" sz="1800" dirty="0">
              <a:latin typeface="+mn-lt"/>
            </a:endParaRPr>
          </a:p>
          <a:p>
            <a:pPr lvl="1"/>
            <a:r>
              <a:rPr lang="zh-CN" altLang="en-US" sz="1800" dirty="0">
                <a:latin typeface="+mn-lt"/>
              </a:rPr>
              <a:t>相反，动作规划必须考虑到与环境的有效交互，以及将此信息反馈给任务规划器以调整任务规划</a:t>
            </a:r>
            <a:endParaRPr lang="en-US" altLang="zh-CN" sz="1800" dirty="0">
              <a:latin typeface="+mn-lt"/>
            </a:endParaRPr>
          </a:p>
          <a:p>
            <a:pPr lvl="1"/>
            <a:r>
              <a:rPr lang="zh-CN" altLang="en-US" sz="1800" dirty="0">
                <a:latin typeface="+mn-lt"/>
              </a:rPr>
              <a:t>因此，对于具身代理来说，将它们的能力从网络空间对齐并泛化到物理世界至关重要</a:t>
            </a:r>
          </a:p>
        </p:txBody>
      </p:sp>
    </p:spTree>
    <p:extLst>
      <p:ext uri="{BB962C8B-B14F-4D97-AF65-F5344CB8AC3E}">
        <p14:creationId xmlns:p14="http://schemas.microsoft.com/office/powerpoint/2010/main" val="1985046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8111F1-D041-54AE-F51B-94A4FA24F87B}"/>
              </a:ext>
            </a:extLst>
          </p:cNvPr>
          <p:cNvGraphicFramePr>
            <a:graphicFrameLocks noChangeAspect="1"/>
          </p:cNvGraphicFramePr>
          <p:nvPr>
            <p:custDataLst>
              <p:tags r:id="rId1"/>
            </p:custDataLst>
            <p:extLst>
              <p:ext uri="{D42A27DB-BD31-4B8C-83A1-F6EECF244321}">
                <p14:modId xmlns:p14="http://schemas.microsoft.com/office/powerpoint/2010/main" val="1864549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4" name="think-cell data - do not delete" hidden="1">
                        <a:extLst>
                          <a:ext uri="{FF2B5EF4-FFF2-40B4-BE49-F238E27FC236}">
                            <a16:creationId xmlns:a16="http://schemas.microsoft.com/office/drawing/2014/main" id="{8D8111F1-D041-54AE-F51B-94A4FA24F8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8E0A5B9F-853E-0C03-3242-7227C5948462}"/>
              </a:ext>
            </a:extLst>
          </p:cNvPr>
          <p:cNvPicPr>
            <a:picLocks noChangeAspect="1"/>
          </p:cNvPicPr>
          <p:nvPr/>
        </p:nvPicPr>
        <p:blipFill>
          <a:blip r:embed="rId6"/>
          <a:stretch>
            <a:fillRect/>
          </a:stretch>
        </p:blipFill>
        <p:spPr>
          <a:xfrm>
            <a:off x="0" y="464279"/>
            <a:ext cx="12192000" cy="5929442"/>
          </a:xfrm>
          <a:prstGeom prst="rect">
            <a:avLst/>
          </a:prstGeom>
        </p:spPr>
      </p:pic>
      <p:sp>
        <p:nvSpPr>
          <p:cNvPr id="14" name="ee4pContent1">
            <a:extLst>
              <a:ext uri="{FF2B5EF4-FFF2-40B4-BE49-F238E27FC236}">
                <a16:creationId xmlns:a16="http://schemas.microsoft.com/office/drawing/2014/main" id="{49589D0D-A941-5BD0-694F-5B173C26D521}"/>
              </a:ext>
            </a:extLst>
          </p:cNvPr>
          <p:cNvSpPr txBox="1">
            <a:spLocks/>
          </p:cNvSpPr>
          <p:nvPr>
            <p:custDataLst>
              <p:tags r:id="rId2"/>
            </p:custDataLst>
          </p:nvPr>
        </p:nvSpPr>
        <p:spPr>
          <a:xfrm>
            <a:off x="1091368" y="6402513"/>
            <a:ext cx="10009264" cy="41152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基于具身跨模态基础模型的具身代理的架构，它包含视觉感知模块、高级任务规划模块和低级动作规划模块</a:t>
            </a:r>
          </a:p>
        </p:txBody>
      </p:sp>
    </p:spTree>
    <p:extLst>
      <p:ext uri="{BB962C8B-B14F-4D97-AF65-F5344CB8AC3E}">
        <p14:creationId xmlns:p14="http://schemas.microsoft.com/office/powerpoint/2010/main" val="30716102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3C4574B7-F102-CCC2-99E1-4B447CAC5006}"/>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6" name="矩形 15">
            <a:hlinkClick r:id="rId17" action="ppaction://hlinksldjump"/>
            <a:extLst>
              <a:ext uri="{FF2B5EF4-FFF2-40B4-BE49-F238E27FC236}">
                <a16:creationId xmlns:a16="http://schemas.microsoft.com/office/drawing/2014/main" id="{EE313832-A487-B2F1-EE98-608F3CC5E1AE}"/>
              </a:ext>
            </a:extLst>
          </p:cNvPr>
          <p:cNvSpPr/>
          <p:nvPr>
            <p:custDataLst>
              <p:tags r:id="rId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5" name="矩形 14">
            <a:hlinkClick r:id="rId17" action="ppaction://hlinksldjump"/>
            <a:extLst>
              <a:ext uri="{FF2B5EF4-FFF2-40B4-BE49-F238E27FC236}">
                <a16:creationId xmlns:a16="http://schemas.microsoft.com/office/drawing/2014/main" id="{BD72764F-1402-E387-F276-A355D077235A}"/>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2E039F12-E38D-3999-6B83-A0A350ADE9BA}"/>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3" name="矩形 12">
            <a:hlinkClick r:id="rId18" action="ppaction://hlinksldjump"/>
            <a:extLst>
              <a:ext uri="{FF2B5EF4-FFF2-40B4-BE49-F238E27FC236}">
                <a16:creationId xmlns:a16="http://schemas.microsoft.com/office/drawing/2014/main" id="{167D35A3-520A-09F3-AB79-9B9BBA235AB9}"/>
              </a:ext>
            </a:extLst>
          </p:cNvPr>
          <p:cNvSpPr/>
          <p:nvPr>
            <p:custDataLst>
              <p:tags r:id="rId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2" name="矩形 11">
            <a:hlinkClick r:id="rId18" action="ppaction://hlinksldjump"/>
            <a:extLst>
              <a:ext uri="{FF2B5EF4-FFF2-40B4-BE49-F238E27FC236}">
                <a16:creationId xmlns:a16="http://schemas.microsoft.com/office/drawing/2014/main" id="{7B55E158-C30F-54D6-31A2-80C7433EE4E8}"/>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7E3AA5DC-D333-D8DF-E213-4B371498DA73}"/>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B0D8A22F-DC57-5080-A168-3AD8A8300AC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19" action="ppaction://hlinksldjump"/>
            <a:extLst>
              <a:ext uri="{FF2B5EF4-FFF2-40B4-BE49-F238E27FC236}">
                <a16:creationId xmlns:a16="http://schemas.microsoft.com/office/drawing/2014/main" id="{134AF4BB-4089-028D-14DA-49A1CABD64A7}"/>
              </a:ext>
            </a:extLst>
          </p:cNvPr>
          <p:cNvSpPr/>
          <p:nvPr>
            <p:custDataLst>
              <p:tags r:id="rId10"/>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19" action="ppaction://hlinksldjump"/>
            <a:extLst>
              <a:ext uri="{FF2B5EF4-FFF2-40B4-BE49-F238E27FC236}">
                <a16:creationId xmlns:a16="http://schemas.microsoft.com/office/drawing/2014/main" id="{2F4889DB-B69A-61AB-C3DF-1BFC09D382F3}"/>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8F27C3B-728C-C773-7E8B-D69EF1C48BBD}"/>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20" action="ppaction://hlinksldjump"/>
            <a:extLst>
              <a:ext uri="{FF2B5EF4-FFF2-40B4-BE49-F238E27FC236}">
                <a16:creationId xmlns:a16="http://schemas.microsoft.com/office/drawing/2014/main" id="{766A3A01-7D81-0335-63A9-A6559CA70E2D}"/>
              </a:ext>
            </a:extLst>
          </p:cNvPr>
          <p:cNvSpPr/>
          <p:nvPr>
            <p:custDataLst>
              <p:tags r:id="rId13"/>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C8D252F-2BDF-7D3B-5723-D6433F804B25}"/>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7E0B764-AC04-333E-F1CE-C8A9EA49F27C}"/>
              </a:ext>
            </a:extLst>
          </p:cNvPr>
          <p:cNvSpPr>
            <a:spLocks noGrp="1"/>
          </p:cNvSpPr>
          <p:nvPr>
            <p:ph type="title"/>
            <p:custDataLst>
              <p:tags r:id="rId15"/>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21450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E7A732C-81EC-C24D-07A7-2389BB4BCE75}"/>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35A75DFD-C9AA-EF2C-F61B-278A1952ECD7}"/>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2EFCE922-C77A-1AB8-737D-D36C9F39575D}"/>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D83EE398-5352-EEDD-57C6-669292C8A49A}"/>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2" name="矩形 21">
            <a:hlinkClick r:id="rId28" action="ppaction://hlinksldjump"/>
            <a:extLst>
              <a:ext uri="{FF2B5EF4-FFF2-40B4-BE49-F238E27FC236}">
                <a16:creationId xmlns:a16="http://schemas.microsoft.com/office/drawing/2014/main" id="{8BFAB664-D6B2-28B4-C9B4-4C85B372EAB5}"/>
              </a:ext>
            </a:extLst>
          </p:cNvPr>
          <p:cNvSpPr/>
          <p:nvPr>
            <p:custDataLst>
              <p:tags r:id="rId6"/>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1" name="矩形 20">
            <a:hlinkClick r:id="rId28" action="ppaction://hlinksldjump"/>
            <a:extLst>
              <a:ext uri="{FF2B5EF4-FFF2-40B4-BE49-F238E27FC236}">
                <a16:creationId xmlns:a16="http://schemas.microsoft.com/office/drawing/2014/main" id="{1632C433-FD0E-B105-8ABD-DC055EF01C3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3FDAB23F-88DB-1469-9DC6-B9AB4FE17C0B}"/>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9" action="ppaction://hlinksldjump"/>
            <a:extLst>
              <a:ext uri="{FF2B5EF4-FFF2-40B4-BE49-F238E27FC236}">
                <a16:creationId xmlns:a16="http://schemas.microsoft.com/office/drawing/2014/main" id="{27E9B2A2-699D-A10F-3616-3235B86695E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493AE3E7-DCC0-FCCB-787A-9E7DC51C0808}"/>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366AF389-1075-8E68-F631-90A3EC0843E1}"/>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EAE446C3-5BD5-01F4-EDBF-75B3641472E6}"/>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500B3408-081A-8E18-2A0A-59DBC529F0D4}"/>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6DD497B8-AA0A-2D2A-6FF7-638AA721225A}"/>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2674C97A-9988-A32B-6977-5A2E4951D4F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9087F62-A80C-9CE3-A08D-0DA955A33DB2}"/>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4B81ADD-A78B-1E20-132B-F2CD2B88E69D}"/>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BAF9470A-532E-82B6-D69E-5749471FFAB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61090370-8F9C-24C7-A567-2D3691564972}"/>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E1425CB6-9042-4867-CBA0-CBD8A3E27DF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14A3ABAD-4DCA-F72E-5506-AF0383F15265}"/>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D4DCCD75-4F73-C939-98BD-5A45C55A89C7}"/>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8C1F1334-F5D0-EF9C-6C0E-80F07C48685E}"/>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734D680-4559-EF3B-088E-9A48DE4F33AA}"/>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81D54032-7E9E-087E-C969-BFA28E7832AE}"/>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81D54032-7E9E-087E-C969-BFA28E7832A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6858927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41296C6D-0EDE-A3BD-A3A4-7959A1E2F039}"/>
              </a:ext>
            </a:extLst>
          </p:cNvPr>
          <p:cNvSpPr txBox="1">
            <a:spLocks/>
          </p:cNvSpPr>
          <p:nvPr>
            <p:custDataLst>
              <p:tags r:id="rId2"/>
            </p:custDataLst>
          </p:nvPr>
        </p:nvSpPr>
        <p:spPr>
          <a:xfrm>
            <a:off x="841131" y="2152426"/>
            <a:ext cx="10509738"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代理需要能够视觉识别环境、听觉理解指令，并理解自身状态，以便进行复杂的交互和操作。这需要一个模型，该模型集成了多种感官模式和自然语言处理能力，通过整合不同类型的数据来增强代理的理解和决策能力。因此，具身多模态基础模型正在出现。最近，谷歌 </a:t>
            </a:r>
            <a:r>
              <a:rPr lang="en-US" altLang="zh-CN" dirty="0">
                <a:latin typeface="+mn-lt"/>
              </a:rPr>
              <a:t>DeepMind </a:t>
            </a:r>
            <a:r>
              <a:rPr lang="zh-CN" altLang="en-US" dirty="0">
                <a:latin typeface="+mn-lt"/>
              </a:rPr>
              <a:t>发现利用基础模型和大型、多样化的数据集是最佳策略。他们基于机器人 </a:t>
            </a:r>
            <a:r>
              <a:rPr lang="en-US" altLang="zh-CN" dirty="0">
                <a:latin typeface="+mn-lt"/>
              </a:rPr>
              <a:t>Transformer (RT) </a:t>
            </a:r>
            <a:r>
              <a:rPr lang="zh-CN" altLang="en-US" dirty="0">
                <a:latin typeface="+mn-lt"/>
              </a:rPr>
              <a:t>开发了一系列作品，为未来具身代理研究提供了重要见解</a:t>
            </a:r>
          </a:p>
        </p:txBody>
      </p:sp>
      <p:sp>
        <p:nvSpPr>
          <p:cNvPr id="8" name="ee4pHeader1">
            <a:extLst>
              <a:ext uri="{FF2B5EF4-FFF2-40B4-BE49-F238E27FC236}">
                <a16:creationId xmlns:a16="http://schemas.microsoft.com/office/drawing/2014/main" id="{7AC892BE-82E3-57FD-B132-023E8C4E1BA6}"/>
              </a:ext>
            </a:extLst>
          </p:cNvPr>
          <p:cNvSpPr/>
          <p:nvPr>
            <p:custDataLst>
              <p:tags r:id="rId3"/>
            </p:custDataLst>
          </p:nvPr>
        </p:nvSpPr>
        <p:spPr bwMode="auto">
          <a:xfrm>
            <a:off x="841131" y="1690688"/>
            <a:ext cx="1051266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7">
                  <a:extLst>
                    <a:ext uri="{A12FA001-AC4F-418D-AE19-62706E023703}">
                      <ahyp:hlinkClr xmlns:ahyp="http://schemas.microsoft.com/office/drawing/2018/hyperlinkcolor" val="tx"/>
                    </a:ext>
                  </a:extLst>
                </a:hlinkClick>
              </a:rPr>
              <a:t>RT-1</a:t>
            </a:r>
            <a:endParaRPr lang="en-US" sz="2000" b="1" dirty="0">
              <a:solidFill>
                <a:schemeClr val="bg1"/>
              </a:solidFill>
            </a:endParaRPr>
          </a:p>
        </p:txBody>
      </p:sp>
      <p:pic>
        <p:nvPicPr>
          <p:cNvPr id="9" name="图片 8">
            <a:extLst>
              <a:ext uri="{FF2B5EF4-FFF2-40B4-BE49-F238E27FC236}">
                <a16:creationId xmlns:a16="http://schemas.microsoft.com/office/drawing/2014/main" id="{BD831083-DA94-9726-9754-0C3C7DE5D5FA}"/>
              </a:ext>
            </a:extLst>
          </p:cNvPr>
          <p:cNvPicPr>
            <a:picLocks noChangeAspect="1"/>
          </p:cNvPicPr>
          <p:nvPr/>
        </p:nvPicPr>
        <p:blipFill>
          <a:blip r:embed="rId8"/>
          <a:stretch>
            <a:fillRect/>
          </a:stretch>
        </p:blipFill>
        <p:spPr>
          <a:xfrm>
            <a:off x="1550823" y="3246323"/>
            <a:ext cx="4357602" cy="2858104"/>
          </a:xfrm>
          <a:prstGeom prst="rect">
            <a:avLst/>
          </a:prstGeom>
        </p:spPr>
      </p:pic>
      <p:pic>
        <p:nvPicPr>
          <p:cNvPr id="10" name="图片 9">
            <a:extLst>
              <a:ext uri="{FF2B5EF4-FFF2-40B4-BE49-F238E27FC236}">
                <a16:creationId xmlns:a16="http://schemas.microsoft.com/office/drawing/2014/main" id="{4BCC3A66-C441-2502-F6E1-74C505C8D73A}"/>
              </a:ext>
            </a:extLst>
          </p:cNvPr>
          <p:cNvPicPr>
            <a:picLocks noChangeAspect="1"/>
          </p:cNvPicPr>
          <p:nvPr/>
        </p:nvPicPr>
        <p:blipFill>
          <a:blip r:embed="rId9"/>
          <a:stretch>
            <a:fillRect/>
          </a:stretch>
        </p:blipFill>
        <p:spPr>
          <a:xfrm rot="16200000">
            <a:off x="7229467" y="2300433"/>
            <a:ext cx="2861926" cy="4753707"/>
          </a:xfrm>
          <a:prstGeom prst="rect">
            <a:avLst/>
          </a:prstGeom>
        </p:spPr>
      </p:pic>
    </p:spTree>
    <p:extLst>
      <p:ext uri="{BB962C8B-B14F-4D97-AF65-F5344CB8AC3E}">
        <p14:creationId xmlns:p14="http://schemas.microsoft.com/office/powerpoint/2010/main" val="508116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3" imgW="473" imgH="476" progId="TCLayout.ActiveDocument.1">
                  <p:embed/>
                </p:oleObj>
              </mc:Choice>
              <mc:Fallback>
                <p:oleObj name="think-cell 幻灯片" r:id="rId13"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15" name="ee4pContent1">
            <a:extLst>
              <a:ext uri="{FF2B5EF4-FFF2-40B4-BE49-F238E27FC236}">
                <a16:creationId xmlns:a16="http://schemas.microsoft.com/office/drawing/2014/main" id="{1333BA6C-6617-C68F-21F3-A7DD9CF56C2A}"/>
              </a:ext>
            </a:extLst>
          </p:cNvPr>
          <p:cNvSpPr txBox="1">
            <a:spLocks/>
          </p:cNvSpPr>
          <p:nvPr>
            <p:custDataLst>
              <p:tags r:id="rId2"/>
            </p:custDataLst>
          </p:nvPr>
        </p:nvSpPr>
        <p:spPr>
          <a:xfrm>
            <a:off x="514349"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从 </a:t>
            </a:r>
            <a:r>
              <a:rPr lang="en-US" altLang="zh-CN" dirty="0">
                <a:latin typeface="+mn-lt"/>
              </a:rPr>
              <a:t>SayCan </a:t>
            </a:r>
            <a:r>
              <a:rPr lang="zh-CN" altLang="en-US" dirty="0">
                <a:latin typeface="+mn-lt"/>
              </a:rPr>
              <a:t>的最初方法演变而来，该方法使用三个独立的模型进行规划、</a:t>
            </a:r>
            <a:r>
              <a:rPr lang="en-US" altLang="zh-CN" dirty="0">
                <a:latin typeface="+mn-lt"/>
              </a:rPr>
              <a:t>affordance </a:t>
            </a:r>
            <a:r>
              <a:rPr lang="zh-CN" altLang="en-US" dirty="0">
                <a:latin typeface="+mn-lt"/>
              </a:rPr>
              <a:t>和低级策略</a:t>
            </a:r>
            <a:endParaRPr lang="en-US" dirty="0">
              <a:latin typeface="+mn-lt"/>
            </a:endParaRPr>
          </a:p>
        </p:txBody>
      </p:sp>
      <p:sp>
        <p:nvSpPr>
          <p:cNvPr id="16" name="ee4pContent1">
            <a:extLst>
              <a:ext uri="{FF2B5EF4-FFF2-40B4-BE49-F238E27FC236}">
                <a16:creationId xmlns:a16="http://schemas.microsoft.com/office/drawing/2014/main" id="{0A1BCBC8-35A3-F923-FD3B-946D7A1504C1}"/>
              </a:ext>
            </a:extLst>
          </p:cNvPr>
          <p:cNvSpPr txBox="1">
            <a:spLocks/>
          </p:cNvSpPr>
          <p:nvPr>
            <p:custDataLst>
              <p:tags r:id="rId3"/>
            </p:custDataLst>
          </p:nvPr>
        </p:nvSpPr>
        <p:spPr>
          <a:xfrm>
            <a:off x="4296165" y="2179416"/>
            <a:ext cx="3597286" cy="169198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Q-Transformer </a:t>
            </a:r>
            <a:r>
              <a:rPr lang="zh-CN" altLang="en-US" dirty="0">
                <a:latin typeface="+mn-lt"/>
              </a:rPr>
              <a:t>后来统一了</a:t>
            </a:r>
            <a:r>
              <a:rPr lang="en-US" dirty="0">
                <a:latin typeface="+mn-lt"/>
              </a:rPr>
              <a:t>affordance </a:t>
            </a:r>
            <a:r>
              <a:rPr lang="zh-CN" altLang="en-US" dirty="0">
                <a:latin typeface="+mn-lt"/>
              </a:rPr>
              <a:t>和低级策略</a:t>
            </a:r>
            <a:endParaRPr lang="en-US" dirty="0">
              <a:latin typeface="+mn-lt"/>
            </a:endParaRPr>
          </a:p>
        </p:txBody>
      </p:sp>
      <p:sp>
        <p:nvSpPr>
          <p:cNvPr id="17" name="ee4pContent1">
            <a:extLst>
              <a:ext uri="{FF2B5EF4-FFF2-40B4-BE49-F238E27FC236}">
                <a16:creationId xmlns:a16="http://schemas.microsoft.com/office/drawing/2014/main" id="{A017EBD8-C9AE-A177-1EDE-1671A773C599}"/>
              </a:ext>
            </a:extLst>
          </p:cNvPr>
          <p:cNvSpPr txBox="1">
            <a:spLocks/>
          </p:cNvSpPr>
          <p:nvPr>
            <p:custDataLst>
              <p:tags r:id="rId4"/>
            </p:custDataLst>
          </p:nvPr>
        </p:nvSpPr>
        <p:spPr>
          <a:xfrm>
            <a:off x="514349" y="4475452"/>
            <a:ext cx="3597286" cy="16919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PaLM</a:t>
            </a:r>
            <a:r>
              <a:rPr lang="en-US" altLang="zh-CN" dirty="0">
                <a:latin typeface="+mn-lt"/>
              </a:rPr>
              <a:t>-E </a:t>
            </a:r>
            <a:r>
              <a:rPr lang="zh-CN" altLang="en-US" dirty="0">
                <a:latin typeface="+mn-lt"/>
              </a:rPr>
              <a:t>整合了规划和</a:t>
            </a:r>
            <a:r>
              <a:rPr lang="en-US" altLang="zh-CN" dirty="0">
                <a:latin typeface="+mn-lt"/>
              </a:rPr>
              <a:t>affordance</a:t>
            </a:r>
            <a:endParaRPr lang="en-US" dirty="0">
              <a:latin typeface="+mn-lt"/>
            </a:endParaRPr>
          </a:p>
        </p:txBody>
      </p:sp>
      <p:sp>
        <p:nvSpPr>
          <p:cNvPr id="18" name="ee4pContent1">
            <a:extLst>
              <a:ext uri="{FF2B5EF4-FFF2-40B4-BE49-F238E27FC236}">
                <a16:creationId xmlns:a16="http://schemas.microsoft.com/office/drawing/2014/main" id="{FA78D4E1-039F-F974-AF0B-B93BB0A8F638}"/>
              </a:ext>
            </a:extLst>
          </p:cNvPr>
          <p:cNvSpPr txBox="1">
            <a:spLocks/>
          </p:cNvSpPr>
          <p:nvPr>
            <p:custDataLst>
              <p:tags r:id="rId5"/>
            </p:custDataLst>
          </p:nvPr>
        </p:nvSpPr>
        <p:spPr>
          <a:xfrm>
            <a:off x="8080365" y="2179414"/>
            <a:ext cx="3597286" cy="39864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RT-2 </a:t>
            </a:r>
            <a:r>
              <a:rPr lang="zh-CN" altLang="en-US" dirty="0">
                <a:latin typeface="+mn-lt"/>
              </a:rPr>
              <a:t>通过将所有三个功能整合到一个模型中取得了突破，从而实现了联合扩展和正向迁移。</a:t>
            </a:r>
            <a:r>
              <a:rPr lang="en-US" altLang="zh-CN" dirty="0">
                <a:latin typeface="+mn-lt"/>
              </a:rPr>
              <a:t>RT-2 </a:t>
            </a:r>
            <a:r>
              <a:rPr lang="zh-CN" altLang="en-US" dirty="0">
                <a:latin typeface="+mn-lt"/>
              </a:rPr>
              <a:t>引入了视觉</a:t>
            </a:r>
            <a:r>
              <a:rPr lang="en-US" altLang="zh-CN" dirty="0">
                <a:latin typeface="+mn-lt"/>
              </a:rPr>
              <a:t>-</a:t>
            </a:r>
            <a:r>
              <a:rPr lang="zh-CN" altLang="en-US" dirty="0">
                <a:latin typeface="+mn-lt"/>
              </a:rPr>
              <a:t>语言</a:t>
            </a:r>
            <a:r>
              <a:rPr lang="en-US" altLang="zh-CN" dirty="0">
                <a:latin typeface="+mn-lt"/>
              </a:rPr>
              <a:t>-</a:t>
            </a:r>
            <a:r>
              <a:rPr lang="zh-CN" altLang="en-US" dirty="0">
                <a:latin typeface="+mn-lt"/>
              </a:rPr>
              <a:t>动作 </a:t>
            </a:r>
            <a:r>
              <a:rPr lang="en-US" altLang="zh-CN" dirty="0">
                <a:latin typeface="+mn-lt"/>
              </a:rPr>
              <a:t>(VLA) </a:t>
            </a:r>
            <a:r>
              <a:rPr lang="zh-CN" altLang="en-US" dirty="0">
                <a:latin typeface="+mn-lt"/>
              </a:rPr>
              <a:t>模型，该模型具有“思维链”推理能力，能够实现多步语义推理，例如在不同上下文中选择替代工具或饮料</a:t>
            </a:r>
            <a:endParaRPr lang="en-US" dirty="0">
              <a:latin typeface="+mn-lt"/>
            </a:endParaRPr>
          </a:p>
        </p:txBody>
      </p:sp>
      <p:sp>
        <p:nvSpPr>
          <p:cNvPr id="20" name="ee4pContent1">
            <a:extLst>
              <a:ext uri="{FF2B5EF4-FFF2-40B4-BE49-F238E27FC236}">
                <a16:creationId xmlns:a16="http://schemas.microsoft.com/office/drawing/2014/main" id="{52B8AD1F-F12C-594E-A4A7-9B4123FD6D65}"/>
              </a:ext>
            </a:extLst>
          </p:cNvPr>
          <p:cNvSpPr txBox="1">
            <a:spLocks/>
          </p:cNvSpPr>
          <p:nvPr>
            <p:custDataLst>
              <p:tags r:id="rId6"/>
            </p:custDataLst>
          </p:nvPr>
        </p:nvSpPr>
        <p:spPr>
          <a:xfrm>
            <a:off x="4297357" y="4475451"/>
            <a:ext cx="3597286" cy="16904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RT-H </a:t>
            </a:r>
            <a:r>
              <a:rPr lang="zh-CN" altLang="en-US" dirty="0">
                <a:latin typeface="+mn-lt"/>
              </a:rPr>
              <a:t>实现了一个端到端的机器人 </a:t>
            </a:r>
            <a:r>
              <a:rPr lang="en-US" altLang="zh-CN" dirty="0">
                <a:latin typeface="+mn-lt"/>
              </a:rPr>
              <a:t>Transformer</a:t>
            </a:r>
            <a:r>
              <a:rPr lang="zh-CN" altLang="en-US" dirty="0">
                <a:latin typeface="+mn-lt"/>
              </a:rPr>
              <a:t>，具有动作层次结构，可以对细粒度的任务规划进行推理</a:t>
            </a:r>
            <a:endParaRPr lang="en-US" dirty="0">
              <a:latin typeface="+mn-lt"/>
            </a:endParaRPr>
          </a:p>
        </p:txBody>
      </p:sp>
      <p:sp>
        <p:nvSpPr>
          <p:cNvPr id="21" name="ee4pHeader1">
            <a:extLst>
              <a:ext uri="{FF2B5EF4-FFF2-40B4-BE49-F238E27FC236}">
                <a16:creationId xmlns:a16="http://schemas.microsoft.com/office/drawing/2014/main" id="{F2A34946-0F68-71D3-B466-1B235A0838C0}"/>
              </a:ext>
            </a:extLst>
          </p:cNvPr>
          <p:cNvSpPr/>
          <p:nvPr>
            <p:custDataLst>
              <p:tags r:id="rId7"/>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SayCan</a:t>
            </a:r>
            <a:endParaRPr lang="en-US" sz="2000" b="1" dirty="0">
              <a:solidFill>
                <a:schemeClr val="bg1"/>
              </a:solidFill>
            </a:endParaRPr>
          </a:p>
        </p:txBody>
      </p:sp>
      <p:sp>
        <p:nvSpPr>
          <p:cNvPr id="22" name="ee4pHeader1">
            <a:extLst>
              <a:ext uri="{FF2B5EF4-FFF2-40B4-BE49-F238E27FC236}">
                <a16:creationId xmlns:a16="http://schemas.microsoft.com/office/drawing/2014/main" id="{E62486F4-8DAA-12E3-E0B8-0965679B3499}"/>
              </a:ext>
            </a:extLst>
          </p:cNvPr>
          <p:cNvSpPr/>
          <p:nvPr>
            <p:custDataLst>
              <p:tags r:id="rId8"/>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Q-Transformer</a:t>
            </a:r>
            <a:endParaRPr lang="en-US" sz="2000" b="1" dirty="0">
              <a:solidFill>
                <a:schemeClr val="bg1"/>
              </a:solidFill>
            </a:endParaRPr>
          </a:p>
        </p:txBody>
      </p:sp>
      <p:sp>
        <p:nvSpPr>
          <p:cNvPr id="23" name="ee4pHeader1">
            <a:extLst>
              <a:ext uri="{FF2B5EF4-FFF2-40B4-BE49-F238E27FC236}">
                <a16:creationId xmlns:a16="http://schemas.microsoft.com/office/drawing/2014/main" id="{46560679-3DBB-85CB-8D4A-1593A4A1B3FC}"/>
              </a:ext>
            </a:extLst>
          </p:cNvPr>
          <p:cNvSpPr/>
          <p:nvPr>
            <p:custDataLst>
              <p:tags r:id="rId9"/>
            </p:custDataLst>
          </p:nvPr>
        </p:nvSpPr>
        <p:spPr bwMode="auto">
          <a:xfrm>
            <a:off x="514349"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7">
                  <a:extLst>
                    <a:ext uri="{A12FA001-AC4F-418D-AE19-62706E023703}">
                      <ahyp:hlinkClr xmlns:ahyp="http://schemas.microsoft.com/office/drawing/2018/hyperlinkcolor" val="tx"/>
                    </a:ext>
                  </a:extLst>
                </a:hlinkClick>
              </a:rPr>
              <a:t>PaLM-E</a:t>
            </a:r>
            <a:endParaRPr lang="en-US" sz="2000" b="1" dirty="0">
              <a:solidFill>
                <a:schemeClr val="bg1"/>
              </a:solidFill>
            </a:endParaRPr>
          </a:p>
        </p:txBody>
      </p:sp>
      <p:sp>
        <p:nvSpPr>
          <p:cNvPr id="24" name="ee4pHeader1">
            <a:extLst>
              <a:ext uri="{FF2B5EF4-FFF2-40B4-BE49-F238E27FC236}">
                <a16:creationId xmlns:a16="http://schemas.microsoft.com/office/drawing/2014/main" id="{E7CD8E26-A249-94A3-0C68-C31814442938}"/>
              </a:ext>
            </a:extLst>
          </p:cNvPr>
          <p:cNvSpPr/>
          <p:nvPr>
            <p:custDataLst>
              <p:tags r:id="rId10"/>
            </p:custDataLst>
          </p:nvPr>
        </p:nvSpPr>
        <p:spPr bwMode="auto">
          <a:xfrm>
            <a:off x="8080365" y="1717676"/>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8">
                  <a:extLst>
                    <a:ext uri="{A12FA001-AC4F-418D-AE19-62706E023703}">
                      <ahyp:hlinkClr xmlns:ahyp="http://schemas.microsoft.com/office/drawing/2018/hyperlinkcolor" val="tx"/>
                    </a:ext>
                  </a:extLst>
                </a:hlinkClick>
              </a:rPr>
              <a:t>RT-2</a:t>
            </a:r>
            <a:endParaRPr lang="en-US" sz="2000" b="1" dirty="0">
              <a:solidFill>
                <a:schemeClr val="bg1"/>
              </a:solidFill>
            </a:endParaRPr>
          </a:p>
        </p:txBody>
      </p:sp>
      <p:sp>
        <p:nvSpPr>
          <p:cNvPr id="26" name="ee4pHeader1">
            <a:extLst>
              <a:ext uri="{FF2B5EF4-FFF2-40B4-BE49-F238E27FC236}">
                <a16:creationId xmlns:a16="http://schemas.microsoft.com/office/drawing/2014/main" id="{ACD692E2-8EE7-6E82-83ED-9BAB92AC938D}"/>
              </a:ext>
            </a:extLst>
          </p:cNvPr>
          <p:cNvSpPr/>
          <p:nvPr>
            <p:custDataLst>
              <p:tags r:id="rId11"/>
            </p:custDataLst>
          </p:nvPr>
        </p:nvSpPr>
        <p:spPr bwMode="auto">
          <a:xfrm>
            <a:off x="4297357" y="4013713"/>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9">
                  <a:extLst>
                    <a:ext uri="{A12FA001-AC4F-418D-AE19-62706E023703}">
                      <ahyp:hlinkClr xmlns:ahyp="http://schemas.microsoft.com/office/drawing/2018/hyperlinkcolor" val="tx"/>
                    </a:ext>
                  </a:extLst>
                </a:hlinkClick>
              </a:rPr>
              <a:t>RT-H</a:t>
            </a:r>
            <a:endParaRPr lang="en-US" sz="2000" b="1" dirty="0">
              <a:solidFill>
                <a:schemeClr val="bg1"/>
              </a:solidFill>
            </a:endParaRPr>
          </a:p>
        </p:txBody>
      </p:sp>
      <p:sp>
        <p:nvSpPr>
          <p:cNvPr id="27" name="文本框 26">
            <a:extLst>
              <a:ext uri="{FF2B5EF4-FFF2-40B4-BE49-F238E27FC236}">
                <a16:creationId xmlns:a16="http://schemas.microsoft.com/office/drawing/2014/main" id="{D33FEF69-A176-122C-8CA6-807E8F777D97}"/>
              </a:ext>
            </a:extLst>
          </p:cNvPr>
          <p:cNvSpPr txBox="1"/>
          <p:nvPr/>
        </p:nvSpPr>
        <p:spPr>
          <a:xfrm>
            <a:off x="514349" y="1717676"/>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a:t>
            </a:r>
          </a:p>
        </p:txBody>
      </p:sp>
      <p:sp>
        <p:nvSpPr>
          <p:cNvPr id="28" name="文本框 27">
            <a:extLst>
              <a:ext uri="{FF2B5EF4-FFF2-40B4-BE49-F238E27FC236}">
                <a16:creationId xmlns:a16="http://schemas.microsoft.com/office/drawing/2014/main" id="{66A41942-D4F9-3B29-7E2E-C36372571648}"/>
              </a:ext>
            </a:extLst>
          </p:cNvPr>
          <p:cNvSpPr txBox="1"/>
          <p:nvPr/>
        </p:nvSpPr>
        <p:spPr>
          <a:xfrm>
            <a:off x="4296165" y="172153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2</a:t>
            </a:r>
          </a:p>
        </p:txBody>
      </p:sp>
      <p:sp>
        <p:nvSpPr>
          <p:cNvPr id="29" name="文本框 28">
            <a:extLst>
              <a:ext uri="{FF2B5EF4-FFF2-40B4-BE49-F238E27FC236}">
                <a16:creationId xmlns:a16="http://schemas.microsoft.com/office/drawing/2014/main" id="{3482D1AF-D0AA-FD62-5938-8C964951022B}"/>
              </a:ext>
            </a:extLst>
          </p:cNvPr>
          <p:cNvSpPr txBox="1"/>
          <p:nvPr/>
        </p:nvSpPr>
        <p:spPr>
          <a:xfrm>
            <a:off x="514348" y="401371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3</a:t>
            </a:r>
          </a:p>
        </p:txBody>
      </p:sp>
      <p:sp>
        <p:nvSpPr>
          <p:cNvPr id="30" name="文本框 29">
            <a:extLst>
              <a:ext uri="{FF2B5EF4-FFF2-40B4-BE49-F238E27FC236}">
                <a16:creationId xmlns:a16="http://schemas.microsoft.com/office/drawing/2014/main" id="{30EB0E74-11A4-48B8-9609-B0A944BCF328}"/>
              </a:ext>
            </a:extLst>
          </p:cNvPr>
          <p:cNvSpPr txBox="1"/>
          <p:nvPr/>
        </p:nvSpPr>
        <p:spPr>
          <a:xfrm>
            <a:off x="4296165" y="4013712"/>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5</a:t>
            </a:r>
          </a:p>
        </p:txBody>
      </p:sp>
      <p:sp>
        <p:nvSpPr>
          <p:cNvPr id="31" name="文本框 30">
            <a:extLst>
              <a:ext uri="{FF2B5EF4-FFF2-40B4-BE49-F238E27FC236}">
                <a16:creationId xmlns:a16="http://schemas.microsoft.com/office/drawing/2014/main" id="{70E6924B-559E-E8D4-2F58-0E00B66D935B}"/>
              </a:ext>
            </a:extLst>
          </p:cNvPr>
          <p:cNvSpPr txBox="1"/>
          <p:nvPr/>
        </p:nvSpPr>
        <p:spPr>
          <a:xfrm>
            <a:off x="8077981" y="1717676"/>
            <a:ext cx="316523"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4</a:t>
            </a:r>
          </a:p>
        </p:txBody>
      </p:sp>
      <p:pic>
        <p:nvPicPr>
          <p:cNvPr id="32" name="图片 31">
            <a:extLst>
              <a:ext uri="{FF2B5EF4-FFF2-40B4-BE49-F238E27FC236}">
                <a16:creationId xmlns:a16="http://schemas.microsoft.com/office/drawing/2014/main" id="{15F4CEAE-A23D-65FF-4549-B87C81126E3E}"/>
              </a:ext>
            </a:extLst>
          </p:cNvPr>
          <p:cNvPicPr>
            <a:picLocks noChangeAspect="1"/>
          </p:cNvPicPr>
          <p:nvPr/>
        </p:nvPicPr>
        <p:blipFill>
          <a:blip r:embed="rId20"/>
          <a:stretch>
            <a:fillRect/>
          </a:stretch>
        </p:blipFill>
        <p:spPr>
          <a:xfrm>
            <a:off x="936653" y="3008733"/>
            <a:ext cx="2756116" cy="840534"/>
          </a:xfrm>
          <a:prstGeom prst="rect">
            <a:avLst/>
          </a:prstGeom>
        </p:spPr>
      </p:pic>
      <p:pic>
        <p:nvPicPr>
          <p:cNvPr id="33" name="图片 32">
            <a:extLst>
              <a:ext uri="{FF2B5EF4-FFF2-40B4-BE49-F238E27FC236}">
                <a16:creationId xmlns:a16="http://schemas.microsoft.com/office/drawing/2014/main" id="{F662942B-EBE8-AB18-6488-6666F0F378FD}"/>
              </a:ext>
            </a:extLst>
          </p:cNvPr>
          <p:cNvPicPr>
            <a:picLocks noChangeAspect="1"/>
          </p:cNvPicPr>
          <p:nvPr/>
        </p:nvPicPr>
        <p:blipFill>
          <a:blip r:embed="rId21"/>
          <a:stretch>
            <a:fillRect/>
          </a:stretch>
        </p:blipFill>
        <p:spPr>
          <a:xfrm>
            <a:off x="4351506" y="2910711"/>
            <a:ext cx="3486603" cy="938556"/>
          </a:xfrm>
          <a:prstGeom prst="rect">
            <a:avLst/>
          </a:prstGeom>
        </p:spPr>
      </p:pic>
      <p:pic>
        <p:nvPicPr>
          <p:cNvPr id="34" name="图片 33">
            <a:extLst>
              <a:ext uri="{FF2B5EF4-FFF2-40B4-BE49-F238E27FC236}">
                <a16:creationId xmlns:a16="http://schemas.microsoft.com/office/drawing/2014/main" id="{309E794B-C3B7-914D-9804-8BCBA6FDBC7F}"/>
              </a:ext>
            </a:extLst>
          </p:cNvPr>
          <p:cNvPicPr>
            <a:picLocks noChangeAspect="1"/>
          </p:cNvPicPr>
          <p:nvPr/>
        </p:nvPicPr>
        <p:blipFill>
          <a:blip r:embed="rId22"/>
          <a:stretch>
            <a:fillRect/>
          </a:stretch>
        </p:blipFill>
        <p:spPr>
          <a:xfrm>
            <a:off x="593479" y="4863076"/>
            <a:ext cx="3439026" cy="1230762"/>
          </a:xfrm>
          <a:prstGeom prst="rect">
            <a:avLst/>
          </a:prstGeom>
        </p:spPr>
      </p:pic>
      <p:pic>
        <p:nvPicPr>
          <p:cNvPr id="35" name="图片 34">
            <a:extLst>
              <a:ext uri="{FF2B5EF4-FFF2-40B4-BE49-F238E27FC236}">
                <a16:creationId xmlns:a16="http://schemas.microsoft.com/office/drawing/2014/main" id="{73E5B8C9-7FFF-3ABA-85C6-658BE074F370}"/>
              </a:ext>
            </a:extLst>
          </p:cNvPr>
          <p:cNvPicPr>
            <a:picLocks noChangeAspect="1"/>
          </p:cNvPicPr>
          <p:nvPr/>
        </p:nvPicPr>
        <p:blipFill>
          <a:blip r:embed="rId23"/>
          <a:stretch>
            <a:fillRect/>
          </a:stretch>
        </p:blipFill>
        <p:spPr>
          <a:xfrm>
            <a:off x="8118244" y="4254303"/>
            <a:ext cx="3521527" cy="1301434"/>
          </a:xfrm>
          <a:prstGeom prst="rect">
            <a:avLst/>
          </a:prstGeom>
        </p:spPr>
      </p:pic>
      <p:pic>
        <p:nvPicPr>
          <p:cNvPr id="36" name="图片 35">
            <a:extLst>
              <a:ext uri="{FF2B5EF4-FFF2-40B4-BE49-F238E27FC236}">
                <a16:creationId xmlns:a16="http://schemas.microsoft.com/office/drawing/2014/main" id="{A645612B-4170-4E84-1B62-7AE1748D0618}"/>
              </a:ext>
            </a:extLst>
          </p:cNvPr>
          <p:cNvPicPr>
            <a:picLocks noChangeAspect="1"/>
          </p:cNvPicPr>
          <p:nvPr/>
        </p:nvPicPr>
        <p:blipFill>
          <a:blip r:embed="rId24"/>
          <a:stretch>
            <a:fillRect/>
          </a:stretch>
        </p:blipFill>
        <p:spPr>
          <a:xfrm>
            <a:off x="5066259" y="5303067"/>
            <a:ext cx="2059481" cy="836377"/>
          </a:xfrm>
          <a:prstGeom prst="rect">
            <a:avLst/>
          </a:prstGeom>
        </p:spPr>
      </p:pic>
    </p:spTree>
    <p:extLst>
      <p:ext uri="{BB962C8B-B14F-4D97-AF65-F5344CB8AC3E}">
        <p14:creationId xmlns:p14="http://schemas.microsoft.com/office/powerpoint/2010/main" val="448983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6FBC5DEB-CC57-BF5C-07C7-30A976CD95E5}"/>
              </a:ext>
            </a:extLst>
          </p:cNvPr>
          <p:cNvSpPr txBox="1">
            <a:spLocks/>
          </p:cNvSpPr>
          <p:nvPr>
            <p:custDataLst>
              <p:tags r:id="rId2"/>
            </p:custDataLst>
          </p:nvPr>
        </p:nvSpPr>
        <p:spPr>
          <a:xfrm>
            <a:off x="838202" y="2152427"/>
            <a:ext cx="7224344" cy="40134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为了解决具身模型的泛化局限性，谷歌与 </a:t>
            </a:r>
            <a:r>
              <a:rPr lang="en-US" altLang="zh-CN" dirty="0">
                <a:latin typeface="+mn-lt"/>
              </a:rPr>
              <a:t>33 </a:t>
            </a:r>
            <a:r>
              <a:rPr lang="zh-CN" altLang="en-US" dirty="0">
                <a:latin typeface="+mn-lt"/>
              </a:rPr>
              <a:t>家领先的学术机构合作创建了全面的开放式具身数据集，该数据集整合了 </a:t>
            </a:r>
            <a:r>
              <a:rPr lang="en-US" altLang="zh-CN" dirty="0">
                <a:latin typeface="+mn-lt"/>
              </a:rPr>
              <a:t>22 </a:t>
            </a:r>
            <a:r>
              <a:rPr lang="zh-CN" altLang="en-US" dirty="0">
                <a:latin typeface="+mn-lt"/>
              </a:rPr>
              <a:t>种不同的数据类型。他们使用这个数据集训练了通用大型模型 </a:t>
            </a:r>
            <a:r>
              <a:rPr lang="en-US" altLang="zh-CN" dirty="0">
                <a:latin typeface="+mn-lt"/>
              </a:rPr>
              <a:t>RT-X</a:t>
            </a:r>
            <a:endParaRPr lang="en-US" dirty="0">
              <a:latin typeface="+mn-lt"/>
            </a:endParaRPr>
          </a:p>
        </p:txBody>
      </p:sp>
      <p:sp>
        <p:nvSpPr>
          <p:cNvPr id="8" name="ee4pContent1">
            <a:extLst>
              <a:ext uri="{FF2B5EF4-FFF2-40B4-BE49-F238E27FC236}">
                <a16:creationId xmlns:a16="http://schemas.microsoft.com/office/drawing/2014/main" id="{D502C719-5641-A2F6-3F9B-FE07FC1EEB74}"/>
              </a:ext>
            </a:extLst>
          </p:cNvPr>
          <p:cNvSpPr txBox="1">
            <a:spLocks/>
          </p:cNvSpPr>
          <p:nvPr>
            <p:custDataLst>
              <p:tags r:id="rId3"/>
            </p:custDataLst>
          </p:nvPr>
        </p:nvSpPr>
        <p:spPr>
          <a:xfrm>
            <a:off x="8202217" y="2152426"/>
            <a:ext cx="3151581" cy="401342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虽然 </a:t>
            </a:r>
            <a:r>
              <a:rPr lang="en-US" altLang="zh-CN" dirty="0">
                <a:latin typeface="+mn-lt"/>
              </a:rPr>
              <a:t>Open X-Embodiment </a:t>
            </a:r>
            <a:r>
              <a:rPr lang="zh-CN" altLang="en-US" dirty="0">
                <a:latin typeface="+mn-lt"/>
              </a:rPr>
              <a:t>提供了大量的数据集，但鉴于具身机器人平台的快速发展，构建数据集仍然是一个挑战。为了解决这个问题，</a:t>
            </a:r>
            <a:r>
              <a:rPr lang="en-US" altLang="zh-CN" dirty="0">
                <a:latin typeface="+mn-lt"/>
              </a:rPr>
              <a:t>AutoRT </a:t>
            </a:r>
            <a:r>
              <a:rPr lang="zh-CN" altLang="en-US" dirty="0">
                <a:latin typeface="+mn-lt"/>
              </a:rPr>
              <a:t>创建了一个系统，用于将机器人部署到新环境中以收集训练数据，并利用 </a:t>
            </a:r>
            <a:r>
              <a:rPr lang="en-US" altLang="zh-CN" dirty="0">
                <a:latin typeface="+mn-lt"/>
              </a:rPr>
              <a:t>LLM </a:t>
            </a:r>
            <a:r>
              <a:rPr lang="zh-CN" altLang="en-US" dirty="0">
                <a:latin typeface="+mn-lt"/>
              </a:rPr>
              <a:t>通过更全面和多样化的数据来增强学习能力</a:t>
            </a:r>
            <a:endParaRPr lang="en-US" dirty="0">
              <a:latin typeface="+mn-lt"/>
            </a:endParaRPr>
          </a:p>
        </p:txBody>
      </p:sp>
      <p:sp>
        <p:nvSpPr>
          <p:cNvPr id="9" name="ee4pContent1">
            <a:extLst>
              <a:ext uri="{FF2B5EF4-FFF2-40B4-BE49-F238E27FC236}">
                <a16:creationId xmlns:a16="http://schemas.microsoft.com/office/drawing/2014/main" id="{A99FCAD0-3433-BDFF-3199-2E7A127ED2EA}"/>
              </a:ext>
            </a:extLst>
          </p:cNvPr>
          <p:cNvSpPr txBox="1">
            <a:spLocks/>
          </p:cNvSpPr>
          <p:nvPr>
            <p:custDataLst>
              <p:tags r:id="rId4"/>
            </p:custDataLst>
          </p:nvPr>
        </p:nvSpPr>
        <p:spPr>
          <a:xfrm>
            <a:off x="838199" y="4801788"/>
            <a:ext cx="3549163" cy="1364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0" name="ee4pContent1">
            <a:extLst>
              <a:ext uri="{FF2B5EF4-FFF2-40B4-BE49-F238E27FC236}">
                <a16:creationId xmlns:a16="http://schemas.microsoft.com/office/drawing/2014/main" id="{9646CAA7-917C-E009-1BF8-F7D8B602D1F3}"/>
              </a:ext>
            </a:extLst>
          </p:cNvPr>
          <p:cNvSpPr txBox="1">
            <a:spLocks/>
          </p:cNvSpPr>
          <p:nvPr>
            <p:custDataLst>
              <p:tags r:id="rId5"/>
            </p:custDataLst>
          </p:nvPr>
        </p:nvSpPr>
        <p:spPr>
          <a:xfrm>
            <a:off x="4513381" y="4801788"/>
            <a:ext cx="3549164" cy="1364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1" name="ee4pHeader1">
            <a:extLst>
              <a:ext uri="{FF2B5EF4-FFF2-40B4-BE49-F238E27FC236}">
                <a16:creationId xmlns:a16="http://schemas.microsoft.com/office/drawing/2014/main" id="{78A7303A-467B-634E-CF96-10ABABF911B9}"/>
              </a:ext>
            </a:extLst>
          </p:cNvPr>
          <p:cNvSpPr/>
          <p:nvPr>
            <p:custDataLst>
              <p:tags r:id="rId6"/>
            </p:custDataLst>
          </p:nvPr>
        </p:nvSpPr>
        <p:spPr bwMode="auto">
          <a:xfrm>
            <a:off x="838200" y="1690688"/>
            <a:ext cx="722434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Open X-Embodiment</a:t>
            </a:r>
            <a:endParaRPr lang="en-US" sz="2000" b="1" dirty="0">
              <a:solidFill>
                <a:schemeClr val="bg1"/>
              </a:solidFill>
            </a:endParaRPr>
          </a:p>
        </p:txBody>
      </p:sp>
      <p:sp>
        <p:nvSpPr>
          <p:cNvPr id="12" name="ee4pHeader1">
            <a:extLst>
              <a:ext uri="{FF2B5EF4-FFF2-40B4-BE49-F238E27FC236}">
                <a16:creationId xmlns:a16="http://schemas.microsoft.com/office/drawing/2014/main" id="{90C08287-BA77-BDFC-8563-150AD340EEE4}"/>
              </a:ext>
            </a:extLst>
          </p:cNvPr>
          <p:cNvSpPr/>
          <p:nvPr>
            <p:custDataLst>
              <p:tags r:id="rId7"/>
            </p:custDataLst>
          </p:nvPr>
        </p:nvSpPr>
        <p:spPr bwMode="auto">
          <a:xfrm>
            <a:off x="8202215" y="1690687"/>
            <a:ext cx="315158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AutoRT</a:t>
            </a:r>
            <a:endParaRPr lang="en-US" sz="2000" b="1" dirty="0">
              <a:solidFill>
                <a:schemeClr val="bg1"/>
              </a:solidFill>
            </a:endParaRPr>
          </a:p>
        </p:txBody>
      </p:sp>
      <p:sp>
        <p:nvSpPr>
          <p:cNvPr id="13" name="ee4pHeader1">
            <a:extLst>
              <a:ext uri="{FF2B5EF4-FFF2-40B4-BE49-F238E27FC236}">
                <a16:creationId xmlns:a16="http://schemas.microsoft.com/office/drawing/2014/main" id="{C8BDFF93-25B4-2C7B-4D73-D5E8C5204692}"/>
              </a:ext>
            </a:extLst>
          </p:cNvPr>
          <p:cNvSpPr/>
          <p:nvPr>
            <p:custDataLst>
              <p:tags r:id="rId8"/>
            </p:custDataLst>
          </p:nvPr>
        </p:nvSpPr>
        <p:spPr bwMode="auto">
          <a:xfrm>
            <a:off x="838199" y="4338469"/>
            <a:ext cx="3549163"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EmbodiedGPT</a:t>
            </a:r>
            <a:endParaRPr lang="en-US" sz="2000" b="1" dirty="0">
              <a:solidFill>
                <a:schemeClr val="bg1"/>
              </a:solidFill>
            </a:endParaRPr>
          </a:p>
        </p:txBody>
      </p:sp>
      <p:sp>
        <p:nvSpPr>
          <p:cNvPr id="14" name="ee4pHeader1">
            <a:extLst>
              <a:ext uri="{FF2B5EF4-FFF2-40B4-BE49-F238E27FC236}">
                <a16:creationId xmlns:a16="http://schemas.microsoft.com/office/drawing/2014/main" id="{0F95F6E3-871E-2848-889A-E0FF7769A65E}"/>
              </a:ext>
            </a:extLst>
          </p:cNvPr>
          <p:cNvSpPr/>
          <p:nvPr>
            <p:custDataLst>
              <p:tags r:id="rId9"/>
            </p:custDataLst>
          </p:nvPr>
        </p:nvSpPr>
        <p:spPr bwMode="auto">
          <a:xfrm>
            <a:off x="4513377" y="4338469"/>
            <a:ext cx="3549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RoboFlamingo</a:t>
            </a:r>
            <a:endParaRPr lang="en-US" sz="2000" b="1" dirty="0">
              <a:solidFill>
                <a:schemeClr val="bg1"/>
              </a:solidFill>
            </a:endParaRPr>
          </a:p>
        </p:txBody>
      </p:sp>
      <p:pic>
        <p:nvPicPr>
          <p:cNvPr id="1028" name="Picture 4">
            <a:extLst>
              <a:ext uri="{FF2B5EF4-FFF2-40B4-BE49-F238E27FC236}">
                <a16:creationId xmlns:a16="http://schemas.microsoft.com/office/drawing/2014/main" id="{C54EA119-18F7-4D0F-EB73-F6D2C80FEDC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95696" y="2965612"/>
            <a:ext cx="5507892" cy="136406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DBF4B9EB-EBD6-D996-3563-1D3FE154EE32}"/>
              </a:ext>
            </a:extLst>
          </p:cNvPr>
          <p:cNvPicPr>
            <a:picLocks noChangeAspect="1"/>
          </p:cNvPicPr>
          <p:nvPr/>
        </p:nvPicPr>
        <p:blipFill>
          <a:blip r:embed="rId18"/>
          <a:stretch>
            <a:fillRect/>
          </a:stretch>
        </p:blipFill>
        <p:spPr>
          <a:xfrm>
            <a:off x="1271595" y="4820054"/>
            <a:ext cx="2682369" cy="1327531"/>
          </a:xfrm>
          <a:prstGeom prst="rect">
            <a:avLst/>
          </a:prstGeom>
        </p:spPr>
      </p:pic>
      <p:pic>
        <p:nvPicPr>
          <p:cNvPr id="19" name="图片 18">
            <a:extLst>
              <a:ext uri="{FF2B5EF4-FFF2-40B4-BE49-F238E27FC236}">
                <a16:creationId xmlns:a16="http://schemas.microsoft.com/office/drawing/2014/main" id="{AA525535-511B-78E1-8F3C-3B000B738BC0}"/>
              </a:ext>
            </a:extLst>
          </p:cNvPr>
          <p:cNvPicPr>
            <a:picLocks noChangeAspect="1"/>
          </p:cNvPicPr>
          <p:nvPr/>
        </p:nvPicPr>
        <p:blipFill>
          <a:blip r:embed="rId19"/>
          <a:stretch>
            <a:fillRect/>
          </a:stretch>
        </p:blipFill>
        <p:spPr>
          <a:xfrm>
            <a:off x="4549765" y="4870227"/>
            <a:ext cx="3476388" cy="1235264"/>
          </a:xfrm>
          <a:prstGeom prst="rect">
            <a:avLst/>
          </a:prstGeom>
        </p:spPr>
      </p:pic>
      <p:pic>
        <p:nvPicPr>
          <p:cNvPr id="20" name="图片 19">
            <a:extLst>
              <a:ext uri="{FF2B5EF4-FFF2-40B4-BE49-F238E27FC236}">
                <a16:creationId xmlns:a16="http://schemas.microsoft.com/office/drawing/2014/main" id="{4C1A2E57-D80D-22CE-6835-B31DC3A43760}"/>
              </a:ext>
            </a:extLst>
          </p:cNvPr>
          <p:cNvPicPr>
            <a:picLocks noChangeAspect="1"/>
          </p:cNvPicPr>
          <p:nvPr/>
        </p:nvPicPr>
        <p:blipFill>
          <a:blip r:embed="rId20"/>
          <a:stretch>
            <a:fillRect/>
          </a:stretch>
        </p:blipFill>
        <p:spPr>
          <a:xfrm>
            <a:off x="8628532" y="4445340"/>
            <a:ext cx="2291873" cy="1693453"/>
          </a:xfrm>
          <a:prstGeom prst="rect">
            <a:avLst/>
          </a:prstGeom>
        </p:spPr>
      </p:pic>
    </p:spTree>
    <p:extLst>
      <p:ext uri="{BB962C8B-B14F-4D97-AF65-F5344CB8AC3E}">
        <p14:creationId xmlns:p14="http://schemas.microsoft.com/office/powerpoint/2010/main" val="11332670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473" imgH="476" progId="TCLayout.ActiveDocument.1">
                  <p:embed/>
                </p:oleObj>
              </mc:Choice>
              <mc:Fallback>
                <p:oleObj name="think-cell 幻灯片" r:id="rId8"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ACE34923-3F7E-9415-8AD3-8805CFB7EB74}"/>
              </a:ext>
            </a:extLst>
          </p:cNvPr>
          <p:cNvSpPr txBox="1">
            <a:spLocks/>
          </p:cNvSpPr>
          <p:nvPr>
            <p:custDataLst>
              <p:tags r:id="rId2"/>
            </p:custDataLst>
          </p:nvPr>
        </p:nvSpPr>
        <p:spPr>
          <a:xfrm>
            <a:off x="838200" y="1690688"/>
            <a:ext cx="10515600" cy="1738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Transformer </a:t>
            </a:r>
            <a:r>
              <a:rPr lang="zh-CN" altLang="en-US" dirty="0">
                <a:latin typeface="+mn-lt"/>
              </a:rPr>
              <a:t>的架构面临效率问题</a:t>
            </a:r>
            <a:endParaRPr lang="en-US" altLang="zh-CN" dirty="0">
              <a:latin typeface="+mn-lt"/>
            </a:endParaRPr>
          </a:p>
          <a:p>
            <a:pPr lvl="1"/>
            <a:r>
              <a:rPr lang="zh-CN" altLang="en-US" dirty="0">
                <a:latin typeface="+mn-lt"/>
              </a:rPr>
              <a:t>具身模型需要较长的上下文，其中包括来自视觉、语言和具身状态的信息，以及与当前执行的任务相关的内存</a:t>
            </a:r>
            <a:endParaRPr lang="en-US" altLang="zh-CN" dirty="0">
              <a:latin typeface="+mn-lt"/>
            </a:endParaRPr>
          </a:p>
          <a:p>
            <a:pPr lvl="1"/>
            <a:r>
              <a:rPr lang="zh-CN" altLang="en-US" dirty="0">
                <a:latin typeface="+mn-lt"/>
              </a:rPr>
              <a:t>例如，</a:t>
            </a:r>
            <a:r>
              <a:rPr lang="en-US" altLang="zh-CN" dirty="0">
                <a:latin typeface="+mn-lt"/>
              </a:rPr>
              <a:t>RT-2 </a:t>
            </a:r>
            <a:r>
              <a:rPr lang="zh-CN" altLang="en-US" dirty="0">
                <a:latin typeface="+mn-lt"/>
              </a:rPr>
              <a:t>尽管表现出色，但推理频率仅为 </a:t>
            </a:r>
            <a:r>
              <a:rPr lang="en-US" altLang="zh-CN" dirty="0">
                <a:latin typeface="+mn-lt"/>
              </a:rPr>
              <a:t>1-3Hz</a:t>
            </a:r>
          </a:p>
          <a:p>
            <a:pPr lvl="1"/>
            <a:r>
              <a:rPr lang="zh-CN" altLang="en-US" dirty="0">
                <a:latin typeface="+mn-lt"/>
              </a:rPr>
              <a:t>已经进行了一些努力，例如通过量化和蒸馏来部署模型</a:t>
            </a:r>
            <a:endParaRPr lang="en-US" altLang="zh-CN" dirty="0">
              <a:latin typeface="+mn-lt"/>
            </a:endParaRPr>
          </a:p>
          <a:p>
            <a:pPr lvl="1"/>
            <a:r>
              <a:rPr lang="zh-CN" altLang="en-US" dirty="0">
                <a:latin typeface="+mn-lt"/>
              </a:rPr>
              <a:t>改进模型框架是另一种可行的方法</a:t>
            </a:r>
            <a:endParaRPr lang="en-US" dirty="0">
              <a:latin typeface="+mn-lt"/>
            </a:endParaRPr>
          </a:p>
        </p:txBody>
      </p:sp>
      <p:sp>
        <p:nvSpPr>
          <p:cNvPr id="8" name="ee4pContent1">
            <a:extLst>
              <a:ext uri="{FF2B5EF4-FFF2-40B4-BE49-F238E27FC236}">
                <a16:creationId xmlns:a16="http://schemas.microsoft.com/office/drawing/2014/main" id="{D5CCF662-A886-1E7E-A02C-9A92629F74DF}"/>
              </a:ext>
            </a:extLst>
          </p:cNvPr>
          <p:cNvSpPr txBox="1">
            <a:spLocks/>
          </p:cNvSpPr>
          <p:nvPr>
            <p:custDataLst>
              <p:tags r:id="rId3"/>
            </p:custDataLst>
          </p:nvPr>
        </p:nvSpPr>
        <p:spPr>
          <a:xfrm>
            <a:off x="838203" y="4060970"/>
            <a:ext cx="5043852" cy="24319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dirty="0">
                <a:latin typeface="+mn-lt"/>
              </a:rPr>
              <a:t>SARA-RT </a:t>
            </a:r>
            <a:r>
              <a:rPr lang="zh-CN" altLang="en-US" dirty="0">
                <a:latin typeface="+mn-lt"/>
              </a:rPr>
              <a:t>使用更高效的线性注意力</a:t>
            </a:r>
            <a:endParaRPr lang="en-US" dirty="0">
              <a:latin typeface="+mn-lt"/>
            </a:endParaRPr>
          </a:p>
        </p:txBody>
      </p:sp>
      <p:sp>
        <p:nvSpPr>
          <p:cNvPr id="9" name="ee4pContent1">
            <a:extLst>
              <a:ext uri="{FF2B5EF4-FFF2-40B4-BE49-F238E27FC236}">
                <a16:creationId xmlns:a16="http://schemas.microsoft.com/office/drawing/2014/main" id="{BABF2C57-44FE-1B40-C7FE-1D9EB84D092B}"/>
              </a:ext>
            </a:extLst>
          </p:cNvPr>
          <p:cNvSpPr txBox="1">
            <a:spLocks/>
          </p:cNvSpPr>
          <p:nvPr>
            <p:custDataLst>
              <p:tags r:id="rId4"/>
            </p:custDataLst>
          </p:nvPr>
        </p:nvSpPr>
        <p:spPr>
          <a:xfrm>
            <a:off x="6309945" y="4060970"/>
            <a:ext cx="5043852" cy="24319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RoboMamba </a:t>
            </a:r>
            <a:r>
              <a:rPr lang="zh-CN" altLang="en-US" dirty="0">
                <a:latin typeface="+mn-lt"/>
              </a:rPr>
              <a:t>使用 </a:t>
            </a:r>
            <a:r>
              <a:rPr lang="en-US" altLang="zh-CN" dirty="0">
                <a:latin typeface="+mn-lt"/>
              </a:rPr>
              <a:t>mamba </a:t>
            </a:r>
            <a:r>
              <a:rPr lang="zh-CN" altLang="en-US" dirty="0">
                <a:latin typeface="+mn-lt"/>
              </a:rPr>
              <a:t>架构，该架构更适合长序列任务。这使其能够实现比现有机器人 </a:t>
            </a:r>
            <a:r>
              <a:rPr lang="en-US" altLang="zh-CN" dirty="0">
                <a:latin typeface="+mn-lt"/>
              </a:rPr>
              <a:t>MLM </a:t>
            </a:r>
            <a:r>
              <a:rPr lang="zh-CN" altLang="en-US" dirty="0">
                <a:latin typeface="+mn-lt"/>
              </a:rPr>
              <a:t>快 </a:t>
            </a:r>
            <a:r>
              <a:rPr lang="en-US" altLang="zh-CN" dirty="0">
                <a:latin typeface="+mn-lt"/>
              </a:rPr>
              <a:t>7 </a:t>
            </a:r>
            <a:r>
              <a:rPr lang="zh-CN" altLang="en-US" dirty="0">
                <a:latin typeface="+mn-lt"/>
              </a:rPr>
              <a:t>倍的推理速度</a:t>
            </a:r>
            <a:endParaRPr lang="en-US" dirty="0">
              <a:latin typeface="+mn-lt"/>
            </a:endParaRPr>
          </a:p>
        </p:txBody>
      </p:sp>
      <p:sp>
        <p:nvSpPr>
          <p:cNvPr id="10" name="ee4pHeader1">
            <a:extLst>
              <a:ext uri="{FF2B5EF4-FFF2-40B4-BE49-F238E27FC236}">
                <a16:creationId xmlns:a16="http://schemas.microsoft.com/office/drawing/2014/main" id="{AF8E5E60-6371-A886-A4EC-7E84719D8BD7}"/>
              </a:ext>
            </a:extLst>
          </p:cNvPr>
          <p:cNvSpPr/>
          <p:nvPr>
            <p:custDataLst>
              <p:tags r:id="rId5"/>
            </p:custDataLst>
          </p:nvPr>
        </p:nvSpPr>
        <p:spPr bwMode="auto">
          <a:xfrm>
            <a:off x="838201" y="3599231"/>
            <a:ext cx="504385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SARA-RT</a:t>
            </a:r>
            <a:endParaRPr lang="en-US" sz="2000" b="1" dirty="0">
              <a:solidFill>
                <a:schemeClr val="bg1"/>
              </a:solidFill>
            </a:endParaRPr>
          </a:p>
        </p:txBody>
      </p:sp>
      <p:sp>
        <p:nvSpPr>
          <p:cNvPr id="11" name="ee4pHeader1">
            <a:extLst>
              <a:ext uri="{FF2B5EF4-FFF2-40B4-BE49-F238E27FC236}">
                <a16:creationId xmlns:a16="http://schemas.microsoft.com/office/drawing/2014/main" id="{360E7EF6-5BF2-1970-F398-38BD86D9A73E}"/>
              </a:ext>
            </a:extLst>
          </p:cNvPr>
          <p:cNvSpPr/>
          <p:nvPr>
            <p:custDataLst>
              <p:tags r:id="rId6"/>
            </p:custDataLst>
          </p:nvPr>
        </p:nvSpPr>
        <p:spPr bwMode="auto">
          <a:xfrm>
            <a:off x="6309943" y="3599231"/>
            <a:ext cx="5043852"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RoboMamba</a:t>
            </a:r>
            <a:endParaRPr lang="en-US" sz="2000" b="1" dirty="0">
              <a:solidFill>
                <a:schemeClr val="bg1"/>
              </a:solidFill>
            </a:endParaRPr>
          </a:p>
        </p:txBody>
      </p:sp>
      <p:pic>
        <p:nvPicPr>
          <p:cNvPr id="12" name="图片 11">
            <a:extLst>
              <a:ext uri="{FF2B5EF4-FFF2-40B4-BE49-F238E27FC236}">
                <a16:creationId xmlns:a16="http://schemas.microsoft.com/office/drawing/2014/main" id="{18529FF0-346E-FE78-D0A5-163CF24D3944}"/>
              </a:ext>
            </a:extLst>
          </p:cNvPr>
          <p:cNvPicPr>
            <a:picLocks noChangeAspect="1"/>
          </p:cNvPicPr>
          <p:nvPr/>
        </p:nvPicPr>
        <p:blipFill>
          <a:blip r:embed="rId12"/>
          <a:stretch>
            <a:fillRect/>
          </a:stretch>
        </p:blipFill>
        <p:spPr>
          <a:xfrm>
            <a:off x="883412" y="5011614"/>
            <a:ext cx="4953430" cy="1276461"/>
          </a:xfrm>
          <a:prstGeom prst="rect">
            <a:avLst/>
          </a:prstGeom>
        </p:spPr>
      </p:pic>
      <p:pic>
        <p:nvPicPr>
          <p:cNvPr id="13" name="图片 12">
            <a:extLst>
              <a:ext uri="{FF2B5EF4-FFF2-40B4-BE49-F238E27FC236}">
                <a16:creationId xmlns:a16="http://schemas.microsoft.com/office/drawing/2014/main" id="{D5296B26-90A9-369C-D206-C1B6ABB6F52B}"/>
              </a:ext>
            </a:extLst>
          </p:cNvPr>
          <p:cNvPicPr>
            <a:picLocks noChangeAspect="1"/>
          </p:cNvPicPr>
          <p:nvPr/>
        </p:nvPicPr>
        <p:blipFill>
          <a:blip r:embed="rId13"/>
          <a:stretch>
            <a:fillRect/>
          </a:stretch>
        </p:blipFill>
        <p:spPr>
          <a:xfrm>
            <a:off x="7340863" y="4895924"/>
            <a:ext cx="2990098" cy="1561781"/>
          </a:xfrm>
          <a:prstGeom prst="rect">
            <a:avLst/>
          </a:prstGeom>
        </p:spPr>
      </p:pic>
    </p:spTree>
    <p:extLst>
      <p:ext uri="{BB962C8B-B14F-4D97-AF65-F5344CB8AC3E}">
        <p14:creationId xmlns:p14="http://schemas.microsoft.com/office/powerpoint/2010/main" val="4071366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D76498-2162-1B5C-02BC-F8578D5EDD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73" imgH="476" progId="TCLayout.ActiveDocument.1">
                  <p:embed/>
                </p:oleObj>
              </mc:Choice>
              <mc:Fallback>
                <p:oleObj name="think-cell 幻灯片" r:id="rId9" imgW="473" imgH="476" progId="TCLayout.ActiveDocument.1">
                  <p:embed/>
                  <p:pic>
                    <p:nvPicPr>
                      <p:cNvPr id="5" name="think-cell data - do not delete" hidden="1">
                        <a:extLst>
                          <a:ext uri="{FF2B5EF4-FFF2-40B4-BE49-F238E27FC236}">
                            <a16:creationId xmlns:a16="http://schemas.microsoft.com/office/drawing/2014/main" id="{E8D76498-2162-1B5C-02BC-F8578D5EDDD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Embodied Multimodal Foundation Model</a:t>
            </a:r>
            <a:endParaRPr lang="en-US" dirty="0"/>
          </a:p>
        </p:txBody>
      </p:sp>
      <p:sp>
        <p:nvSpPr>
          <p:cNvPr id="7" name="ee4pContent1">
            <a:extLst>
              <a:ext uri="{FF2B5EF4-FFF2-40B4-BE49-F238E27FC236}">
                <a16:creationId xmlns:a16="http://schemas.microsoft.com/office/drawing/2014/main" id="{7CF98186-9415-9083-8FC4-4D57D6980BB8}"/>
              </a:ext>
            </a:extLst>
          </p:cNvPr>
          <p:cNvSpPr txBox="1">
            <a:spLocks/>
          </p:cNvSpPr>
          <p:nvPr>
            <p:custDataLst>
              <p:tags r:id="rId2"/>
            </p:custDataLst>
          </p:nvPr>
        </p:nvSpPr>
        <p:spPr>
          <a:xfrm>
            <a:off x="838200" y="1690689"/>
            <a:ext cx="10515600" cy="7799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基于生成模型的 </a:t>
            </a:r>
            <a:r>
              <a:rPr lang="en-US" altLang="zh-CN" dirty="0">
                <a:latin typeface="+mn-lt"/>
              </a:rPr>
              <a:t>RT </a:t>
            </a:r>
            <a:r>
              <a:rPr lang="zh-CN" altLang="en-US" dirty="0">
                <a:latin typeface="+mn-lt"/>
              </a:rPr>
              <a:t>在高级任务理解和规划方面表现出色，但在低级动作规划方面存在局限性</a:t>
            </a:r>
            <a:endParaRPr lang="en-US" altLang="zh-CN" dirty="0">
              <a:latin typeface="+mn-lt"/>
            </a:endParaRPr>
          </a:p>
          <a:p>
            <a:pPr lvl="1"/>
            <a:r>
              <a:rPr lang="zh-CN" altLang="en-US" dirty="0">
                <a:latin typeface="+mn-lt"/>
              </a:rPr>
              <a:t>生成模型无法精确生成动作参数，以及高级任务规划与低级动作执行之间的差距</a:t>
            </a:r>
            <a:endParaRPr lang="en-US" dirty="0">
              <a:latin typeface="+mn-lt"/>
            </a:endParaRPr>
          </a:p>
        </p:txBody>
      </p:sp>
      <p:sp>
        <p:nvSpPr>
          <p:cNvPr id="8" name="ee4pContent1">
            <a:extLst>
              <a:ext uri="{FF2B5EF4-FFF2-40B4-BE49-F238E27FC236}">
                <a16:creationId xmlns:a16="http://schemas.microsoft.com/office/drawing/2014/main" id="{AAD86EB3-FB13-8379-5B1A-C95A3A3875BB}"/>
              </a:ext>
            </a:extLst>
          </p:cNvPr>
          <p:cNvSpPr txBox="1">
            <a:spLocks/>
          </p:cNvSpPr>
          <p:nvPr>
            <p:custDataLst>
              <p:tags r:id="rId3"/>
            </p:custDataLst>
          </p:nvPr>
        </p:nvSpPr>
        <p:spPr>
          <a:xfrm>
            <a:off x="838200" y="5292968"/>
            <a:ext cx="10515600" cy="129247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VLA </a:t>
            </a:r>
            <a:r>
              <a:rPr lang="zh-CN" altLang="en-US" dirty="0">
                <a:latin typeface="+mn-lt"/>
              </a:rPr>
              <a:t>模型仅在与 </a:t>
            </a:r>
            <a:r>
              <a:rPr lang="en-US" altLang="zh-CN" dirty="0">
                <a:latin typeface="+mn-lt"/>
              </a:rPr>
              <a:t>VLM </a:t>
            </a:r>
            <a:r>
              <a:rPr lang="zh-CN" altLang="en-US" dirty="0">
                <a:latin typeface="+mn-lt"/>
              </a:rPr>
              <a:t>相关的高级规划和 </a:t>
            </a:r>
            <a:r>
              <a:rPr lang="en-US" altLang="zh-CN" dirty="0">
                <a:latin typeface="+mn-lt"/>
              </a:rPr>
              <a:t>affordance </a:t>
            </a:r>
            <a:r>
              <a:rPr lang="zh-CN" altLang="en-US" dirty="0">
                <a:latin typeface="+mn-lt"/>
              </a:rPr>
              <a:t>任务中表现出涌现能力</a:t>
            </a:r>
            <a:endParaRPr lang="en-US" altLang="zh-CN" dirty="0">
              <a:latin typeface="+mn-lt"/>
            </a:endParaRPr>
          </a:p>
          <a:p>
            <a:pPr lvl="1"/>
            <a:r>
              <a:rPr lang="zh-CN" altLang="en-US" dirty="0">
                <a:latin typeface="+mn-lt"/>
              </a:rPr>
              <a:t>它们未能展示低级物理交互中的新技能，并且受到数据集中的技能类别的限制，导致动作笨拙</a:t>
            </a:r>
            <a:endParaRPr lang="en-US" altLang="zh-CN" dirty="0">
              <a:latin typeface="+mn-lt"/>
            </a:endParaRPr>
          </a:p>
          <a:p>
            <a:pPr lvl="1"/>
            <a:r>
              <a:rPr lang="zh-CN" altLang="en-US" dirty="0">
                <a:latin typeface="+mn-lt"/>
              </a:rPr>
              <a:t>未来研究应将强化学习整合到大型模型的训练框架中，以提高泛化能力，使 </a:t>
            </a:r>
            <a:r>
              <a:rPr lang="en-US" altLang="zh-CN" dirty="0">
                <a:latin typeface="+mn-lt"/>
              </a:rPr>
              <a:t>VLA </a:t>
            </a:r>
            <a:r>
              <a:rPr lang="zh-CN" altLang="en-US" dirty="0">
                <a:latin typeface="+mn-lt"/>
              </a:rPr>
              <a:t>模型能够在现实环境中自主学习和优化低级物理交互策略，从而更灵活准确地执行各种物理动作</a:t>
            </a:r>
            <a:endParaRPr lang="en-US" dirty="0">
              <a:latin typeface="+mn-lt"/>
            </a:endParaRPr>
          </a:p>
        </p:txBody>
      </p:sp>
      <p:sp>
        <p:nvSpPr>
          <p:cNvPr id="9" name="ee4pContent1">
            <a:extLst>
              <a:ext uri="{FF2B5EF4-FFF2-40B4-BE49-F238E27FC236}">
                <a16:creationId xmlns:a16="http://schemas.microsoft.com/office/drawing/2014/main" id="{07E55762-C8E9-4866-EBE4-236B90A44B4C}"/>
              </a:ext>
            </a:extLst>
          </p:cNvPr>
          <p:cNvSpPr txBox="1">
            <a:spLocks/>
          </p:cNvSpPr>
          <p:nvPr>
            <p:custDataLst>
              <p:tags r:id="rId4"/>
            </p:custDataLst>
          </p:nvPr>
        </p:nvSpPr>
        <p:spPr>
          <a:xfrm>
            <a:off x="838203" y="3049854"/>
            <a:ext cx="5114190" cy="2117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为了解决这个问题，谷歌推出了 </a:t>
            </a:r>
            <a:r>
              <a:rPr lang="en-US" altLang="zh-CN" dirty="0">
                <a:latin typeface="+mn-lt"/>
              </a:rPr>
              <a:t>RT-Trajectory </a:t>
            </a:r>
            <a:r>
              <a:rPr lang="zh-CN" altLang="en-US" dirty="0">
                <a:latin typeface="+mn-lt"/>
              </a:rPr>
              <a:t>，它通过自动添加机器人轨迹来提供低级视觉线索，用于学习机器人控制策略</a:t>
            </a:r>
            <a:endParaRPr lang="en-US" dirty="0">
              <a:latin typeface="+mn-lt"/>
            </a:endParaRPr>
          </a:p>
        </p:txBody>
      </p:sp>
      <p:sp>
        <p:nvSpPr>
          <p:cNvPr id="10" name="ee4pContent1">
            <a:extLst>
              <a:ext uri="{FF2B5EF4-FFF2-40B4-BE49-F238E27FC236}">
                <a16:creationId xmlns:a16="http://schemas.microsoft.com/office/drawing/2014/main" id="{5F371265-B3D4-363E-37E2-FA7431C68A02}"/>
              </a:ext>
            </a:extLst>
          </p:cNvPr>
          <p:cNvSpPr txBox="1">
            <a:spLocks/>
          </p:cNvSpPr>
          <p:nvPr>
            <p:custDataLst>
              <p:tags r:id="rId5"/>
            </p:custDataLst>
          </p:nvPr>
        </p:nvSpPr>
        <p:spPr>
          <a:xfrm>
            <a:off x="6239609" y="3049854"/>
            <a:ext cx="5114191" cy="211745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 </a:t>
            </a:r>
            <a:r>
              <a:rPr lang="en-US" altLang="zh-CN" dirty="0">
                <a:latin typeface="+mn-lt"/>
              </a:rPr>
              <a:t>RT-2 </a:t>
            </a:r>
            <a:r>
              <a:rPr lang="zh-CN" altLang="en-US" dirty="0">
                <a:latin typeface="+mn-lt"/>
              </a:rPr>
              <a:t>框架的基础上，具有动作层次结构的机器人</a:t>
            </a:r>
            <a:r>
              <a:rPr lang="en-US" altLang="zh-CN" dirty="0">
                <a:latin typeface="+mn-lt"/>
              </a:rPr>
              <a:t>RT-H</a:t>
            </a:r>
            <a:r>
              <a:rPr lang="zh-CN" altLang="en-US" dirty="0">
                <a:latin typeface="+mn-lt"/>
              </a:rPr>
              <a:t>结合了一个层次化的动作框架，通过中间语言动作将高级任务描述与低级机器人运动联系起来</a:t>
            </a:r>
            <a:endParaRPr lang="en-US" dirty="0">
              <a:latin typeface="+mn-lt"/>
            </a:endParaRPr>
          </a:p>
        </p:txBody>
      </p:sp>
      <p:sp>
        <p:nvSpPr>
          <p:cNvPr id="11" name="ee4pHeader1">
            <a:extLst>
              <a:ext uri="{FF2B5EF4-FFF2-40B4-BE49-F238E27FC236}">
                <a16:creationId xmlns:a16="http://schemas.microsoft.com/office/drawing/2014/main" id="{195281CA-98BC-3421-8D9D-7F781CF6DD15}"/>
              </a:ext>
            </a:extLst>
          </p:cNvPr>
          <p:cNvSpPr/>
          <p:nvPr>
            <p:custDataLst>
              <p:tags r:id="rId6"/>
            </p:custDataLst>
          </p:nvPr>
        </p:nvSpPr>
        <p:spPr bwMode="auto">
          <a:xfrm>
            <a:off x="838201" y="2588116"/>
            <a:ext cx="511419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RT-Trajectory</a:t>
            </a:r>
            <a:endParaRPr lang="en-US" sz="2000" b="1" dirty="0">
              <a:solidFill>
                <a:schemeClr val="bg1"/>
              </a:solidFill>
            </a:endParaRPr>
          </a:p>
        </p:txBody>
      </p:sp>
      <p:sp>
        <p:nvSpPr>
          <p:cNvPr id="12" name="ee4pHeader1">
            <a:extLst>
              <a:ext uri="{FF2B5EF4-FFF2-40B4-BE49-F238E27FC236}">
                <a16:creationId xmlns:a16="http://schemas.microsoft.com/office/drawing/2014/main" id="{E3BBCED0-BD35-724B-9E02-9ED383F4E5C2}"/>
              </a:ext>
            </a:extLst>
          </p:cNvPr>
          <p:cNvSpPr/>
          <p:nvPr>
            <p:custDataLst>
              <p:tags r:id="rId7"/>
            </p:custDataLst>
          </p:nvPr>
        </p:nvSpPr>
        <p:spPr bwMode="auto">
          <a:xfrm>
            <a:off x="6239607" y="2588116"/>
            <a:ext cx="5114191"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RT-H</a:t>
            </a:r>
            <a:endParaRPr lang="en-US" altLang="zh-CN" sz="2000" b="1" dirty="0">
              <a:solidFill>
                <a:schemeClr val="bg1"/>
              </a:solidFill>
            </a:endParaRPr>
          </a:p>
        </p:txBody>
      </p:sp>
      <p:pic>
        <p:nvPicPr>
          <p:cNvPr id="13" name="图片 12">
            <a:extLst>
              <a:ext uri="{FF2B5EF4-FFF2-40B4-BE49-F238E27FC236}">
                <a16:creationId xmlns:a16="http://schemas.microsoft.com/office/drawing/2014/main" id="{3C48BD55-9CDB-C8E4-CF0B-0F51C9A9DBCA}"/>
              </a:ext>
            </a:extLst>
          </p:cNvPr>
          <p:cNvPicPr>
            <a:picLocks noChangeAspect="1"/>
          </p:cNvPicPr>
          <p:nvPr/>
        </p:nvPicPr>
        <p:blipFill>
          <a:blip r:embed="rId13"/>
          <a:stretch>
            <a:fillRect/>
          </a:stretch>
        </p:blipFill>
        <p:spPr>
          <a:xfrm>
            <a:off x="7266247" y="3891483"/>
            <a:ext cx="3060910" cy="1243068"/>
          </a:xfrm>
          <a:prstGeom prst="rect">
            <a:avLst/>
          </a:prstGeom>
        </p:spPr>
      </p:pic>
      <p:pic>
        <p:nvPicPr>
          <p:cNvPr id="14" name="图片 13">
            <a:extLst>
              <a:ext uri="{FF2B5EF4-FFF2-40B4-BE49-F238E27FC236}">
                <a16:creationId xmlns:a16="http://schemas.microsoft.com/office/drawing/2014/main" id="{F418A324-4BA8-9A83-6AFE-1DF23CADA365}"/>
              </a:ext>
            </a:extLst>
          </p:cNvPr>
          <p:cNvPicPr>
            <a:picLocks noChangeAspect="1"/>
          </p:cNvPicPr>
          <p:nvPr/>
        </p:nvPicPr>
        <p:blipFill>
          <a:blip r:embed="rId14"/>
          <a:stretch>
            <a:fillRect/>
          </a:stretch>
        </p:blipFill>
        <p:spPr>
          <a:xfrm>
            <a:off x="2091186" y="3886449"/>
            <a:ext cx="2384099" cy="1248102"/>
          </a:xfrm>
          <a:prstGeom prst="rect">
            <a:avLst/>
          </a:prstGeom>
        </p:spPr>
      </p:pic>
    </p:spTree>
    <p:extLst>
      <p:ext uri="{BB962C8B-B14F-4D97-AF65-F5344CB8AC3E}">
        <p14:creationId xmlns:p14="http://schemas.microsoft.com/office/powerpoint/2010/main" val="27682719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C50EBAE-9F4E-F758-1512-43E4420D6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8" name="矩形 27">
            <a:hlinkClick r:id="rId29" action="ppaction://hlinksldjump"/>
            <a:extLst>
              <a:ext uri="{FF2B5EF4-FFF2-40B4-BE49-F238E27FC236}">
                <a16:creationId xmlns:a16="http://schemas.microsoft.com/office/drawing/2014/main" id="{BC3A11E1-3227-2E9E-BFCB-883165C73717}"/>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60EB08D4-8162-2379-C4C7-A80A17E4A87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81F6EC1F-B047-D068-3D8B-239271CAEE6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5" name="矩形 24">
            <a:hlinkClick r:id="rId30" action="ppaction://hlinksldjump"/>
            <a:extLst>
              <a:ext uri="{FF2B5EF4-FFF2-40B4-BE49-F238E27FC236}">
                <a16:creationId xmlns:a16="http://schemas.microsoft.com/office/drawing/2014/main" id="{455CC8D0-2A84-F6C7-3102-A02BDDA9EE2C}"/>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9E1264E1-B605-2470-C5F3-FB427D4B754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610BBFA6-B0FF-40AC-AC28-EFE0045AEC6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22" name="矩形 21">
            <a:hlinkClick r:id="rId31" action="ppaction://hlinksldjump"/>
            <a:extLst>
              <a:ext uri="{FF2B5EF4-FFF2-40B4-BE49-F238E27FC236}">
                <a16:creationId xmlns:a16="http://schemas.microsoft.com/office/drawing/2014/main" id="{721DD8D2-1291-982F-0810-B137FDB8CA9D}"/>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A2A0C6C2-1672-CCEF-93FC-0B8DC649E13D}"/>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E4514F59-D64A-7555-D345-6EF8C6C99DF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2" action="ppaction://hlinksldjump"/>
            <a:extLst>
              <a:ext uri="{FF2B5EF4-FFF2-40B4-BE49-F238E27FC236}">
                <a16:creationId xmlns:a16="http://schemas.microsoft.com/office/drawing/2014/main" id="{C2D1C8D1-B410-E2FD-08D8-709D36653F48}"/>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52CFBBC8-9B8F-9075-8418-58E095EC0051}"/>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2F11184A-FD2F-04D7-3608-97B998FAF9EA}"/>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6" name="矩形 15">
            <a:hlinkClick r:id="rId33" action="ppaction://hlinksldjump"/>
            <a:extLst>
              <a:ext uri="{FF2B5EF4-FFF2-40B4-BE49-F238E27FC236}">
                <a16:creationId xmlns:a16="http://schemas.microsoft.com/office/drawing/2014/main" id="{443E9C36-5AB8-06E8-29B3-3C5E54B0379F}"/>
              </a:ext>
            </a:extLst>
          </p:cNvPr>
          <p:cNvSpPr/>
          <p:nvPr>
            <p:custDataLst>
              <p:tags r:id="rId15"/>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4ADB48C7-184B-0691-0592-77884DC4D0A6}"/>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1A5F7EA1-9A0A-E404-69EB-E52177A5C4C5}"/>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F456D02B-1864-8426-5ADD-AA93284ABE7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F9D8D29B-71BF-4518-31F0-E7F61FC52E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71C41FF-C12B-FB64-4B94-E24B0B5FCD0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381B9EA4-725D-D039-BCA9-E6B78CBC6EA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C5F0D8BA-70D3-7969-2FB2-9B5A42DAAD32}"/>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A1871ED-9E3E-B0ED-4834-5F21300C7DD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6FC34A6E-0639-C77B-21D1-94889E80E5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39AB4587-C742-72BC-0D94-90F6008B06DC}"/>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E784EE-3ACC-FFDC-3528-FEBFE8B62D0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17652DD-A3C3-0CE5-D477-28A59CEF0754}"/>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4104349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A332F57-0422-77C4-86B8-087587FC939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3A332F57-0422-77C4-86B8-087587FC93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文本, 日程表&#10;&#10;描述已自动生成">
            <a:extLst>
              <a:ext uri="{FF2B5EF4-FFF2-40B4-BE49-F238E27FC236}">
                <a16:creationId xmlns:a16="http://schemas.microsoft.com/office/drawing/2014/main" id="{A7B77E92-FF98-864D-0CB2-EFA46F266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92116"/>
            <a:ext cx="12192000" cy="2673767"/>
          </a:xfrm>
          <a:prstGeom prst="rect">
            <a:avLst/>
          </a:prstGeom>
        </p:spPr>
      </p:pic>
    </p:spTree>
    <p:extLst>
      <p:ext uri="{BB962C8B-B14F-4D97-AF65-F5344CB8AC3E}">
        <p14:creationId xmlns:p14="http://schemas.microsoft.com/office/powerpoint/2010/main" val="3259977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1F2322F2-9660-910F-5909-D7491E4410D7}"/>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8" name="矩形 27">
            <a:hlinkClick r:id="rId29" action="ppaction://hlinksldjump"/>
            <a:extLst>
              <a:ext uri="{FF2B5EF4-FFF2-40B4-BE49-F238E27FC236}">
                <a16:creationId xmlns:a16="http://schemas.microsoft.com/office/drawing/2014/main" id="{1483B049-50CB-A833-F62C-79167F0D59C3}"/>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347A6CFA-A43E-1B3B-1FD1-4A639DA0C4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FC6568D2-6867-08F0-FEA4-1A34E802129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5" name="矩形 24">
            <a:hlinkClick r:id="rId30" action="ppaction://hlinksldjump"/>
            <a:extLst>
              <a:ext uri="{FF2B5EF4-FFF2-40B4-BE49-F238E27FC236}">
                <a16:creationId xmlns:a16="http://schemas.microsoft.com/office/drawing/2014/main" id="{F87A60AD-3A48-626B-978B-40C5B247EB5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03A4687B-5052-0A3C-169B-A887FE7D4FFD}"/>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D0E00919-27DB-AF0B-DA22-8EA90318A4B9}"/>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22" name="矩形 21">
            <a:hlinkClick r:id="rId31" action="ppaction://hlinksldjump"/>
            <a:extLst>
              <a:ext uri="{FF2B5EF4-FFF2-40B4-BE49-F238E27FC236}">
                <a16:creationId xmlns:a16="http://schemas.microsoft.com/office/drawing/2014/main" id="{849C85D8-5452-5A42-3D9B-DF519C1EE2E4}"/>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BBEB69A6-8AF5-2D89-B8CC-12B848770B99}"/>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016D0527-7408-5D80-91C0-27B5EF4DDFD2}"/>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9" name="矩形 18">
            <a:hlinkClick r:id="rId32" action="ppaction://hlinksldjump"/>
            <a:extLst>
              <a:ext uri="{FF2B5EF4-FFF2-40B4-BE49-F238E27FC236}">
                <a16:creationId xmlns:a16="http://schemas.microsoft.com/office/drawing/2014/main" id="{6A73053F-6EAF-8FB1-A098-A95E5F6105C4}"/>
              </a:ext>
            </a:extLst>
          </p:cNvPr>
          <p:cNvSpPr/>
          <p:nvPr>
            <p:custDataLst>
              <p:tags r:id="rId12"/>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8" name="矩形 17">
            <a:hlinkClick r:id="rId32" action="ppaction://hlinksldjump"/>
            <a:extLst>
              <a:ext uri="{FF2B5EF4-FFF2-40B4-BE49-F238E27FC236}">
                <a16:creationId xmlns:a16="http://schemas.microsoft.com/office/drawing/2014/main" id="{D6834DB3-A8F2-0D97-E4D0-3D1102351824}"/>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E15F7C6F-799B-649A-76A6-6741A6624679}"/>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6E957772-31CC-D5A2-561A-A41DD576B80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5D3E60E4-B5AC-693E-AC17-3A7304E88163}"/>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56BB858D-F2AB-EB4F-D686-2B67B62C91E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3C8D3AE1-1B93-556A-B340-66A4A48612A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BE388E29-B505-15F7-1B2C-F554DE6BA2EB}"/>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E99506C-19DB-0514-93F1-5C4D10176DA0}"/>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474F5E4-625B-1631-AA0B-CE4A285B62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76BE6340-4517-8469-4EE6-659B70A2DEC6}"/>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40AFAB7A-F050-0D40-11C9-044B3828A368}"/>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F22A220-06DF-EBD6-6D26-0DDE7FC6BB3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C53DE7D3-1A3D-F3B0-9937-726914B95DB5}"/>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ECEF188-57DC-EFC6-7E41-DB0D660E8239}"/>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B7C8C88-DF1B-94A6-52CE-E6236688022C}"/>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534605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7" name="ee4pContent1">
            <a:extLst>
              <a:ext uri="{FF2B5EF4-FFF2-40B4-BE49-F238E27FC236}">
                <a16:creationId xmlns:a16="http://schemas.microsoft.com/office/drawing/2014/main" id="{05AD7A6E-5E51-40EF-826C-0AB4A3D2AE17}"/>
              </a:ext>
            </a:extLst>
          </p:cNvPr>
          <p:cNvSpPr txBox="1">
            <a:spLocks/>
          </p:cNvSpPr>
          <p:nvPr>
            <p:custDataLst>
              <p:tags r:id="rId2"/>
            </p:custDataLst>
          </p:nvPr>
        </p:nvSpPr>
        <p:spPr>
          <a:xfrm>
            <a:off x="838200" y="2152426"/>
            <a:ext cx="10515600" cy="398643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如前所述，对于任务 “将苹果放在盘子上”，任务规划器将将其分解为子任务 “找到苹果，拿起苹果”，“找到盘子”，“放下苹果”。由于如何找到（导航任务）或拾取</a:t>
            </a:r>
            <a:r>
              <a:rPr lang="en-US" altLang="zh-CN" dirty="0">
                <a:latin typeface="+mn-lt"/>
              </a:rPr>
              <a:t>/</a:t>
            </a:r>
            <a:r>
              <a:rPr lang="zh-CN" altLang="en-US" dirty="0">
                <a:latin typeface="+mn-lt"/>
              </a:rPr>
              <a:t>放下动作（抓取任务）不在任务规划的范围内。这些动作通常在模拟器中预定义，或在现实世界场景中使用预训练的策略模型执行，例如使用 </a:t>
            </a:r>
            <a:r>
              <a:rPr lang="en-US" altLang="zh-CN" dirty="0">
                <a:latin typeface="+mn-lt"/>
              </a:rPr>
              <a:t>CLIPort </a:t>
            </a:r>
            <a:r>
              <a:rPr lang="zh-CN" altLang="en-US" dirty="0">
                <a:latin typeface="+mn-lt"/>
              </a:rPr>
              <a:t>用于抓取任务</a:t>
            </a:r>
          </a:p>
          <a:p>
            <a:pPr lvl="1"/>
            <a:endParaRPr lang="en-US" dirty="0">
              <a:latin typeface="+mn-lt"/>
            </a:endParaRPr>
          </a:p>
        </p:txBody>
      </p:sp>
      <p:sp>
        <p:nvSpPr>
          <p:cNvPr id="8" name="ee4pHeader1">
            <a:extLst>
              <a:ext uri="{FF2B5EF4-FFF2-40B4-BE49-F238E27FC236}">
                <a16:creationId xmlns:a16="http://schemas.microsoft.com/office/drawing/2014/main" id="{D3447A30-A014-CE23-8D80-865ED55CC4A7}"/>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7">
                  <a:extLst>
                    <a:ext uri="{A12FA001-AC4F-418D-AE19-62706E023703}">
                      <ahyp:hlinkClr xmlns:ahyp="http://schemas.microsoft.com/office/drawing/2018/hyperlinkcolor" val="tx"/>
                    </a:ext>
                  </a:extLst>
                </a:hlinkClick>
              </a:rPr>
              <a:t>CLIPort</a:t>
            </a:r>
            <a:endParaRPr lang="en-US" sz="2000" b="1" dirty="0">
              <a:solidFill>
                <a:schemeClr val="bg1"/>
              </a:solidFill>
            </a:endParaRPr>
          </a:p>
        </p:txBody>
      </p:sp>
      <p:pic>
        <p:nvPicPr>
          <p:cNvPr id="9" name="图片 8">
            <a:extLst>
              <a:ext uri="{FF2B5EF4-FFF2-40B4-BE49-F238E27FC236}">
                <a16:creationId xmlns:a16="http://schemas.microsoft.com/office/drawing/2014/main" id="{63B0DD3D-C107-A9B1-252E-9E8085641BF4}"/>
              </a:ext>
            </a:extLst>
          </p:cNvPr>
          <p:cNvPicPr>
            <a:picLocks noChangeAspect="1"/>
          </p:cNvPicPr>
          <p:nvPr/>
        </p:nvPicPr>
        <p:blipFill>
          <a:blip r:embed="rId8"/>
          <a:stretch>
            <a:fillRect/>
          </a:stretch>
        </p:blipFill>
        <p:spPr>
          <a:xfrm>
            <a:off x="2630171" y="2989875"/>
            <a:ext cx="6931658" cy="3122611"/>
          </a:xfrm>
          <a:prstGeom prst="rect">
            <a:avLst/>
          </a:prstGeom>
        </p:spPr>
      </p:pic>
    </p:spTree>
    <p:extLst>
      <p:ext uri="{BB962C8B-B14F-4D97-AF65-F5344CB8AC3E}">
        <p14:creationId xmlns:p14="http://schemas.microsoft.com/office/powerpoint/2010/main" val="39772693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3BB85F7-9EC6-9AB2-A120-C8FA97552C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3" imgW="473" imgH="476" progId="TCLayout.ActiveDocument.1">
                  <p:embed/>
                </p:oleObj>
              </mc:Choice>
              <mc:Fallback>
                <p:oleObj name="think-cell 幻灯片" r:id="rId13" imgW="473" imgH="476" progId="TCLayout.ActiveDocument.1">
                  <p:embed/>
                  <p:pic>
                    <p:nvPicPr>
                      <p:cNvPr id="4" name="think-cell data - do not delete" hidden="1">
                        <a:extLst>
                          <a:ext uri="{FF2B5EF4-FFF2-40B4-BE49-F238E27FC236}">
                            <a16:creationId xmlns:a16="http://schemas.microsoft.com/office/drawing/2014/main" id="{B3BB85F7-9EC6-9AB2-A120-C8FA97552C80}"/>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15" name="ee4pContent1">
            <a:extLst>
              <a:ext uri="{FF2B5EF4-FFF2-40B4-BE49-F238E27FC236}">
                <a16:creationId xmlns:a16="http://schemas.microsoft.com/office/drawing/2014/main" id="{FFEEEB63-6B36-76F1-F938-939EB688751C}"/>
              </a:ext>
            </a:extLst>
          </p:cNvPr>
          <p:cNvSpPr txBox="1">
            <a:spLocks/>
          </p:cNvSpPr>
          <p:nvPr>
            <p:custDataLst>
              <p:tags r:id="rId2"/>
            </p:custDataLst>
          </p:nvPr>
        </p:nvSpPr>
        <p:spPr>
          <a:xfrm>
            <a:off x="838196"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6" name="ee4pContent1">
            <a:extLst>
              <a:ext uri="{FF2B5EF4-FFF2-40B4-BE49-F238E27FC236}">
                <a16:creationId xmlns:a16="http://schemas.microsoft.com/office/drawing/2014/main" id="{BF9E6C28-5929-01D4-127F-3EAFC2927671}"/>
              </a:ext>
            </a:extLst>
          </p:cNvPr>
          <p:cNvSpPr txBox="1">
            <a:spLocks/>
          </p:cNvSpPr>
          <p:nvPr>
            <p:custDataLst>
              <p:tags r:id="rId3"/>
            </p:custDataLst>
          </p:nvPr>
        </p:nvSpPr>
        <p:spPr>
          <a:xfrm>
            <a:off x="3491520"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7" name="ee4pContent1">
            <a:extLst>
              <a:ext uri="{FF2B5EF4-FFF2-40B4-BE49-F238E27FC236}">
                <a16:creationId xmlns:a16="http://schemas.microsoft.com/office/drawing/2014/main" id="{142A3F06-0B21-0DC5-AF34-881D240C830E}"/>
              </a:ext>
            </a:extLst>
          </p:cNvPr>
          <p:cNvSpPr txBox="1">
            <a:spLocks/>
          </p:cNvSpPr>
          <p:nvPr>
            <p:custDataLst>
              <p:tags r:id="rId4"/>
            </p:custDataLst>
          </p:nvPr>
        </p:nvSpPr>
        <p:spPr>
          <a:xfrm>
            <a:off x="6144844"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8" name="ee4pContent1">
            <a:extLst>
              <a:ext uri="{FF2B5EF4-FFF2-40B4-BE49-F238E27FC236}">
                <a16:creationId xmlns:a16="http://schemas.microsoft.com/office/drawing/2014/main" id="{A6A7AC73-D417-AA15-B71E-5EA9D5CEA2F7}"/>
              </a:ext>
            </a:extLst>
          </p:cNvPr>
          <p:cNvSpPr txBox="1">
            <a:spLocks/>
          </p:cNvSpPr>
          <p:nvPr>
            <p:custDataLst>
              <p:tags r:id="rId5"/>
            </p:custDataLst>
          </p:nvPr>
        </p:nvSpPr>
        <p:spPr>
          <a:xfrm>
            <a:off x="8798167" y="2742123"/>
            <a:ext cx="2555630" cy="28058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9" name="ee4pHeader1">
            <a:extLst>
              <a:ext uri="{FF2B5EF4-FFF2-40B4-BE49-F238E27FC236}">
                <a16:creationId xmlns:a16="http://schemas.microsoft.com/office/drawing/2014/main" id="{58E7AE9E-6073-4AD2-1366-2822E82C2B9B}"/>
              </a:ext>
            </a:extLst>
          </p:cNvPr>
          <p:cNvSpPr/>
          <p:nvPr>
            <p:custDataLst>
              <p:tags r:id="rId6"/>
            </p:custDataLst>
          </p:nvPr>
        </p:nvSpPr>
        <p:spPr bwMode="auto">
          <a:xfrm>
            <a:off x="838197"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符号规划算法</a:t>
            </a:r>
            <a:r>
              <a:rPr lang="en-US" altLang="zh-CN" b="1" dirty="0">
                <a:solidFill>
                  <a:schemeClr val="bg1"/>
                </a:solidFill>
              </a:rPr>
              <a:t>-</a:t>
            </a:r>
            <a:r>
              <a:rPr lang="en-US" altLang="zh-CN" b="1" dirty="0">
                <a:solidFill>
                  <a:schemeClr val="bg1"/>
                </a:solidFill>
                <a:hlinkClick r:id="rId15">
                  <a:extLst>
                    <a:ext uri="{A12FA001-AC4F-418D-AE19-62706E023703}">
                      <ahyp:hlinkClr xmlns:ahyp="http://schemas.microsoft.com/office/drawing/2018/hyperlinkcolor" val="tx"/>
                    </a:ext>
                  </a:extLst>
                </a:hlinkClick>
              </a:rPr>
              <a:t>STRIPS</a:t>
            </a:r>
            <a:endParaRPr lang="en-US" b="1" dirty="0">
              <a:solidFill>
                <a:schemeClr val="bg1"/>
              </a:solidFill>
            </a:endParaRPr>
          </a:p>
        </p:txBody>
      </p:sp>
      <p:sp>
        <p:nvSpPr>
          <p:cNvPr id="20" name="ee4pHeader1">
            <a:extLst>
              <a:ext uri="{FF2B5EF4-FFF2-40B4-BE49-F238E27FC236}">
                <a16:creationId xmlns:a16="http://schemas.microsoft.com/office/drawing/2014/main" id="{239F7141-6ADD-2DF9-EA94-5607C40FAD0B}"/>
              </a:ext>
            </a:extLst>
          </p:cNvPr>
          <p:cNvSpPr/>
          <p:nvPr>
            <p:custDataLst>
              <p:tags r:id="rId7"/>
            </p:custDataLst>
          </p:nvPr>
        </p:nvSpPr>
        <p:spPr bwMode="auto">
          <a:xfrm>
            <a:off x="3491519"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符号规划算法</a:t>
            </a:r>
            <a:r>
              <a:rPr lang="en-US" altLang="zh-CN" b="1" dirty="0">
                <a:solidFill>
                  <a:schemeClr val="bg1"/>
                </a:solidFill>
              </a:rPr>
              <a:t>-</a:t>
            </a:r>
            <a:r>
              <a:rPr lang="en-US" altLang="zh-CN" b="1" dirty="0">
                <a:solidFill>
                  <a:schemeClr val="bg1"/>
                </a:solidFill>
                <a:hlinkClick r:id="rId16">
                  <a:extLst>
                    <a:ext uri="{A12FA001-AC4F-418D-AE19-62706E023703}">
                      <ahyp:hlinkClr xmlns:ahyp="http://schemas.microsoft.com/office/drawing/2018/hyperlinkcolor" val="tx"/>
                    </a:ext>
                  </a:extLst>
                </a:hlinkClick>
              </a:rPr>
              <a:t>PDDL</a:t>
            </a:r>
            <a:endParaRPr lang="en-US" b="1" dirty="0">
              <a:solidFill>
                <a:schemeClr val="bg1"/>
              </a:solidFill>
            </a:endParaRPr>
          </a:p>
        </p:txBody>
      </p:sp>
      <p:sp>
        <p:nvSpPr>
          <p:cNvPr id="21" name="ee4pHeader1">
            <a:extLst>
              <a:ext uri="{FF2B5EF4-FFF2-40B4-BE49-F238E27FC236}">
                <a16:creationId xmlns:a16="http://schemas.microsoft.com/office/drawing/2014/main" id="{9105DE4B-9620-33D6-AC88-BA8F5FAF42B9}"/>
              </a:ext>
            </a:extLst>
          </p:cNvPr>
          <p:cNvSpPr/>
          <p:nvPr>
            <p:custDataLst>
              <p:tags r:id="rId8"/>
            </p:custDataLst>
          </p:nvPr>
        </p:nvSpPr>
        <p:spPr bwMode="auto">
          <a:xfrm>
            <a:off x="6144841"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搜索算法</a:t>
            </a:r>
            <a:r>
              <a:rPr lang="en-US" altLang="zh-CN" b="1" dirty="0">
                <a:solidFill>
                  <a:schemeClr val="bg1"/>
                </a:solidFill>
              </a:rPr>
              <a:t>-</a:t>
            </a:r>
            <a:r>
              <a:rPr lang="en-US" altLang="zh-CN" b="1" dirty="0">
                <a:solidFill>
                  <a:schemeClr val="bg1"/>
                </a:solidFill>
                <a:hlinkClick r:id="rId17">
                  <a:extLst>
                    <a:ext uri="{A12FA001-AC4F-418D-AE19-62706E023703}">
                      <ahyp:hlinkClr xmlns:ahyp="http://schemas.microsoft.com/office/drawing/2018/hyperlinkcolor" val="tx"/>
                    </a:ext>
                  </a:extLst>
                </a:hlinkClick>
              </a:rPr>
              <a:t>MCTS</a:t>
            </a:r>
            <a:endParaRPr lang="en-US" b="1" dirty="0">
              <a:solidFill>
                <a:schemeClr val="bg1"/>
              </a:solidFill>
            </a:endParaRPr>
          </a:p>
        </p:txBody>
      </p:sp>
      <p:sp>
        <p:nvSpPr>
          <p:cNvPr id="22" name="ee4pHeader1">
            <a:extLst>
              <a:ext uri="{FF2B5EF4-FFF2-40B4-BE49-F238E27FC236}">
                <a16:creationId xmlns:a16="http://schemas.microsoft.com/office/drawing/2014/main" id="{AE569354-33C4-5C8B-DBD2-E90EFC28B975}"/>
              </a:ext>
            </a:extLst>
          </p:cNvPr>
          <p:cNvSpPr/>
          <p:nvPr>
            <p:custDataLst>
              <p:tags r:id="rId9"/>
            </p:custDataLst>
          </p:nvPr>
        </p:nvSpPr>
        <p:spPr bwMode="auto">
          <a:xfrm>
            <a:off x="8798167" y="2280385"/>
            <a:ext cx="255563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b="1" dirty="0">
                <a:solidFill>
                  <a:schemeClr val="bg1"/>
                </a:solidFill>
              </a:rPr>
              <a:t>搜索算法</a:t>
            </a:r>
            <a:r>
              <a:rPr lang="en-US" altLang="zh-CN" b="1" dirty="0">
                <a:solidFill>
                  <a:schemeClr val="bg1"/>
                </a:solidFill>
              </a:rPr>
              <a:t>-</a:t>
            </a:r>
            <a:r>
              <a:rPr lang="en-US" altLang="zh-CN" b="1" dirty="0">
                <a:solidFill>
                  <a:schemeClr val="bg1"/>
                </a:solidFill>
                <a:hlinkClick r:id="rId18">
                  <a:extLst>
                    <a:ext uri="{A12FA001-AC4F-418D-AE19-62706E023703}">
                      <ahyp:hlinkClr xmlns:ahyp="http://schemas.microsoft.com/office/drawing/2018/hyperlinkcolor" val="tx"/>
                    </a:ext>
                  </a:extLst>
                </a:hlinkClick>
              </a:rPr>
              <a:t>A*</a:t>
            </a:r>
            <a:endParaRPr lang="en-US" b="1" dirty="0">
              <a:solidFill>
                <a:schemeClr val="bg1"/>
              </a:solidFill>
            </a:endParaRPr>
          </a:p>
        </p:txBody>
      </p:sp>
      <p:sp>
        <p:nvSpPr>
          <p:cNvPr id="23" name="ee4pContent1">
            <a:extLst>
              <a:ext uri="{FF2B5EF4-FFF2-40B4-BE49-F238E27FC236}">
                <a16:creationId xmlns:a16="http://schemas.microsoft.com/office/drawing/2014/main" id="{E9946845-028E-E61F-51E8-7CA4685D60C7}"/>
              </a:ext>
            </a:extLst>
          </p:cNvPr>
          <p:cNvSpPr txBox="1">
            <a:spLocks/>
          </p:cNvSpPr>
          <p:nvPr>
            <p:custDataLst>
              <p:tags r:id="rId10"/>
            </p:custDataLst>
          </p:nvPr>
        </p:nvSpPr>
        <p:spPr>
          <a:xfrm>
            <a:off x="838198" y="1690688"/>
            <a:ext cx="10515599" cy="46173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传统的具身任务规划方法通常基于显式规则和逻辑推理</a:t>
            </a:r>
            <a:endParaRPr lang="en-US" dirty="0">
              <a:latin typeface="+mn-lt"/>
            </a:endParaRPr>
          </a:p>
        </p:txBody>
      </p:sp>
      <p:sp>
        <p:nvSpPr>
          <p:cNvPr id="24" name="ee4pContent1">
            <a:extLst>
              <a:ext uri="{FF2B5EF4-FFF2-40B4-BE49-F238E27FC236}">
                <a16:creationId xmlns:a16="http://schemas.microsoft.com/office/drawing/2014/main" id="{7441E702-7E61-9239-EEFC-10E1DD0B6E14}"/>
              </a:ext>
            </a:extLst>
          </p:cNvPr>
          <p:cNvSpPr txBox="1">
            <a:spLocks/>
          </p:cNvSpPr>
          <p:nvPr>
            <p:custDataLst>
              <p:tags r:id="rId11"/>
            </p:custDataLst>
          </p:nvPr>
        </p:nvSpPr>
        <p:spPr>
          <a:xfrm>
            <a:off x="838195" y="5671040"/>
            <a:ext cx="10515599" cy="92834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然而，这些方法通常依赖于预定义的规则、约束和启发式方法，这些方法很僵化，可能无法很好地适应环境的动态或不可预见的变化。随着 </a:t>
            </a:r>
            <a:r>
              <a:rPr lang="en-US" altLang="zh-CN" dirty="0">
                <a:latin typeface="+mn-lt"/>
              </a:rPr>
              <a:t>LLMs </a:t>
            </a:r>
            <a:r>
              <a:rPr lang="zh-CN" altLang="en-US" dirty="0">
                <a:latin typeface="+mn-lt"/>
              </a:rPr>
              <a:t>的流行，许多工作尝试使用 </a:t>
            </a:r>
            <a:r>
              <a:rPr lang="en-US" altLang="zh-CN" dirty="0">
                <a:latin typeface="+mn-lt"/>
              </a:rPr>
              <a:t>LLMs </a:t>
            </a:r>
            <a:r>
              <a:rPr lang="zh-CN" altLang="en-US" dirty="0">
                <a:latin typeface="+mn-lt"/>
              </a:rPr>
              <a:t>进行规划，或将传统方法与 </a:t>
            </a:r>
            <a:r>
              <a:rPr lang="en-US" altLang="zh-CN" dirty="0">
                <a:latin typeface="+mn-lt"/>
              </a:rPr>
              <a:t>LLMs </a:t>
            </a:r>
            <a:r>
              <a:rPr lang="zh-CN" altLang="en-US" dirty="0">
                <a:latin typeface="+mn-lt"/>
              </a:rPr>
              <a:t>结合，利用嵌入其中的丰富世界知识进行推理和规划，而无需人工定义，大大增强了模型的泛化能力</a:t>
            </a:r>
            <a:endParaRPr lang="en-US" dirty="0">
              <a:latin typeface="+mn-lt"/>
            </a:endParaRPr>
          </a:p>
        </p:txBody>
      </p:sp>
      <p:pic>
        <p:nvPicPr>
          <p:cNvPr id="2050" name="Picture 2" descr="An Introduction to the Planning Domain Definition Language | 9781627058759 | Patrik... | bol.com">
            <a:extLst>
              <a:ext uri="{FF2B5EF4-FFF2-40B4-BE49-F238E27FC236}">
                <a16:creationId xmlns:a16="http://schemas.microsoft.com/office/drawing/2014/main" id="{770D9A44-CAA3-DE82-251E-2ADA991D338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11861" y="2839925"/>
            <a:ext cx="2114945" cy="26102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 Friday Read Chapter 11, section 3 - ppt download">
            <a:extLst>
              <a:ext uri="{FF2B5EF4-FFF2-40B4-BE49-F238E27FC236}">
                <a16:creationId xmlns:a16="http://schemas.microsoft.com/office/drawing/2014/main" id="{F0919544-9129-9DA2-A7A6-3FD6AE10316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9438" y="3233887"/>
            <a:ext cx="2433145" cy="18222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Monte Carlo Method? Monte Carlo Method Example">
            <a:extLst>
              <a:ext uri="{FF2B5EF4-FFF2-40B4-BE49-F238E27FC236}">
                <a16:creationId xmlns:a16="http://schemas.microsoft.com/office/drawing/2014/main" id="{AC583B7D-B443-1A16-D6C3-4070ACA9279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88021" y="3157325"/>
            <a:ext cx="2469269" cy="1975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formed Search Chapter 4 - ppt download">
            <a:extLst>
              <a:ext uri="{FF2B5EF4-FFF2-40B4-BE49-F238E27FC236}">
                <a16:creationId xmlns:a16="http://schemas.microsoft.com/office/drawing/2014/main" id="{A56CD8F0-485A-FFE7-9149-C4DC5599F5C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59418" y="3233887"/>
            <a:ext cx="2433144" cy="182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230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E7BC13-EB44-A15F-D9A0-20C65BEE439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B1E7BC13-EB44-A15F-D9A0-20C65BEE439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a:solidFill>
                  <a:schemeClr val="tx1"/>
                </a:solidFill>
              </a:rPr>
              <a:t>Quadruped Robots</a:t>
            </a:r>
            <a:endParaRPr lang="en-US" altLang="zh-CN" sz="4400" b="1" dirty="0">
              <a:solidFill>
                <a:schemeClr val="tx1"/>
              </a:solidFill>
            </a:endParaRPr>
          </a:p>
        </p:txBody>
      </p:sp>
      <p:pic>
        <p:nvPicPr>
          <p:cNvPr id="6" name="图片 5">
            <a:extLst>
              <a:ext uri="{FF2B5EF4-FFF2-40B4-BE49-F238E27FC236}">
                <a16:creationId xmlns:a16="http://schemas.microsoft.com/office/drawing/2014/main" id="{FCC6B77E-2198-4BF8-513B-97827D9F049C}"/>
              </a:ext>
            </a:extLst>
          </p:cNvPr>
          <p:cNvPicPr>
            <a:picLocks noChangeAspect="1"/>
          </p:cNvPicPr>
          <p:nvPr/>
        </p:nvPicPr>
        <p:blipFill>
          <a:blip r:embed="rId8"/>
          <a:stretch>
            <a:fillRect/>
          </a:stretch>
        </p:blipFill>
        <p:spPr>
          <a:xfrm>
            <a:off x="838200" y="1690688"/>
            <a:ext cx="4089716" cy="3560820"/>
          </a:xfrm>
          <a:prstGeom prst="rect">
            <a:avLst/>
          </a:prstGeom>
        </p:spPr>
      </p:pic>
      <p:sp>
        <p:nvSpPr>
          <p:cNvPr id="4" name="ee4pContent1">
            <a:extLst>
              <a:ext uri="{FF2B5EF4-FFF2-40B4-BE49-F238E27FC236}">
                <a16:creationId xmlns:a16="http://schemas.microsoft.com/office/drawing/2014/main" id="{0129662D-1773-75A7-5407-B4CBB198ADF3}"/>
              </a:ext>
            </a:extLst>
          </p:cNvPr>
          <p:cNvSpPr txBox="1">
            <a:spLocks/>
          </p:cNvSpPr>
          <p:nvPr>
            <p:custDataLst>
              <p:tags r:id="rId2"/>
            </p:custDataLst>
          </p:nvPr>
        </p:nvSpPr>
        <p:spPr>
          <a:xfrm>
            <a:off x="5010149" y="1690688"/>
            <a:ext cx="6343651" cy="239236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以其稳定性和适应性而闻名，非常适合复杂地形探测、救援任务和军事应用</a:t>
            </a:r>
            <a:endParaRPr lang="en-US" altLang="zh-CN" sz="1400" dirty="0">
              <a:latin typeface="+mn-lt"/>
            </a:endParaRPr>
          </a:p>
          <a:p>
            <a:pPr lvl="2"/>
            <a:r>
              <a:rPr lang="zh-CN" altLang="en-US" sz="1400" dirty="0">
                <a:latin typeface="+mn-lt"/>
              </a:rPr>
              <a:t>这些机器人在不平坦的表面上可以保持平衡和移动</a:t>
            </a:r>
            <a:endParaRPr lang="en-US" altLang="zh-CN" sz="1400" dirty="0">
              <a:latin typeface="+mn-lt"/>
            </a:endParaRPr>
          </a:p>
          <a:p>
            <a:pPr lvl="2"/>
            <a:r>
              <a:rPr lang="zh-CN" altLang="en-US" sz="1400" dirty="0">
                <a:latin typeface="+mn-lt"/>
              </a:rPr>
              <a:t>多关节设计能实现模仿生物运动，实现复杂的步态和姿态调整</a:t>
            </a:r>
            <a:endParaRPr lang="en-US" altLang="zh-CN" sz="1400" dirty="0">
              <a:latin typeface="+mn-lt"/>
            </a:endParaRPr>
          </a:p>
          <a:p>
            <a:pPr lvl="2"/>
            <a:r>
              <a:rPr lang="zh-CN" altLang="en-US" sz="1400" dirty="0">
                <a:latin typeface="+mn-lt"/>
              </a:rPr>
              <a:t>高度可调性能实现自动调整其姿态以适应不断变化的地形，从而增强机动性和稳定性</a:t>
            </a:r>
            <a:endParaRPr lang="en-US" altLang="zh-CN" sz="1400" dirty="0">
              <a:latin typeface="+mn-lt"/>
            </a:endParaRPr>
          </a:p>
          <a:p>
            <a:pPr lvl="2"/>
            <a:r>
              <a:rPr lang="zh-CN" altLang="en-US" sz="1400" dirty="0">
                <a:latin typeface="+mn-lt"/>
              </a:rPr>
              <a:t>感知系统，例如激光雷达和摄像头，提供了环境感知能力，使机器人能够自主导航并避开障碍物 </a:t>
            </a:r>
          </a:p>
        </p:txBody>
      </p:sp>
      <p:sp>
        <p:nvSpPr>
          <p:cNvPr id="7" name="ee4pContent1">
            <a:extLst>
              <a:ext uri="{FF2B5EF4-FFF2-40B4-BE49-F238E27FC236}">
                <a16:creationId xmlns:a16="http://schemas.microsoft.com/office/drawing/2014/main" id="{451454A1-52B5-72D0-E9DF-844A7D2E026C}"/>
              </a:ext>
            </a:extLst>
          </p:cNvPr>
          <p:cNvSpPr txBox="1">
            <a:spLocks/>
          </p:cNvSpPr>
          <p:nvPr>
            <p:custDataLst>
              <p:tags r:id="rId3"/>
            </p:custDataLst>
          </p:nvPr>
        </p:nvSpPr>
        <p:spPr>
          <a:xfrm>
            <a:off x="5010148" y="4176711"/>
            <a:ext cx="6343651" cy="107479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复杂设计和高制造成本导致了大量的初始投资，限制了其在成本敏感领域的应用。 此外，它们在复杂环境中电池续航时间有限，需要频繁充电或更换电池才能长时间运行</a:t>
            </a:r>
          </a:p>
        </p:txBody>
      </p:sp>
      <p:sp>
        <p:nvSpPr>
          <p:cNvPr id="8" name="ee4pContent1">
            <a:extLst>
              <a:ext uri="{FF2B5EF4-FFF2-40B4-BE49-F238E27FC236}">
                <a16:creationId xmlns:a16="http://schemas.microsoft.com/office/drawing/2014/main" id="{71289E31-3A98-C3B5-72EB-678C40456550}"/>
              </a:ext>
            </a:extLst>
          </p:cNvPr>
          <p:cNvSpPr txBox="1">
            <a:spLocks/>
          </p:cNvSpPr>
          <p:nvPr>
            <p:custDataLst>
              <p:tags r:id="rId4"/>
            </p:custDataLst>
          </p:nvPr>
        </p:nvSpPr>
        <p:spPr>
          <a:xfrm>
            <a:off x="838200" y="5345169"/>
            <a:ext cx="10515600" cy="144933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Unitree Robotics</a:t>
            </a:r>
            <a:r>
              <a:rPr lang="en-US" altLang="zh-CN" sz="1400" dirty="0">
                <a:latin typeface="+mn-lt"/>
              </a:rPr>
              <a:t>’ Unitree A1 </a:t>
            </a:r>
            <a:r>
              <a:rPr lang="zh-CN" altLang="en-US" sz="1400" dirty="0">
                <a:latin typeface="+mn-lt"/>
              </a:rPr>
              <a:t>和 </a:t>
            </a:r>
            <a:r>
              <a:rPr lang="en-US" altLang="zh-CN" sz="1400" dirty="0">
                <a:latin typeface="+mn-lt"/>
              </a:rPr>
              <a:t>Go1 </a:t>
            </a:r>
            <a:r>
              <a:rPr lang="zh-CN" altLang="en-US" sz="1400" dirty="0">
                <a:latin typeface="+mn-lt"/>
              </a:rPr>
              <a:t>以其成本效益和灵活性而闻名，具有强大的机动性和智能避障能力，适用于各种应用</a:t>
            </a:r>
          </a:p>
          <a:p>
            <a:pPr lvl="2"/>
            <a:r>
              <a:rPr lang="en-US" altLang="zh-CN" sz="1400" dirty="0">
                <a:latin typeface="+mn-lt"/>
                <a:hlinkClick r:id="rId10"/>
              </a:rPr>
              <a:t>Boston Dynamics’ Spot</a:t>
            </a:r>
            <a:r>
              <a:rPr lang="en-US" altLang="zh-CN" sz="1400" dirty="0">
                <a:latin typeface="+mn-lt"/>
              </a:rPr>
              <a:t> </a:t>
            </a:r>
            <a:r>
              <a:rPr lang="zh-CN" altLang="en-US" sz="1400" dirty="0">
                <a:latin typeface="+mn-lt"/>
              </a:rPr>
              <a:t>以其卓越的稳定性和操作灵活性而闻名，常用于工业检查和救援任务</a:t>
            </a:r>
          </a:p>
          <a:p>
            <a:pPr lvl="2"/>
            <a:r>
              <a:rPr lang="en-US" altLang="zh-CN" sz="1400" dirty="0">
                <a:latin typeface="+mn-lt"/>
                <a:hlinkClick r:id="rId11"/>
              </a:rPr>
              <a:t>ANYbotics’ </a:t>
            </a:r>
            <a:r>
              <a:rPr lang="en-US" altLang="zh-CN" sz="1400" dirty="0" err="1">
                <a:latin typeface="+mn-lt"/>
                <a:hlinkClick r:id="rId11"/>
              </a:rPr>
              <a:t>ANYmal</a:t>
            </a:r>
            <a:r>
              <a:rPr lang="en-US" altLang="zh-CN" sz="1400" dirty="0">
                <a:latin typeface="+mn-lt"/>
                <a:hlinkClick r:id="rId11"/>
              </a:rPr>
              <a:t> C</a:t>
            </a:r>
            <a:r>
              <a:rPr lang="en-US" altLang="zh-CN" sz="1400" dirty="0">
                <a:latin typeface="+mn-lt"/>
              </a:rPr>
              <a:t> </a:t>
            </a:r>
            <a:r>
              <a:rPr lang="zh-CN" altLang="en-US" sz="1400" dirty="0">
                <a:latin typeface="+mn-lt"/>
              </a:rPr>
              <a:t>采用模块化设计，耐用性高，广泛用于工业检查和维护，配备了自主导航和远程操作功能，适用于长时间户外任务，甚至极端的月球任务</a:t>
            </a:r>
          </a:p>
          <a:p>
            <a:pPr lvl="1"/>
            <a:endParaRPr lang="en-US" sz="1400" dirty="0">
              <a:latin typeface="+mn-lt"/>
            </a:endParaRPr>
          </a:p>
        </p:txBody>
      </p:sp>
    </p:spTree>
    <p:extLst>
      <p:ext uri="{BB962C8B-B14F-4D97-AF65-F5344CB8AC3E}">
        <p14:creationId xmlns:p14="http://schemas.microsoft.com/office/powerpoint/2010/main" val="108892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64A19E1-1A3C-D36D-7935-3967ADDAD712}"/>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8" name="矩形 27">
            <a:hlinkClick r:id="rId29" action="ppaction://hlinksldjump"/>
            <a:extLst>
              <a:ext uri="{FF2B5EF4-FFF2-40B4-BE49-F238E27FC236}">
                <a16:creationId xmlns:a16="http://schemas.microsoft.com/office/drawing/2014/main" id="{3B384E83-6258-6FF8-EF5A-94AE5334BFBC}"/>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4EC76F0D-3807-206A-B44D-2C873D2FEE8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4F2225F5-D4BE-4EB5-4E83-C0260D19C7A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5" name="矩形 24">
            <a:hlinkClick r:id="rId30" action="ppaction://hlinksldjump"/>
            <a:extLst>
              <a:ext uri="{FF2B5EF4-FFF2-40B4-BE49-F238E27FC236}">
                <a16:creationId xmlns:a16="http://schemas.microsoft.com/office/drawing/2014/main" id="{D4F2D9A0-C09C-A22E-DB30-77C497D77F63}"/>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8A78A576-DF8C-111C-673D-EE185D14CE1F}"/>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1" action="ppaction://hlinksldjump"/>
            <a:extLst>
              <a:ext uri="{FF2B5EF4-FFF2-40B4-BE49-F238E27FC236}">
                <a16:creationId xmlns:a16="http://schemas.microsoft.com/office/drawing/2014/main" id="{8C321B69-3969-998E-C9CA-39FFB568B6F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22" name="矩形 21">
            <a:hlinkClick r:id="rId31" action="ppaction://hlinksldjump"/>
            <a:extLst>
              <a:ext uri="{FF2B5EF4-FFF2-40B4-BE49-F238E27FC236}">
                <a16:creationId xmlns:a16="http://schemas.microsoft.com/office/drawing/2014/main" id="{1285AB62-EAA4-AA6C-6B54-8B935CBECCA5}"/>
              </a:ext>
            </a:extLst>
          </p:cNvPr>
          <p:cNvSpPr/>
          <p:nvPr>
            <p:custDataLst>
              <p:tags r:id="rId9"/>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1" name="矩形 20">
            <a:hlinkClick r:id="rId31" action="ppaction://hlinksldjump"/>
            <a:extLst>
              <a:ext uri="{FF2B5EF4-FFF2-40B4-BE49-F238E27FC236}">
                <a16:creationId xmlns:a16="http://schemas.microsoft.com/office/drawing/2014/main" id="{09ED21DC-6453-390E-A5F6-EF6957DA558A}"/>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2DE60781-9926-BE17-5A1F-05FC76357D62}"/>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05E51596-E588-336B-2F4A-CACAD4645B46}"/>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1726810C-CE35-8722-3587-6D671449501B}"/>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48CA8C2-2A07-CF46-0C33-73A48DCF3D1E}"/>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5C2461EE-F029-E0AA-B1E1-9D2C4B45592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2CB27795-5A49-1013-F7B0-9CD4CA07E451}"/>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7ECE10EC-EF12-9850-1A85-EADA5030C90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BA5F3A1-4EAA-918F-2418-5D4D3B42D8E0}"/>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93929D84-4E86-09A0-605E-2A9B2AD725B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B6E51801-01F6-73E3-25A2-A78613212AA9}"/>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57B27FF4-243D-0A1B-6981-54E094904C68}"/>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EE105630-C1B7-2259-0CA9-F3E74057C8B4}"/>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8B5FA0B-7896-CDC6-8204-781659FF65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FF18026-EBC5-1143-9065-951D8F641EE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AC8562D7-6CF0-E24E-DF00-8742439AD4D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4EFE69-598D-3734-340D-82B4544B2B2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4948D87-F62F-883E-7043-2E1AA40883AF}"/>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2890693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extLst>
              <p:ext uri="{D42A27DB-BD31-4B8C-83A1-F6EECF244321}">
                <p14:modId xmlns:p14="http://schemas.microsoft.com/office/powerpoint/2010/main" val="1194458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473" imgH="476" progId="TCLayout.ActiveDocument.1">
                  <p:embed/>
                </p:oleObj>
              </mc:Choice>
              <mc:Fallback>
                <p:oleObj name="think-cell 幻灯片" r:id="rId10"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3600" b="1" dirty="0">
                <a:solidFill>
                  <a:schemeClr val="tx1"/>
                </a:solidFill>
              </a:rPr>
              <a:t>Planning utilizing the Emergent Capabilities of LLMs</a:t>
            </a:r>
            <a:endParaRPr lang="en-US" sz="3600" dirty="0"/>
          </a:p>
        </p:txBody>
      </p:sp>
      <p:sp>
        <p:nvSpPr>
          <p:cNvPr id="9" name="ee4pContent1">
            <a:extLst>
              <a:ext uri="{FF2B5EF4-FFF2-40B4-BE49-F238E27FC236}">
                <a16:creationId xmlns:a16="http://schemas.microsoft.com/office/drawing/2014/main" id="{C379D3BD-CA6C-FA82-9466-2D0B149ADACB}"/>
              </a:ext>
            </a:extLst>
          </p:cNvPr>
          <p:cNvSpPr txBox="1">
            <a:spLocks/>
          </p:cNvSpPr>
          <p:nvPr>
            <p:custDataLst>
              <p:tags r:id="rId2"/>
            </p:custDataLst>
          </p:nvPr>
        </p:nvSpPr>
        <p:spPr>
          <a:xfrm>
            <a:off x="838200" y="1690688"/>
            <a:ext cx="10515600" cy="69202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在自然语言模型规模化之前，任务规划器也通过在像 </a:t>
            </a:r>
            <a:r>
              <a:rPr lang="en-US" altLang="zh-CN" dirty="0">
                <a:latin typeface="+mn-lt"/>
              </a:rPr>
              <a:t>Alfred </a:t>
            </a:r>
            <a:r>
              <a:rPr lang="zh-CN" altLang="en-US" dirty="0">
                <a:latin typeface="+mn-lt"/>
              </a:rPr>
              <a:t>和 </a:t>
            </a:r>
            <a:r>
              <a:rPr lang="en-US" altLang="zh-CN" dirty="0">
                <a:latin typeface="+mn-lt"/>
              </a:rPr>
              <a:t>Alfworld </a:t>
            </a:r>
            <a:r>
              <a:rPr lang="zh-CN" altLang="en-US" dirty="0">
                <a:latin typeface="+mn-lt"/>
              </a:rPr>
              <a:t>这样的具身指令数据集上训练像 </a:t>
            </a:r>
            <a:r>
              <a:rPr lang="en-US" altLang="zh-CN" dirty="0">
                <a:latin typeface="+mn-lt"/>
              </a:rPr>
              <a:t>BERT </a:t>
            </a:r>
            <a:r>
              <a:rPr lang="zh-CN" altLang="en-US" dirty="0">
                <a:latin typeface="+mn-lt"/>
              </a:rPr>
              <a:t>这样的模型来实现，如 </a:t>
            </a:r>
            <a:r>
              <a:rPr lang="en-US" altLang="zh-CN" dirty="0">
                <a:latin typeface="+mn-lt"/>
              </a:rPr>
              <a:t>FILM </a:t>
            </a:r>
            <a:r>
              <a:rPr lang="zh-CN" altLang="en-US" dirty="0">
                <a:latin typeface="+mn-lt"/>
              </a:rPr>
              <a:t>所示。但是，这种方法受到训练集中示例的限制，无法有效地与物理世界对齐</a:t>
            </a:r>
          </a:p>
        </p:txBody>
      </p:sp>
      <p:sp>
        <p:nvSpPr>
          <p:cNvPr id="10" name="ee4pContent1">
            <a:extLst>
              <a:ext uri="{FF2B5EF4-FFF2-40B4-BE49-F238E27FC236}">
                <a16:creationId xmlns:a16="http://schemas.microsoft.com/office/drawing/2014/main" id="{5D47174C-DEEB-CC9E-D382-629A9759FB50}"/>
              </a:ext>
            </a:extLst>
          </p:cNvPr>
          <p:cNvSpPr txBox="1">
            <a:spLocks/>
          </p:cNvSpPr>
          <p:nvPr>
            <p:custDataLst>
              <p:tags r:id="rId3"/>
            </p:custDataLst>
          </p:nvPr>
        </p:nvSpPr>
        <p:spPr>
          <a:xfrm>
            <a:off x="838201" y="3016252"/>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0" lvl="1" indent="0">
              <a:buNone/>
            </a:pPr>
            <a:endParaRPr lang="en-US" dirty="0">
              <a:latin typeface="+mn-lt"/>
            </a:endParaRPr>
          </a:p>
        </p:txBody>
      </p:sp>
      <p:sp>
        <p:nvSpPr>
          <p:cNvPr id="11" name="ee4pContent1">
            <a:extLst>
              <a:ext uri="{FF2B5EF4-FFF2-40B4-BE49-F238E27FC236}">
                <a16:creationId xmlns:a16="http://schemas.microsoft.com/office/drawing/2014/main" id="{ADFBBD4A-FBAE-8BBD-3187-FD05B9EAEB2C}"/>
              </a:ext>
            </a:extLst>
          </p:cNvPr>
          <p:cNvSpPr txBox="1">
            <a:spLocks/>
          </p:cNvSpPr>
          <p:nvPr>
            <p:custDataLst>
              <p:tags r:id="rId4"/>
            </p:custDataLst>
          </p:nvPr>
        </p:nvSpPr>
        <p:spPr>
          <a:xfrm>
            <a:off x="4409343" y="3016251"/>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2" name="ee4pContent1">
            <a:extLst>
              <a:ext uri="{FF2B5EF4-FFF2-40B4-BE49-F238E27FC236}">
                <a16:creationId xmlns:a16="http://schemas.microsoft.com/office/drawing/2014/main" id="{59198AB4-C372-94ED-DF67-781BC11BB73A}"/>
              </a:ext>
            </a:extLst>
          </p:cNvPr>
          <p:cNvSpPr txBox="1">
            <a:spLocks/>
          </p:cNvSpPr>
          <p:nvPr>
            <p:custDataLst>
              <p:tags r:id="rId5"/>
            </p:custDataLst>
          </p:nvPr>
        </p:nvSpPr>
        <p:spPr>
          <a:xfrm>
            <a:off x="7980485" y="3016250"/>
            <a:ext cx="3373314" cy="34766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endParaRPr lang="en-US" dirty="0">
              <a:latin typeface="+mn-lt"/>
            </a:endParaRPr>
          </a:p>
        </p:txBody>
      </p:sp>
      <p:sp>
        <p:nvSpPr>
          <p:cNvPr id="13" name="ee4pHeader1">
            <a:extLst>
              <a:ext uri="{FF2B5EF4-FFF2-40B4-BE49-F238E27FC236}">
                <a16:creationId xmlns:a16="http://schemas.microsoft.com/office/drawing/2014/main" id="{C9209A84-BD8D-541D-E3AA-398C4F0ACDBF}"/>
              </a:ext>
            </a:extLst>
          </p:cNvPr>
          <p:cNvSpPr/>
          <p:nvPr>
            <p:custDataLst>
              <p:tags r:id="rId6"/>
            </p:custDataLst>
          </p:nvPr>
        </p:nvSpPr>
        <p:spPr bwMode="auto">
          <a:xfrm>
            <a:off x="838201" y="2554513"/>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2">
                  <a:extLst>
                    <a:ext uri="{A12FA001-AC4F-418D-AE19-62706E023703}">
                      <ahyp:hlinkClr xmlns:ahyp="http://schemas.microsoft.com/office/drawing/2018/hyperlinkcolor" val="tx"/>
                    </a:ext>
                  </a:extLst>
                </a:hlinkClick>
              </a:rPr>
              <a:t>Alfred</a:t>
            </a:r>
            <a:endParaRPr lang="en-US" sz="2000" b="1" dirty="0">
              <a:solidFill>
                <a:schemeClr val="bg1"/>
              </a:solidFill>
            </a:endParaRPr>
          </a:p>
        </p:txBody>
      </p:sp>
      <p:sp>
        <p:nvSpPr>
          <p:cNvPr id="14" name="ee4pHeader1">
            <a:extLst>
              <a:ext uri="{FF2B5EF4-FFF2-40B4-BE49-F238E27FC236}">
                <a16:creationId xmlns:a16="http://schemas.microsoft.com/office/drawing/2014/main" id="{F4464046-BD36-C45C-CEBA-4D7E2C474A93}"/>
              </a:ext>
            </a:extLst>
          </p:cNvPr>
          <p:cNvSpPr/>
          <p:nvPr>
            <p:custDataLst>
              <p:tags r:id="rId7"/>
            </p:custDataLst>
          </p:nvPr>
        </p:nvSpPr>
        <p:spPr bwMode="auto">
          <a:xfrm>
            <a:off x="4409343" y="2554511"/>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3">
                  <a:extLst>
                    <a:ext uri="{A12FA001-AC4F-418D-AE19-62706E023703}">
                      <ahyp:hlinkClr xmlns:ahyp="http://schemas.microsoft.com/office/drawing/2018/hyperlinkcolor" val="tx"/>
                    </a:ext>
                  </a:extLst>
                </a:hlinkClick>
              </a:rPr>
              <a:t>Alfworld</a:t>
            </a:r>
            <a:endParaRPr lang="en-US" sz="2000" b="1" dirty="0">
              <a:solidFill>
                <a:schemeClr val="bg1"/>
              </a:solidFill>
            </a:endParaRPr>
          </a:p>
        </p:txBody>
      </p:sp>
      <p:sp>
        <p:nvSpPr>
          <p:cNvPr id="15" name="ee4pHeader1">
            <a:extLst>
              <a:ext uri="{FF2B5EF4-FFF2-40B4-BE49-F238E27FC236}">
                <a16:creationId xmlns:a16="http://schemas.microsoft.com/office/drawing/2014/main" id="{F3795385-467C-5E8D-9B75-956A4951EA6B}"/>
              </a:ext>
            </a:extLst>
          </p:cNvPr>
          <p:cNvSpPr/>
          <p:nvPr>
            <p:custDataLst>
              <p:tags r:id="rId8"/>
            </p:custDataLst>
          </p:nvPr>
        </p:nvSpPr>
        <p:spPr bwMode="auto">
          <a:xfrm>
            <a:off x="7980485" y="2554511"/>
            <a:ext cx="337331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latin typeface="+mn-lt"/>
                <a:hlinkClick r:id="rId14">
                  <a:extLst>
                    <a:ext uri="{A12FA001-AC4F-418D-AE19-62706E023703}">
                      <ahyp:hlinkClr xmlns:ahyp="http://schemas.microsoft.com/office/drawing/2018/hyperlinkcolor" val="tx"/>
                    </a:ext>
                  </a:extLst>
                </a:hlinkClick>
              </a:rPr>
              <a:t>FILM</a:t>
            </a:r>
            <a:endParaRPr lang="en-US" sz="2000" b="1" dirty="0">
              <a:solidFill>
                <a:schemeClr val="bg1"/>
              </a:solidFill>
            </a:endParaRPr>
          </a:p>
        </p:txBody>
      </p:sp>
      <p:pic>
        <p:nvPicPr>
          <p:cNvPr id="16" name="图片 15">
            <a:extLst>
              <a:ext uri="{FF2B5EF4-FFF2-40B4-BE49-F238E27FC236}">
                <a16:creationId xmlns:a16="http://schemas.microsoft.com/office/drawing/2014/main" id="{F52847DF-E10C-0604-CDAF-F3644AF0F392}"/>
              </a:ext>
            </a:extLst>
          </p:cNvPr>
          <p:cNvPicPr>
            <a:picLocks noChangeAspect="1"/>
          </p:cNvPicPr>
          <p:nvPr/>
        </p:nvPicPr>
        <p:blipFill>
          <a:blip r:embed="rId15"/>
          <a:stretch>
            <a:fillRect/>
          </a:stretch>
        </p:blipFill>
        <p:spPr>
          <a:xfrm>
            <a:off x="854936" y="3534507"/>
            <a:ext cx="3339844" cy="2688596"/>
          </a:xfrm>
          <a:prstGeom prst="rect">
            <a:avLst/>
          </a:prstGeom>
        </p:spPr>
      </p:pic>
      <p:pic>
        <p:nvPicPr>
          <p:cNvPr id="17" name="图片 16">
            <a:extLst>
              <a:ext uri="{FF2B5EF4-FFF2-40B4-BE49-F238E27FC236}">
                <a16:creationId xmlns:a16="http://schemas.microsoft.com/office/drawing/2014/main" id="{1248BC29-9F0C-0FF2-471A-E168B524EC2F}"/>
              </a:ext>
            </a:extLst>
          </p:cNvPr>
          <p:cNvPicPr>
            <a:picLocks noChangeAspect="1"/>
          </p:cNvPicPr>
          <p:nvPr/>
        </p:nvPicPr>
        <p:blipFill>
          <a:blip r:embed="rId16"/>
          <a:stretch>
            <a:fillRect/>
          </a:stretch>
        </p:blipFill>
        <p:spPr>
          <a:xfrm>
            <a:off x="8027210" y="4088640"/>
            <a:ext cx="3279863" cy="1331843"/>
          </a:xfrm>
          <a:prstGeom prst="rect">
            <a:avLst/>
          </a:prstGeom>
        </p:spPr>
      </p:pic>
      <p:pic>
        <p:nvPicPr>
          <p:cNvPr id="18" name="图片 17">
            <a:extLst>
              <a:ext uri="{FF2B5EF4-FFF2-40B4-BE49-F238E27FC236}">
                <a16:creationId xmlns:a16="http://schemas.microsoft.com/office/drawing/2014/main" id="{33F8FEF9-18DC-20FD-E3B3-3538800CA3DA}"/>
              </a:ext>
            </a:extLst>
          </p:cNvPr>
          <p:cNvPicPr>
            <a:picLocks noChangeAspect="1"/>
          </p:cNvPicPr>
          <p:nvPr/>
        </p:nvPicPr>
        <p:blipFill>
          <a:blip r:embed="rId17"/>
          <a:stretch>
            <a:fillRect/>
          </a:stretch>
        </p:blipFill>
        <p:spPr>
          <a:xfrm>
            <a:off x="4788129" y="3083279"/>
            <a:ext cx="2615741" cy="3342564"/>
          </a:xfrm>
          <a:prstGeom prst="rect">
            <a:avLst/>
          </a:prstGeom>
        </p:spPr>
      </p:pic>
    </p:spTree>
    <p:extLst>
      <p:ext uri="{BB962C8B-B14F-4D97-AF65-F5344CB8AC3E}">
        <p14:creationId xmlns:p14="http://schemas.microsoft.com/office/powerpoint/2010/main" val="1885142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r>
              <a:rPr lang="zh-CN" altLang="en-US" sz="4400" b="1" dirty="0">
                <a:solidFill>
                  <a:schemeClr val="tx1"/>
                </a:solidFill>
              </a:rPr>
              <a:t>基于</a:t>
            </a:r>
            <a:r>
              <a:rPr lang="en-US" altLang="zh-CN" sz="4400" b="1" dirty="0">
                <a:solidFill>
                  <a:schemeClr val="tx1"/>
                </a:solidFill>
              </a:rPr>
              <a:t>LLM</a:t>
            </a:r>
            <a:r>
              <a:rPr lang="zh-CN" altLang="en-US" sz="4400" b="1" dirty="0">
                <a:solidFill>
                  <a:schemeClr val="tx1"/>
                </a:solidFill>
              </a:rPr>
              <a:t>推理</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如今，得益于 </a:t>
            </a:r>
            <a:r>
              <a:rPr lang="en-US" altLang="zh-CN" sz="2000" dirty="0"/>
              <a:t>LLMs </a:t>
            </a:r>
            <a:r>
              <a:rPr lang="zh-CN" altLang="en-US" sz="2000" dirty="0"/>
              <a:t>的涌现能力，它们可以利用其内部世界知识和思维链推理来分解抽象任务，类似于人类在行动之前如何通过任务完成步骤进行推理</a:t>
            </a:r>
            <a:endParaRPr lang="en-US" altLang="zh-CN" sz="2000" dirty="0"/>
          </a:p>
          <a:p>
            <a:pPr lvl="1"/>
            <a:r>
              <a:rPr lang="zh-CN" altLang="en-US" sz="1600" dirty="0"/>
              <a:t>例如，</a:t>
            </a:r>
            <a:r>
              <a:rPr lang="en-US" altLang="zh-CN" sz="1600" dirty="0"/>
              <a:t>Translated LM </a:t>
            </a:r>
            <a:r>
              <a:rPr lang="zh-CN" altLang="en-US" sz="1600" dirty="0"/>
              <a:t>和 </a:t>
            </a:r>
            <a:r>
              <a:rPr lang="en-US" altLang="zh-CN" sz="1600" dirty="0"/>
              <a:t>Inner Monologue </a:t>
            </a:r>
            <a:r>
              <a:rPr lang="zh-CN" altLang="en-US" sz="1600" dirty="0"/>
              <a:t>可以将复杂任务分解成可管理的步骤，并利用其内部逻辑和知识系统设计解决方案，无需额外训练，例如 </a:t>
            </a:r>
            <a:r>
              <a:rPr lang="en-US" altLang="zh-CN" sz="1600" dirty="0" err="1"/>
              <a:t>ReAct</a:t>
            </a:r>
            <a:endParaRPr lang="en-US" altLang="zh-CN" sz="1600" dirty="0"/>
          </a:p>
          <a:p>
            <a:pPr lvl="1"/>
            <a:r>
              <a:rPr lang="zh-CN" altLang="en-US" sz="1600" dirty="0"/>
              <a:t>同样，多代理协作框架 </a:t>
            </a:r>
            <a:r>
              <a:rPr lang="en-US" altLang="zh-CN" sz="1600" dirty="0" err="1"/>
              <a:t>ReAd</a:t>
            </a:r>
            <a:r>
              <a:rPr lang="en-US" altLang="zh-CN" sz="1600" dirty="0"/>
              <a:t> </a:t>
            </a:r>
            <a:r>
              <a:rPr lang="zh-CN" altLang="en-US" sz="1600" dirty="0"/>
              <a:t>被提议用于通过不同的提示对计划进行高效的自修正。 此外，一些方法将过去成功的示例抽象成一系列存储在记忆库中的技能，以便在推理过程中考虑并提高计划成功的可能性</a:t>
            </a:r>
            <a:endParaRPr lang="en-US" altLang="zh-CN" sz="1600" dirty="0"/>
          </a:p>
          <a:p>
            <a:pPr lvl="1"/>
            <a:r>
              <a:rPr lang="zh-CN" altLang="en-US" sz="1600" dirty="0"/>
              <a:t>有一些工作利用代码作为推理媒介，而不是自然语言。 其中，任务计划根据可用的 </a:t>
            </a:r>
            <a:r>
              <a:rPr lang="en-US" altLang="zh-CN" sz="1600" dirty="0"/>
              <a:t>API </a:t>
            </a:r>
            <a:r>
              <a:rPr lang="zh-CN" altLang="en-US" sz="1600" dirty="0"/>
              <a:t>库生成为代码</a:t>
            </a:r>
            <a:endParaRPr lang="en-US" altLang="zh-CN" sz="1600" dirty="0"/>
          </a:p>
          <a:p>
            <a:pPr lvl="1"/>
            <a:r>
              <a:rPr lang="zh-CN" altLang="en-US" sz="1600" dirty="0"/>
              <a:t>此外，多轮推理可以有效地纠正任务计划中潜在的幻觉，这是许多基于 </a:t>
            </a:r>
            <a:r>
              <a:rPr lang="en-US" altLang="zh-CN" sz="1600" dirty="0"/>
              <a:t>LLM </a:t>
            </a:r>
            <a:r>
              <a:rPr lang="zh-CN" altLang="en-US" sz="1600" dirty="0"/>
              <a:t>的代理研究的重点。 例如，</a:t>
            </a:r>
            <a:r>
              <a:rPr lang="en-US" altLang="zh-CN" sz="1600" dirty="0"/>
              <a:t>Socratic</a:t>
            </a:r>
            <a:r>
              <a:rPr lang="zh-CN" altLang="en-US" sz="1600" dirty="0"/>
              <a:t>模型和</a:t>
            </a:r>
            <a:r>
              <a:rPr lang="en-US" altLang="zh-CN" sz="1600" dirty="0"/>
              <a:t>Socratic</a:t>
            </a:r>
            <a:r>
              <a:rPr lang="zh-CN" altLang="en-US" sz="1600" dirty="0"/>
              <a:t>规划器使用</a:t>
            </a:r>
            <a:r>
              <a:rPr lang="en-US" altLang="zh-CN" sz="1600" dirty="0"/>
              <a:t>Socratic</a:t>
            </a:r>
            <a:r>
              <a:rPr lang="zh-CN" altLang="en-US" sz="1600" dirty="0"/>
              <a:t>式提问来推导出可靠的规划</a:t>
            </a:r>
            <a:endParaRPr lang="en-US" sz="1600" dirty="0"/>
          </a:p>
        </p:txBody>
      </p:sp>
    </p:spTree>
    <p:extLst>
      <p:ext uri="{BB962C8B-B14F-4D97-AF65-F5344CB8AC3E}">
        <p14:creationId xmlns:p14="http://schemas.microsoft.com/office/powerpoint/2010/main" val="3206723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CB48E07-AE52-DD53-431D-E5BB7B710F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CB48E07-AE52-DD53-431D-E5BB7B710F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Emergent Capabilities of LLMs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但是，在任务规划期间，执行过程中可能会出现潜在的失败，这通常是由于规划者没有完全考虑真实环境的复杂性和任务执行的难度造成的。由于缺乏视觉信息，计划的子任务可能会偏离实际场景，导致任务失败。因此，在执行过程中将视觉信息集成到规划或重新规划中是必要的。 这种方法可以显著提高任务计划的准确性和可行性，更好地应对现实世界环境的挑战</a:t>
            </a:r>
            <a:endParaRPr lang="en-US" dirty="0"/>
          </a:p>
        </p:txBody>
      </p:sp>
    </p:spTree>
    <p:extLst>
      <p:ext uri="{BB962C8B-B14F-4D97-AF65-F5344CB8AC3E}">
        <p14:creationId xmlns:p14="http://schemas.microsoft.com/office/powerpoint/2010/main" val="7094029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AE8995F3-F793-D08B-1F21-86DF2CB7CDC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8" name="矩形 27">
            <a:hlinkClick r:id="rId29" action="ppaction://hlinksldjump"/>
            <a:extLst>
              <a:ext uri="{FF2B5EF4-FFF2-40B4-BE49-F238E27FC236}">
                <a16:creationId xmlns:a16="http://schemas.microsoft.com/office/drawing/2014/main" id="{81113C69-73A1-6D5F-9AB4-63038C5DE852}"/>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E4371AE4-BCC2-0136-058C-DD35895A39B9}"/>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0" action="ppaction://hlinksldjump"/>
            <a:extLst>
              <a:ext uri="{FF2B5EF4-FFF2-40B4-BE49-F238E27FC236}">
                <a16:creationId xmlns:a16="http://schemas.microsoft.com/office/drawing/2014/main" id="{1AF440D4-621F-E30F-B1FE-94AD2399D16F}"/>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5" name="矩形 24">
            <a:hlinkClick r:id="rId30" action="ppaction://hlinksldjump"/>
            <a:extLst>
              <a:ext uri="{FF2B5EF4-FFF2-40B4-BE49-F238E27FC236}">
                <a16:creationId xmlns:a16="http://schemas.microsoft.com/office/drawing/2014/main" id="{46317EA4-D811-9707-DC28-ED6C574D2984}"/>
              </a:ext>
            </a:extLst>
          </p:cNvPr>
          <p:cNvSpPr/>
          <p:nvPr>
            <p:custDataLst>
              <p:tags r:id="rId6"/>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4" name="矩形 23">
            <a:hlinkClick r:id="rId30" action="ppaction://hlinksldjump"/>
            <a:extLst>
              <a:ext uri="{FF2B5EF4-FFF2-40B4-BE49-F238E27FC236}">
                <a16:creationId xmlns:a16="http://schemas.microsoft.com/office/drawing/2014/main" id="{C0037BFC-346B-42C1-59A9-A43345600B57}"/>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9F9062F5-0D9C-1B49-81E8-91311FC3390E}"/>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5D1C75D-0B51-7CFA-454F-83D03D158470}"/>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21" name="矩形 20">
            <a:hlinkClick r:id="rId31" action="ppaction://hlinksldjump"/>
            <a:extLst>
              <a:ext uri="{FF2B5EF4-FFF2-40B4-BE49-F238E27FC236}">
                <a16:creationId xmlns:a16="http://schemas.microsoft.com/office/drawing/2014/main" id="{3BE88946-4A67-3A6C-ABBE-D3EC8D906910}"/>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70767C83-F608-E11A-0529-D6E2E9837D8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60CB078F-988C-80B2-F997-7C8719E4CB4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76A331E1-BE8C-78FA-97CC-A8BE7EB6D567}"/>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7176438D-C61C-BF95-6A70-DDED4CB8EC5B}"/>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898FD50-F57D-3896-BF54-8D7F647A1706}"/>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A13783E4-5237-1586-3800-333DD80F389D}"/>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ED3F3C05-8C7B-7799-8C0D-96541260FB0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E4CA7D7-0DE1-25EF-0B41-9893E3DDA6FC}"/>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358C84FB-BC05-DEA5-B8AE-F0834F00240A}"/>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472277B2-0B78-6C20-D760-AE2E75018E3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FF08EB1-26BC-9B20-426C-709A332E480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97B8DD89-CCE2-30F3-5D43-4BEF459AE48E}"/>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0542D95E-EE9E-2045-8983-EF3AEE32D29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E41602D2-8887-5832-4C0A-B53F6752426B}"/>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614F2750-ADB5-4410-61F1-BFA1401371C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CB4756E-2451-946A-B66D-DE88648547A6}"/>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55BDE09-4989-D1C1-F68B-654ECB126930}"/>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368456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48511D3-8D51-052F-95C8-8F0BA80F095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48511D3-8D51-052F-95C8-8F0BA80F09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Planning utilizing the visual information from embodied perception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4"/>
            <a:ext cx="10515600" cy="4831549"/>
          </a:xfrm>
        </p:spPr>
        <p:txBody>
          <a:bodyPr>
            <a:normAutofit/>
          </a:bodyPr>
          <a:lstStyle/>
          <a:p>
            <a:r>
              <a:rPr lang="zh-CN" altLang="en-US" sz="2000" dirty="0"/>
              <a:t>基于以上讨论，进一步将视觉信息集成到任务规划（或重新规划）中尤为重要。 在此过程中，视觉输入提供的对象标签、位置或描述可以为 </a:t>
            </a:r>
            <a:r>
              <a:rPr lang="en-US" altLang="zh-CN" sz="2000" dirty="0"/>
              <a:t>LLM </a:t>
            </a:r>
            <a:r>
              <a:rPr lang="zh-CN" altLang="en-US" sz="2000" dirty="0"/>
              <a:t>进行任务分解和执行提供关键参考。 通过视觉信息，</a:t>
            </a:r>
            <a:r>
              <a:rPr lang="en-US" altLang="zh-CN" sz="2000" dirty="0"/>
              <a:t>LLM </a:t>
            </a:r>
            <a:r>
              <a:rPr lang="zh-CN" altLang="en-US" sz="2000" dirty="0"/>
              <a:t>可以更准确地识别当前环境中的目标对象和障碍物，从而优化任务步骤或修改子任务目标。 一些工作使用对象检测器在任务执行期间查询环境中存在的对象，并将此信息反馈给 </a:t>
            </a:r>
            <a:r>
              <a:rPr lang="en-US" altLang="zh-CN" sz="2000" dirty="0"/>
              <a:t>LLM</a:t>
            </a:r>
            <a:r>
              <a:rPr lang="zh-CN" altLang="en-US" sz="2000" dirty="0"/>
              <a:t>，使其能够修改当前计划中不合理的步骤</a:t>
            </a:r>
            <a:endParaRPr lang="en-US" altLang="zh-CN" sz="2000" dirty="0"/>
          </a:p>
          <a:p>
            <a:pPr lvl="1"/>
            <a:r>
              <a:rPr lang="en-US" altLang="zh-CN" sz="1600" dirty="0" err="1"/>
              <a:t>RoboGPT</a:t>
            </a:r>
            <a:r>
              <a:rPr lang="en-US" altLang="zh-CN" sz="1600" dirty="0"/>
              <a:t> </a:t>
            </a:r>
            <a:r>
              <a:rPr lang="zh-CN" altLang="en-US" sz="1600" dirty="0"/>
              <a:t>考虑了同一任务中类似对象的不同名称，进一步提高了重新规划的可行性</a:t>
            </a:r>
            <a:endParaRPr lang="en-US" altLang="zh-CN" sz="1600" dirty="0"/>
          </a:p>
          <a:p>
            <a:pPr lvl="1"/>
            <a:r>
              <a:rPr lang="zh-CN" altLang="en-US" sz="1600" dirty="0"/>
              <a:t>然而，标签提供的信息仍然过于有限。 是否可以提供更进一步的场景信息？</a:t>
            </a:r>
            <a:endParaRPr lang="en-US" altLang="zh-CN" sz="1600" dirty="0"/>
          </a:p>
          <a:p>
            <a:pPr lvl="2"/>
            <a:r>
              <a:rPr lang="en-US" altLang="zh-CN" sz="1200" dirty="0" err="1"/>
              <a:t>SayPlan</a:t>
            </a:r>
            <a:r>
              <a:rPr lang="en-US" altLang="zh-CN" sz="1200" dirty="0"/>
              <a:t> </a:t>
            </a:r>
            <a:r>
              <a:rPr lang="zh-CN" altLang="en-US" sz="1200" dirty="0"/>
              <a:t>提议使用分层 </a:t>
            </a:r>
            <a:r>
              <a:rPr lang="en-US" altLang="zh-CN" sz="1200" dirty="0"/>
              <a:t>3D </a:t>
            </a:r>
            <a:r>
              <a:rPr lang="zh-CN" altLang="en-US" sz="1200" dirty="0"/>
              <a:t>场景图来表示环境，有效地缓解了在大型、多层和多房间环境中进行任务规划的挑战</a:t>
            </a:r>
            <a:endParaRPr lang="en-US" altLang="zh-CN" sz="1200" dirty="0"/>
          </a:p>
          <a:p>
            <a:pPr lvl="2"/>
            <a:r>
              <a:rPr lang="zh-CN" altLang="en-US" sz="1200" dirty="0"/>
              <a:t>同样，</a:t>
            </a:r>
            <a:r>
              <a:rPr lang="en-US" altLang="zh-CN" sz="1200" dirty="0" err="1"/>
              <a:t>ConceptGraphs</a:t>
            </a:r>
            <a:r>
              <a:rPr lang="en-US" altLang="zh-CN" sz="1200" dirty="0"/>
              <a:t> </a:t>
            </a:r>
            <a:r>
              <a:rPr lang="zh-CN" altLang="en-US" sz="1200" dirty="0"/>
              <a:t>也采用 </a:t>
            </a:r>
            <a:r>
              <a:rPr lang="en-US" altLang="zh-CN" sz="1200" dirty="0"/>
              <a:t>3D </a:t>
            </a:r>
            <a:r>
              <a:rPr lang="zh-CN" altLang="en-US" sz="1200" dirty="0"/>
              <a:t>场景图来为大型语言模型提供环境信息。 与 </a:t>
            </a:r>
            <a:r>
              <a:rPr lang="en-US" altLang="zh-CN" sz="1200" dirty="0" err="1"/>
              <a:t>SayPlan</a:t>
            </a:r>
            <a:r>
              <a:rPr lang="en-US" altLang="zh-CN" sz="1200" dirty="0"/>
              <a:t> </a:t>
            </a:r>
            <a:r>
              <a:rPr lang="zh-CN" altLang="en-US" sz="1200" dirty="0"/>
              <a:t>相比，它提供了更详细的开放式世界目标检测，并将任务规划以代码形式呈现，这更有效，也更适合复杂任务的要求</a:t>
            </a:r>
            <a:endParaRPr lang="en-US" altLang="zh-CN" sz="1200" dirty="0"/>
          </a:p>
          <a:p>
            <a:r>
              <a:rPr lang="zh-CN" altLang="en-US" sz="2000" dirty="0"/>
              <a:t>然而，有限的视觉信息会导致代理对环境的理解不足。 尽管为大型语言模型提供了视觉线索，但它们通常无法捕捉到环境的复杂性和动态变化，从而导致误解和任务失败。 例如，如果一条毛巾被锁在浴室柜子里，代理可能会反复搜索浴室，而不会考虑这种可能性。为了解决这个问题，必须开发更强大的算法来整合多种感官数据，从而增强代理对环境的理解。 此外，即使在视觉信息有限的情况下，利用历史数据和上下文推理也能帮助代理做出合理的判断和决策。这种多模态整合和基于上下文的推理方法不仅提高了任务执行成功率，还为具身人工智能的发展提供了新的视角</a:t>
            </a:r>
            <a:endParaRPr lang="en-US" sz="2000" dirty="0"/>
          </a:p>
        </p:txBody>
      </p:sp>
    </p:spTree>
    <p:extLst>
      <p:ext uri="{BB962C8B-B14F-4D97-AF65-F5344CB8AC3E}">
        <p14:creationId xmlns:p14="http://schemas.microsoft.com/office/powerpoint/2010/main" val="42697256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5AB9EC0D-4E27-879B-346F-2DEDBB64DCA5}"/>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28" name="矩形 27">
            <a:hlinkClick r:id="rId29" action="ppaction://hlinksldjump"/>
            <a:extLst>
              <a:ext uri="{FF2B5EF4-FFF2-40B4-BE49-F238E27FC236}">
                <a16:creationId xmlns:a16="http://schemas.microsoft.com/office/drawing/2014/main" id="{5D6421F4-64D4-4E7B-9D00-F2DE32750FCA}"/>
              </a:ext>
            </a:extLst>
          </p:cNvPr>
          <p:cNvSpPr/>
          <p:nvPr>
            <p:custDataLst>
              <p:tags r:id="rId3"/>
            </p:custDataLst>
          </p:nvPr>
        </p:nvSpPr>
        <p:spPr>
          <a:xfrm>
            <a:off x="977959" y="4962946"/>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27" name="矩形 26">
            <a:hlinkClick r:id="rId29" action="ppaction://hlinksldjump"/>
            <a:extLst>
              <a:ext uri="{FF2B5EF4-FFF2-40B4-BE49-F238E27FC236}">
                <a16:creationId xmlns:a16="http://schemas.microsoft.com/office/drawing/2014/main" id="{B7DFB3A7-955D-929C-B6F0-764B09B4A46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B7C110DB-BD69-F3DF-D756-95CD38939795}"/>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02191F6E-C2F3-2E46-E8A2-1CE75E1C241B}"/>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196</a:t>
            </a:r>
          </a:p>
        </p:txBody>
      </p:sp>
      <p:sp>
        <p:nvSpPr>
          <p:cNvPr id="24" name="矩形 23">
            <a:hlinkClick r:id="rId30" action="ppaction://hlinksldjump"/>
            <a:extLst>
              <a:ext uri="{FF2B5EF4-FFF2-40B4-BE49-F238E27FC236}">
                <a16:creationId xmlns:a16="http://schemas.microsoft.com/office/drawing/2014/main" id="{FFD1099E-0E09-FAF0-E097-1DCBC58038CB}"/>
              </a:ext>
            </a:extLst>
          </p:cNvPr>
          <p:cNvSpPr/>
          <p:nvPr>
            <p:custDataLst>
              <p:tags r:id="rId7"/>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VLMs</a:t>
            </a:r>
          </a:p>
        </p:txBody>
      </p:sp>
      <p:sp>
        <p:nvSpPr>
          <p:cNvPr id="23" name="矩形 22">
            <a:hlinkClick r:id="rId30" action="ppaction://hlinksldjump"/>
            <a:extLst>
              <a:ext uri="{FF2B5EF4-FFF2-40B4-BE49-F238E27FC236}">
                <a16:creationId xmlns:a16="http://schemas.microsoft.com/office/drawing/2014/main" id="{507D682B-A88C-77B6-E51A-EAD4FB26E576}"/>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1" action="ppaction://hlinksldjump"/>
            <a:extLst>
              <a:ext uri="{FF2B5EF4-FFF2-40B4-BE49-F238E27FC236}">
                <a16:creationId xmlns:a16="http://schemas.microsoft.com/office/drawing/2014/main" id="{7008AE78-FC38-AC22-CE2A-9444EA56E10F}"/>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194</a:t>
            </a:r>
          </a:p>
        </p:txBody>
      </p:sp>
      <p:sp>
        <p:nvSpPr>
          <p:cNvPr id="21" name="矩形 20">
            <a:hlinkClick r:id="rId31" action="ppaction://hlinksldjump"/>
            <a:extLst>
              <a:ext uri="{FF2B5EF4-FFF2-40B4-BE49-F238E27FC236}">
                <a16:creationId xmlns:a16="http://schemas.microsoft.com/office/drawing/2014/main" id="{9EE96B7E-77FF-235F-C32D-DD9A88BF5816}"/>
              </a:ext>
            </a:extLst>
          </p:cNvPr>
          <p:cNvSpPr/>
          <p:nvPr>
            <p:custDataLst>
              <p:tags r:id="rId10"/>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Visual Information from Embodied Perception Model</a:t>
            </a:r>
          </a:p>
        </p:txBody>
      </p:sp>
      <p:sp>
        <p:nvSpPr>
          <p:cNvPr id="20" name="矩形 19">
            <a:hlinkClick r:id="rId31" action="ppaction://hlinksldjump"/>
            <a:extLst>
              <a:ext uri="{FF2B5EF4-FFF2-40B4-BE49-F238E27FC236}">
                <a16:creationId xmlns:a16="http://schemas.microsoft.com/office/drawing/2014/main" id="{3E413CAE-EB27-E290-2D17-552F6C8B318E}"/>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03544DD6-4020-028D-9105-7832E9CB3E47}"/>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190</a:t>
            </a:r>
          </a:p>
        </p:txBody>
      </p:sp>
      <p:sp>
        <p:nvSpPr>
          <p:cNvPr id="18" name="矩形 17">
            <a:hlinkClick r:id="rId32" action="ppaction://hlinksldjump"/>
            <a:extLst>
              <a:ext uri="{FF2B5EF4-FFF2-40B4-BE49-F238E27FC236}">
                <a16:creationId xmlns:a16="http://schemas.microsoft.com/office/drawing/2014/main" id="{5885011F-F617-639B-5945-5E4E6A89EF94}"/>
              </a:ext>
            </a:extLst>
          </p:cNvPr>
          <p:cNvSpPr/>
          <p:nvPr>
            <p:custDataLst>
              <p:tags r:id="rId13"/>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Planning Utilizing the Emergent Capabilities of LLMs</a:t>
            </a:r>
          </a:p>
        </p:txBody>
      </p:sp>
      <p:sp>
        <p:nvSpPr>
          <p:cNvPr id="17" name="矩形 16">
            <a:hlinkClick r:id="rId32" action="ppaction://hlinksldjump"/>
            <a:extLst>
              <a:ext uri="{FF2B5EF4-FFF2-40B4-BE49-F238E27FC236}">
                <a16:creationId xmlns:a16="http://schemas.microsoft.com/office/drawing/2014/main" id="{133D66D3-8E81-22CE-C751-D188617501BA}"/>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64784B32-B9FC-F27C-E54A-C54590EA5CB3}"/>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187</a:t>
            </a:r>
          </a:p>
        </p:txBody>
      </p:sp>
      <p:sp>
        <p:nvSpPr>
          <p:cNvPr id="15" name="矩形 14">
            <a:hlinkClick r:id="rId33" action="ppaction://hlinksldjump"/>
            <a:extLst>
              <a:ext uri="{FF2B5EF4-FFF2-40B4-BE49-F238E27FC236}">
                <a16:creationId xmlns:a16="http://schemas.microsoft.com/office/drawing/2014/main" id="{1C968B94-A046-360D-6BA6-04B1769E80D7}"/>
              </a:ext>
            </a:extLst>
          </p:cNvPr>
          <p:cNvSpPr/>
          <p:nvPr>
            <p:custDataLst>
              <p:tags r:id="rId16"/>
            </p:custDataLst>
          </p:nvPr>
        </p:nvSpPr>
        <p:spPr>
          <a:xfrm>
            <a:off x="1441569" y="310850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F53FF41E-B8EC-C488-6A96-451DA832C8D1}"/>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244195B8-3D11-799A-F664-248D600E71C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4" action="ppaction://hlinksldjump"/>
            <a:extLst>
              <a:ext uri="{FF2B5EF4-FFF2-40B4-BE49-F238E27FC236}">
                <a16:creationId xmlns:a16="http://schemas.microsoft.com/office/drawing/2014/main" id="{0EF98732-242E-FDC8-BF57-A45010314666}"/>
              </a:ext>
            </a:extLst>
          </p:cNvPr>
          <p:cNvSpPr/>
          <p:nvPr>
            <p:custDataLst>
              <p:tags r:id="rId19"/>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4" action="ppaction://hlinksldjump"/>
            <a:extLst>
              <a:ext uri="{FF2B5EF4-FFF2-40B4-BE49-F238E27FC236}">
                <a16:creationId xmlns:a16="http://schemas.microsoft.com/office/drawing/2014/main" id="{CF0D1A76-7EB4-E549-AB88-2FD9E48E2C85}"/>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FF55261-E42C-1158-FB78-24DA86623A22}"/>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5" action="ppaction://hlinksldjump"/>
            <a:extLst>
              <a:ext uri="{FF2B5EF4-FFF2-40B4-BE49-F238E27FC236}">
                <a16:creationId xmlns:a16="http://schemas.microsoft.com/office/drawing/2014/main" id="{83BC61D6-D0C0-D8D2-25A2-4C840F682010}"/>
              </a:ext>
            </a:extLst>
          </p:cNvPr>
          <p:cNvSpPr/>
          <p:nvPr>
            <p:custDataLst>
              <p:tags r:id="rId22"/>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5" action="ppaction://hlinksldjump"/>
            <a:extLst>
              <a:ext uri="{FF2B5EF4-FFF2-40B4-BE49-F238E27FC236}">
                <a16:creationId xmlns:a16="http://schemas.microsoft.com/office/drawing/2014/main" id="{BC4179E9-D029-14AF-0D25-8E275B6F3D5F}"/>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386290-3063-FD51-051D-E5E23F3CC921}"/>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6" action="ppaction://hlinksldjump"/>
            <a:extLst>
              <a:ext uri="{FF2B5EF4-FFF2-40B4-BE49-F238E27FC236}">
                <a16:creationId xmlns:a16="http://schemas.microsoft.com/office/drawing/2014/main" id="{D1A9EB3F-B3F6-FD72-1141-FAB42AB77D39}"/>
              </a:ext>
            </a:extLst>
          </p:cNvPr>
          <p:cNvSpPr/>
          <p:nvPr>
            <p:custDataLst>
              <p:tags r:id="rId25"/>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FF8E0C9-4A19-8B36-852C-B70FD509601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5C53C1F-0099-2C01-BDB6-E602EF09F8F8}"/>
              </a:ext>
            </a:extLst>
          </p:cNvPr>
          <p:cNvSpPr>
            <a:spLocks noGrp="1"/>
          </p:cNvSpPr>
          <p:nvPr>
            <p:ph type="title"/>
            <p:custDataLst>
              <p:tags r:id="rId27"/>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154775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B341DC4-4582-BD6F-F3D3-54ECA2DE1A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1B341DC4-4582-BD6F-F3D3-54ECA2DE1A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Planning utilizing the VLMs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89518"/>
            <a:ext cx="10515600" cy="4452360"/>
          </a:xfrm>
        </p:spPr>
        <p:txBody>
          <a:bodyPr>
            <a:normAutofit/>
          </a:bodyPr>
          <a:lstStyle/>
          <a:p>
            <a:r>
              <a:rPr lang="zh-CN" altLang="en-US" sz="2000" dirty="0"/>
              <a:t>与使用外部视觉模型将环境信息转换为文本相比，视觉语言模型可以捕获潜在空间中的视觉细节，尤其是难以用目标标签表示的上下文信息。 视觉语言模型可以识别视觉现象背后的规则；例如，即使在环境中看不到毛巾，也可以推断出毛巾可能存放在柜子里。 这个过程本质上展示了如何在潜在空间中更有效地对齐抽象的视觉特征和结构化的文本特征</a:t>
            </a:r>
            <a:endParaRPr lang="en-US" altLang="zh-CN" sz="2000" dirty="0"/>
          </a:p>
          <a:p>
            <a:pPr lvl="1"/>
            <a:r>
              <a:rPr lang="zh-CN" altLang="en-US" sz="1600" dirty="0"/>
              <a:t>在 </a:t>
            </a:r>
            <a:r>
              <a:rPr lang="en-US" altLang="zh-CN" sz="1600" dirty="0"/>
              <a:t>EmbodiedGPT </a:t>
            </a:r>
            <a:r>
              <a:rPr lang="zh-CN" altLang="en-US" sz="1600" dirty="0"/>
              <a:t>中，</a:t>
            </a:r>
            <a:r>
              <a:rPr lang="en-US" altLang="zh-CN" sz="1600" dirty="0"/>
              <a:t>Embodied-Former </a:t>
            </a:r>
            <a:r>
              <a:rPr lang="zh-CN" altLang="en-US" sz="1600" dirty="0"/>
              <a:t>模块将具身、视觉和文本信息对齐，在任务规划期间有效地考虑了代理的状态和环境信息</a:t>
            </a:r>
            <a:endParaRPr lang="en-US" altLang="zh-CN" sz="1600" dirty="0"/>
          </a:p>
          <a:p>
            <a:pPr lvl="1"/>
            <a:r>
              <a:rPr lang="zh-CN" altLang="en-US" sz="1600" dirty="0"/>
              <a:t>与直接使用第三人称视角图像的 </a:t>
            </a:r>
            <a:r>
              <a:rPr lang="en-US" altLang="zh-CN" sz="1600" dirty="0"/>
              <a:t>EmbodiedGPT </a:t>
            </a:r>
            <a:r>
              <a:rPr lang="zh-CN" altLang="en-US" sz="1600" dirty="0"/>
              <a:t>不同，</a:t>
            </a:r>
            <a:r>
              <a:rPr lang="en-US" altLang="zh-CN" sz="1600" dirty="0"/>
              <a:t>LEO </a:t>
            </a:r>
            <a:r>
              <a:rPr lang="zh-CN" altLang="en-US" sz="1600" dirty="0"/>
              <a:t>将 </a:t>
            </a:r>
            <a:r>
              <a:rPr lang="en-US" altLang="zh-CN" sz="1600" dirty="0"/>
              <a:t>2D </a:t>
            </a:r>
            <a:r>
              <a:rPr lang="zh-CN" altLang="en-US" sz="1600" dirty="0"/>
              <a:t>自我中心图像和 </a:t>
            </a:r>
            <a:r>
              <a:rPr lang="en-US" altLang="zh-CN" sz="1600" dirty="0"/>
              <a:t>3D </a:t>
            </a:r>
            <a:r>
              <a:rPr lang="zh-CN" altLang="en-US" sz="1600" dirty="0"/>
              <a:t>场景编码成视觉符元。 该方法有效地感知 </a:t>
            </a:r>
            <a:r>
              <a:rPr lang="en-US" altLang="zh-CN" sz="1600" dirty="0"/>
              <a:t>3D </a:t>
            </a:r>
            <a:r>
              <a:rPr lang="zh-CN" altLang="en-US" sz="1600" dirty="0"/>
              <a:t>世界信息并相应地执行任务</a:t>
            </a:r>
            <a:endParaRPr lang="en-US" altLang="zh-CN" sz="1600" dirty="0"/>
          </a:p>
          <a:p>
            <a:pPr lvl="1"/>
            <a:r>
              <a:rPr lang="zh-CN" altLang="en-US" sz="1600" dirty="0"/>
              <a:t>同样，</a:t>
            </a:r>
            <a:r>
              <a:rPr lang="en-US" altLang="zh-CN" sz="1600" dirty="0"/>
              <a:t>EIF-Unknow </a:t>
            </a:r>
            <a:r>
              <a:rPr lang="zh-CN" altLang="en-US" sz="1600" dirty="0"/>
              <a:t>模型利用从体素特征中提取的语义特征图作为视觉符元，这些符元与文本符元一起输入到经过训练的 </a:t>
            </a:r>
            <a:r>
              <a:rPr lang="en-US" altLang="zh-CN" sz="1600" dirty="0" err="1"/>
              <a:t>LLaVA</a:t>
            </a:r>
            <a:r>
              <a:rPr lang="en-US" altLang="zh-CN" sz="1600" dirty="0"/>
              <a:t> </a:t>
            </a:r>
            <a:r>
              <a:rPr lang="zh-CN" altLang="en-US" sz="1600" dirty="0"/>
              <a:t>模型中进行任务规划</a:t>
            </a:r>
            <a:endParaRPr lang="en-US" altLang="zh-CN" sz="1600" dirty="0"/>
          </a:p>
          <a:p>
            <a:pPr lvl="1"/>
            <a:r>
              <a:rPr lang="zh-CN" altLang="en-US" sz="1600" dirty="0"/>
              <a:t>此外，在 </a:t>
            </a:r>
            <a:r>
              <a:rPr lang="en-US" altLang="zh-CN" sz="1600" dirty="0"/>
              <a:t>RT </a:t>
            </a:r>
            <a:r>
              <a:rPr lang="zh-CN" altLang="en-US" sz="1600" dirty="0"/>
              <a:t>系列、</a:t>
            </a:r>
            <a:r>
              <a:rPr lang="en-US" altLang="zh-CN" sz="1600" dirty="0" err="1"/>
              <a:t>PaLM</a:t>
            </a:r>
            <a:r>
              <a:rPr lang="en-US" altLang="zh-CN" sz="1600" dirty="0"/>
              <a:t>-E </a:t>
            </a:r>
            <a:r>
              <a:rPr lang="zh-CN" altLang="en-US" sz="1600" dirty="0"/>
              <a:t>和 </a:t>
            </a:r>
            <a:r>
              <a:rPr lang="en-US" altLang="zh-CN" sz="1600" dirty="0"/>
              <a:t>Matcha </a:t>
            </a:r>
            <a:r>
              <a:rPr lang="zh-CN" altLang="en-US" sz="1600" dirty="0"/>
              <a:t>等研究中，具身多模态基础模型或 </a:t>
            </a:r>
            <a:r>
              <a:rPr lang="en-US" altLang="zh-CN" sz="1600" dirty="0"/>
              <a:t>VLA </a:t>
            </a:r>
            <a:r>
              <a:rPr lang="zh-CN" altLang="en-US" sz="1600" dirty="0"/>
              <a:t>模型已通过大型数据集进行了广泛的训练，以在具身场景中实现视觉和文本特征的对齐</a:t>
            </a:r>
            <a:endParaRPr lang="en-US" altLang="zh-CN" sz="1600" dirty="0"/>
          </a:p>
          <a:p>
            <a:r>
              <a:rPr lang="zh-CN" altLang="en-US" sz="2000" dirty="0"/>
              <a:t>但是，任务规划只是代理完成指令任务的第一步；随后的行动规划决定了任务是否可以完成。 在 </a:t>
            </a:r>
            <a:r>
              <a:rPr lang="en-US" altLang="zh-CN" sz="2000" dirty="0" err="1"/>
              <a:t>RoboGPT</a:t>
            </a:r>
            <a:r>
              <a:rPr lang="en-US" altLang="zh-CN" sz="2000" dirty="0"/>
              <a:t> </a:t>
            </a:r>
            <a:r>
              <a:rPr lang="zh-CN" altLang="en-US" sz="2000" dirty="0"/>
              <a:t>的实验中，任务规划的准确率达到了 </a:t>
            </a:r>
            <a:r>
              <a:rPr lang="en-US" altLang="zh-CN" sz="2000" dirty="0"/>
              <a:t>96%</a:t>
            </a:r>
            <a:r>
              <a:rPr lang="zh-CN" altLang="en-US" sz="2000" dirty="0"/>
              <a:t>，但由于低级规划器的性能限制，总体任务完成率仅为 </a:t>
            </a:r>
            <a:r>
              <a:rPr lang="en-US" altLang="zh-CN" sz="2000" dirty="0"/>
              <a:t>60%</a:t>
            </a:r>
            <a:r>
              <a:rPr lang="zh-CN" altLang="en-US" sz="2000" dirty="0"/>
              <a:t>。 因此，具身代理是否可以从“想象任务如何完成”的网络空间过渡到“与环境交互并完成任务”的物理世界，取决于有效的行动规划</a:t>
            </a:r>
            <a:endParaRPr lang="en-US" sz="2000" dirty="0"/>
          </a:p>
        </p:txBody>
      </p:sp>
    </p:spTree>
    <p:extLst>
      <p:ext uri="{BB962C8B-B14F-4D97-AF65-F5344CB8AC3E}">
        <p14:creationId xmlns:p14="http://schemas.microsoft.com/office/powerpoint/2010/main" val="7593855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C13ADE08-F038-B501-6B95-90C340BC8062}"/>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25" name="矩形 24">
            <a:hlinkClick r:id="rId26" action="ppaction://hlinksldjump"/>
            <a:extLst>
              <a:ext uri="{FF2B5EF4-FFF2-40B4-BE49-F238E27FC236}">
                <a16:creationId xmlns:a16="http://schemas.microsoft.com/office/drawing/2014/main" id="{15D6ABDA-D75A-5E21-7CF6-C44B50EACBFC}"/>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AD37C9E1-80B8-F3FC-5242-C8DC8C4A13B8}"/>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541B09C4-24DA-BEB5-2AC8-86C073540B8C}"/>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2" name="矩形 21">
            <a:hlinkClick r:id="rId27" action="ppaction://hlinksldjump"/>
            <a:extLst>
              <a:ext uri="{FF2B5EF4-FFF2-40B4-BE49-F238E27FC236}">
                <a16:creationId xmlns:a16="http://schemas.microsoft.com/office/drawing/2014/main" id="{CCC3022D-F43E-FC1A-DEC1-3CF482E7A65A}"/>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061A7908-498D-77B0-4D7C-ACABE441EE8A}"/>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28" action="ppaction://hlinksldjump"/>
            <a:extLst>
              <a:ext uri="{FF2B5EF4-FFF2-40B4-BE49-F238E27FC236}">
                <a16:creationId xmlns:a16="http://schemas.microsoft.com/office/drawing/2014/main" id="{9BA2DB27-8934-065F-9FBE-1AB51BF282B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9" name="矩形 18">
            <a:hlinkClick r:id="rId28" action="ppaction://hlinksldjump"/>
            <a:extLst>
              <a:ext uri="{FF2B5EF4-FFF2-40B4-BE49-F238E27FC236}">
                <a16:creationId xmlns:a16="http://schemas.microsoft.com/office/drawing/2014/main" id="{B25BCD5F-EB9E-7414-92E4-186456902F3A}"/>
              </a:ext>
            </a:extLst>
          </p:cNvPr>
          <p:cNvSpPr/>
          <p:nvPr>
            <p:custDataLst>
              <p:tags r:id="rId9"/>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28" action="ppaction://hlinksldjump"/>
            <a:extLst>
              <a:ext uri="{FF2B5EF4-FFF2-40B4-BE49-F238E27FC236}">
                <a16:creationId xmlns:a16="http://schemas.microsoft.com/office/drawing/2014/main" id="{CE4CA60B-DACD-B22A-73CF-87486363A80E}"/>
              </a:ext>
            </a:extLst>
          </p:cNvPr>
          <p:cNvSpPr/>
          <p:nvPr>
            <p:custDataLst>
              <p:tags r:id="rId10"/>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2F3AB32B-7B82-4716-968F-11F9B6AE69E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DEBBC539-8DB5-5DE8-5640-CD41B175684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5" name="矩形 14">
            <a:hlinkClick r:id="rId29" action="ppaction://hlinksldjump"/>
            <a:extLst>
              <a:ext uri="{FF2B5EF4-FFF2-40B4-BE49-F238E27FC236}">
                <a16:creationId xmlns:a16="http://schemas.microsoft.com/office/drawing/2014/main" id="{1EBA913D-4586-ECDD-2E5E-082F98491DF9}"/>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5256CC9C-8723-428F-EA97-3F677DD6088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5654095C-A4E1-7041-749C-14043B009DE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EA070E9F-A024-D0B6-2D72-04BDED4B79C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C727B586-EB0C-06A5-F7DE-DF63E993D82A}"/>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8FF11F9-3935-25DA-2CE9-6A51E31429CA}"/>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7249692F-834F-4A49-BF28-3F2339E08A26}"/>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3E1985AC-79A2-0874-3A1F-A7237E65F2E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35DBA9C-AC57-771F-BFB7-2C3449AA421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557E8152-4537-77ED-4806-56D39E1AB022}"/>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C67D1374-F8A2-5D2C-6870-977EA00D382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5466481-6D22-022F-BC94-4DAC73D2AD95}"/>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10254928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38A8B9-B21F-368E-82D7-632028BC57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38A8B9-B21F-368E-82D7-632028BC57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6" descr="图形用户界面, 文本&#10;&#10;中度可信度描述已自动生成">
            <a:extLst>
              <a:ext uri="{FF2B5EF4-FFF2-40B4-BE49-F238E27FC236}">
                <a16:creationId xmlns:a16="http://schemas.microsoft.com/office/drawing/2014/main" id="{DED7DE8B-B528-15E4-13B9-5EDB89A965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99786"/>
            <a:ext cx="12192000" cy="3058427"/>
          </a:xfrm>
          <a:prstGeom prst="rect">
            <a:avLst/>
          </a:prstGeom>
        </p:spPr>
      </p:pic>
    </p:spTree>
    <p:extLst>
      <p:ext uri="{BB962C8B-B14F-4D97-AF65-F5344CB8AC3E}">
        <p14:creationId xmlns:p14="http://schemas.microsoft.com/office/powerpoint/2010/main" val="3452281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hlinkClick r:id="rId29" action="ppaction://hlinksldjump"/>
            <a:extLst>
              <a:ext uri="{FF2B5EF4-FFF2-40B4-BE49-F238E27FC236}">
                <a16:creationId xmlns:a16="http://schemas.microsoft.com/office/drawing/2014/main" id="{CCC497F3-C073-B845-9571-0872F343960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7" name="矩形 26">
            <a:hlinkClick r:id="rId29" action="ppaction://hlinksldjump"/>
            <a:extLst>
              <a:ext uri="{FF2B5EF4-FFF2-40B4-BE49-F238E27FC236}">
                <a16:creationId xmlns:a16="http://schemas.microsoft.com/office/drawing/2014/main" id="{C04988EF-4153-B207-0730-B36F53CE27A4}"/>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29" action="ppaction://hlinksldjump"/>
            <a:extLst>
              <a:ext uri="{FF2B5EF4-FFF2-40B4-BE49-F238E27FC236}">
                <a16:creationId xmlns:a16="http://schemas.microsoft.com/office/drawing/2014/main" id="{DF207147-DE31-CCE7-2F95-ECEA1A97C3E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0" action="ppaction://hlinksldjump"/>
            <a:extLst>
              <a:ext uri="{FF2B5EF4-FFF2-40B4-BE49-F238E27FC236}">
                <a16:creationId xmlns:a16="http://schemas.microsoft.com/office/drawing/2014/main" id="{6C0AD19A-FA3D-DB53-9C27-B25AA27AB15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4" name="矩形 23">
            <a:hlinkClick r:id="rId30" action="ppaction://hlinksldjump"/>
            <a:extLst>
              <a:ext uri="{FF2B5EF4-FFF2-40B4-BE49-F238E27FC236}">
                <a16:creationId xmlns:a16="http://schemas.microsoft.com/office/drawing/2014/main" id="{82B68F93-7F8D-D507-66C7-0449AEE0458D}"/>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45D71FA5-BA9B-8A9D-7122-5FF8FF4E60EF}"/>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79F1D913-80F3-2054-5885-29374E18D208}"/>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F8738E8F-F40E-F0BE-B0AD-EDFAEC1CADEA}"/>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EE625355-458F-D384-3505-86BE2788AF6D}"/>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A1A041ED-894A-669E-3B6A-BBD4EAFBACF0}"/>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EA94CA6D-8427-3065-43B6-9ED8112CE1F3}"/>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388F173B-EA3A-D664-430B-E40DF7D56217}"/>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CAB414E8-AFF4-A5B3-0328-88FE6522177B}"/>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41904B9B-79BB-2C2A-318A-AD9EE6C18AB3}"/>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B4D883C0-842B-6D7B-91CF-C2CF2DE54F43}"/>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67B9017-E633-5070-1E54-19F27E812B04}"/>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36CE61E-3985-1231-F4B0-BF04D9D262DC}"/>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962833E-3E77-EA02-9EDE-5E3191C89EB3}"/>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6157D0C2-8854-618D-9925-8F1BDF0AFBE9}"/>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EAE9A409-AA07-B12A-BBB7-CD9238D1A5A1}"/>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7E0BEDC4-1D09-DB9B-C7E3-BFA53CA03458}"/>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0BD5806A-E120-76DB-FCA4-4677DE6EA685}"/>
              </a:ext>
            </a:extLst>
          </p:cNvPr>
          <p:cNvSpPr/>
          <p:nvPr>
            <p:custDataLst>
              <p:tags r:id="rId2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684E5FB9-712F-BE79-EA02-D1A5C3DA6F01}"/>
              </a:ext>
            </a:extLst>
          </p:cNvPr>
          <p:cNvSpPr/>
          <p:nvPr>
            <p:custDataLst>
              <p:tags r:id="rId24"/>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AA9D0976-C66B-189F-CF9A-7ECDE994304C}"/>
              </a:ext>
            </a:extLst>
          </p:cNvPr>
          <p:cNvSpPr/>
          <p:nvPr>
            <p:custDataLst>
              <p:tags r:id="rId2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4EF4B48-EAA0-4F87-BE40-98B2884E7BAF}"/>
              </a:ext>
            </a:extLst>
          </p:cNvPr>
          <p:cNvSpPr>
            <a:spLocks noGrp="1"/>
          </p:cNvSpPr>
          <p:nvPr>
            <p:ph type="title"/>
            <p:custDataLst>
              <p:tags r:id="rId26"/>
            </p:custDataLst>
          </p:nvPr>
        </p:nvSpPr>
        <p:spPr/>
        <p:txBody>
          <a:bodyPr/>
          <a:lstStyle/>
          <a:p>
            <a:r>
              <a:rPr lang="en-US"/>
              <a:t>Embodied AI</a:t>
            </a:r>
          </a:p>
        </p:txBody>
      </p:sp>
      <p:graphicFrame>
        <p:nvGraphicFramePr>
          <p:cNvPr id="57" name="think-cell data - do not delete" hidden="1">
            <a:extLst>
              <a:ext uri="{FF2B5EF4-FFF2-40B4-BE49-F238E27FC236}">
                <a16:creationId xmlns:a16="http://schemas.microsoft.com/office/drawing/2014/main" id="{0CDD8E54-9DA8-F4B4-451D-D6D8790676A6}"/>
              </a:ext>
            </a:extLst>
          </p:cNvPr>
          <p:cNvGraphicFramePr>
            <a:graphicFrameLocks noChangeAspect="1"/>
          </p:cNvGraphicFramePr>
          <p:nvPr>
            <p:custDataLst>
              <p:tags r:id="rId27"/>
            </p:custDataLst>
            <p:extLst>
              <p:ext uri="{D42A27DB-BD31-4B8C-83A1-F6EECF244321}">
                <p14:modId xmlns:p14="http://schemas.microsoft.com/office/powerpoint/2010/main" val="259052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7" imgW="473" imgH="476" progId="TCLayout.ActiveDocument.1">
                  <p:embed/>
                </p:oleObj>
              </mc:Choice>
              <mc:Fallback>
                <p:oleObj name="think-cell 幻灯片" r:id="rId37" imgW="473" imgH="476"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3434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8D57E6B4-E64C-B0FF-CC3B-F72FF0A05B69}"/>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5" name="矩形 24">
            <a:hlinkClick r:id="rId27" action="ppaction://hlinksldjump"/>
            <a:extLst>
              <a:ext uri="{FF2B5EF4-FFF2-40B4-BE49-F238E27FC236}">
                <a16:creationId xmlns:a16="http://schemas.microsoft.com/office/drawing/2014/main" id="{FBA2B66B-1180-390F-88ED-D1A6E195291B}"/>
              </a:ext>
            </a:extLst>
          </p:cNvPr>
          <p:cNvSpPr/>
          <p:nvPr>
            <p:custDataLst>
              <p:tags r:id="rId3"/>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4" name="矩形 23">
            <a:hlinkClick r:id="rId27" action="ppaction://hlinksldjump"/>
            <a:extLst>
              <a:ext uri="{FF2B5EF4-FFF2-40B4-BE49-F238E27FC236}">
                <a16:creationId xmlns:a16="http://schemas.microsoft.com/office/drawing/2014/main" id="{B9C7DEB2-9C80-40B2-9864-A0C7DE8BE946}"/>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85CFADFF-A8EA-5AEC-09E8-F911B933947B}"/>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8" action="ppaction://hlinksldjump"/>
            <a:extLst>
              <a:ext uri="{FF2B5EF4-FFF2-40B4-BE49-F238E27FC236}">
                <a16:creationId xmlns:a16="http://schemas.microsoft.com/office/drawing/2014/main" id="{436C9C25-BC3D-7C47-DFC7-02064C2D9827}"/>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3E983FEA-9E47-85E0-A414-BA032C0BCFF2}"/>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D0F55E23-D916-96BA-DFAA-DC4C40EA0483}"/>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C1276F51-4660-B5A7-BD95-81BDDEC78621}"/>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392FBE5F-A8F4-7088-B432-F5A38C9D2BAC}"/>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947EB4B3-AC21-FFD5-33FA-E123FF62B3F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8F7F921D-9AF8-ADEB-231E-F500263DAE5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413C95DE-C80F-810E-8A28-33A57CC98481}"/>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D25FA78A-D140-4E3D-0D9B-8669CA1124F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F2D4CD95-70BC-08FB-00F1-68CFC8268AA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4C722365-4A92-4B0D-873C-84FF40F94C65}"/>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571E5AFB-7E44-61F6-088D-C10C01234122}"/>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D1544377-D4F6-DC3F-D427-A0BA281B04C4}"/>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4AD1D89C-2E0A-7B34-8677-CC265E80BFA5}"/>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BE0CB0A8-D504-D9DE-0178-BF2C1E789FBD}"/>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B4431471-E12A-D31D-0950-6D20CD5DB4ED}"/>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35E3E3AA-C743-B7AF-9BC8-BEC6B40EC21D}"/>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A2F2A03F-AA31-F401-E978-578BE385CCD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C4583FD-D8E3-7968-AC1A-C71D27E88F5C}"/>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E7B3284A-7E57-24B2-A8F1-30B487C4FA63}"/>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E7B3284A-7E57-24B2-A8F1-30B487C4FA63}"/>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138961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88A1ABB1-2CFD-9FEB-0865-C32BCCB9C1A3}"/>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25" name="矩形 24">
            <a:hlinkClick r:id="rId26" action="ppaction://hlinksldjump"/>
            <a:extLst>
              <a:ext uri="{FF2B5EF4-FFF2-40B4-BE49-F238E27FC236}">
                <a16:creationId xmlns:a16="http://schemas.microsoft.com/office/drawing/2014/main" id="{F615DB10-3373-8F8E-053F-29AACB9D42EE}"/>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BC4D2738-5487-A5F0-1DD4-E820331E5117}"/>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27" action="ppaction://hlinksldjump"/>
            <a:extLst>
              <a:ext uri="{FF2B5EF4-FFF2-40B4-BE49-F238E27FC236}">
                <a16:creationId xmlns:a16="http://schemas.microsoft.com/office/drawing/2014/main" id="{DB27438B-5FE3-9002-F601-227063DD2EDB}"/>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2" name="矩形 21">
            <a:hlinkClick r:id="rId27" action="ppaction://hlinksldjump"/>
            <a:extLst>
              <a:ext uri="{FF2B5EF4-FFF2-40B4-BE49-F238E27FC236}">
                <a16:creationId xmlns:a16="http://schemas.microsoft.com/office/drawing/2014/main" id="{23109120-5258-5F0B-0470-3C8C02D1FC11}"/>
              </a:ext>
            </a:extLst>
          </p:cNvPr>
          <p:cNvSpPr/>
          <p:nvPr>
            <p:custDataLst>
              <p:tags r:id="rId6"/>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1" name="矩形 20">
            <a:hlinkClick r:id="rId27" action="ppaction://hlinksldjump"/>
            <a:extLst>
              <a:ext uri="{FF2B5EF4-FFF2-40B4-BE49-F238E27FC236}">
                <a16:creationId xmlns:a16="http://schemas.microsoft.com/office/drawing/2014/main" id="{512760AC-B0B5-9CA0-3A1B-AACE87CFDAF9}"/>
              </a:ext>
            </a:extLst>
          </p:cNvPr>
          <p:cNvSpPr/>
          <p:nvPr>
            <p:custDataLst>
              <p:tags r:id="rId7"/>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E86C15E7-972B-FFBD-A4C6-4813E5D088E0}"/>
              </a:ext>
            </a:extLst>
          </p:cNvPr>
          <p:cNvSpPr/>
          <p:nvPr>
            <p:custDataLst>
              <p:tags r:id="rId8"/>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EFD825D-3F52-B7EE-2044-3C3B1E0CC876}"/>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8" name="矩形 17">
            <a:hlinkClick r:id="rId28" action="ppaction://hlinksldjump"/>
            <a:extLst>
              <a:ext uri="{FF2B5EF4-FFF2-40B4-BE49-F238E27FC236}">
                <a16:creationId xmlns:a16="http://schemas.microsoft.com/office/drawing/2014/main" id="{C7F8AA69-1009-76B6-66DC-536ADD9D1C4B}"/>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FAEAE603-24F2-237E-A302-619301841009}"/>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345D7E3F-7814-FBBC-F766-60644814F21E}"/>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5" name="矩形 14">
            <a:hlinkClick r:id="rId29" action="ppaction://hlinksldjump"/>
            <a:extLst>
              <a:ext uri="{FF2B5EF4-FFF2-40B4-BE49-F238E27FC236}">
                <a16:creationId xmlns:a16="http://schemas.microsoft.com/office/drawing/2014/main" id="{F5C48127-7315-6F34-2580-8244E4F3F355}"/>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305936-6310-FE4A-7885-EF99056A32BF}"/>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31F188C1-E129-8852-7A50-40FAAE0035C1}"/>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D296D6B0-40A5-7BE3-66C4-516193ADFD0E}"/>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0A8D3B7C-77C7-BE92-F60A-CF7AD0A04600}"/>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C2E10407-8747-9C96-762B-E05A6B53B7D1}"/>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BDE83EC2-21C5-4580-ED4C-5C1F4115A3BA}"/>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D1839E2A-04ED-25DA-7AB0-9A4113C10705}"/>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DA70F130-0B04-C337-6A26-56A00958716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B8EBB50A-B123-E490-6E9B-3BD7EE401C7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72E38D26-C683-FF71-A26C-440CE62EA9C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AD9F750-F09A-D846-E36B-4EE65B5CDB36}"/>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33632874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690FA0E-56E3-42EF-DC15-F9072C459E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C690FA0E-56E3-42EF-DC15-F9072C459E9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“具身任务规划”讨论了任务规划和行动规划的定义和区别。很明显，行动规划必须解决现实世界的不确定性，因为任务规划提供的子任务粒度不足以指导代理在环境交互中。 通常，代理可以通过两种方式实现行动规划：</a:t>
            </a:r>
          </a:p>
          <a:p>
            <a:r>
              <a:rPr lang="en-US" altLang="zh-CN" dirty="0"/>
              <a:t>1) </a:t>
            </a:r>
            <a:r>
              <a:rPr lang="zh-CN" altLang="en-US" dirty="0"/>
              <a:t>使用预先训练的具身感知和具身干预模型作为工具，通过 </a:t>
            </a:r>
            <a:r>
              <a:rPr lang="en-US" altLang="zh-CN" dirty="0"/>
              <a:t>API </a:t>
            </a:r>
            <a:r>
              <a:rPr lang="zh-CN" altLang="en-US" dirty="0"/>
              <a:t>逐步完成任务规划指定的子任务；</a:t>
            </a:r>
          </a:p>
          <a:p>
            <a:r>
              <a:rPr lang="en-US" altLang="zh-CN" dirty="0"/>
              <a:t>2) </a:t>
            </a:r>
            <a:r>
              <a:rPr lang="zh-CN" altLang="en-US" dirty="0"/>
              <a:t>利用 </a:t>
            </a:r>
            <a:r>
              <a:rPr lang="en-US" altLang="zh-CN" dirty="0"/>
              <a:t>VLA </a:t>
            </a:r>
            <a:r>
              <a:rPr lang="zh-CN" altLang="en-US" dirty="0"/>
              <a:t>模型的固有能力来推导出行动规划。 </a:t>
            </a:r>
          </a:p>
          <a:p>
            <a:r>
              <a:rPr lang="zh-CN" altLang="en-US" dirty="0"/>
              <a:t>此外，行动规划器执行的结果将反馈给任务规划器，以调整和改进任务规划</a:t>
            </a:r>
            <a:endParaRPr lang="en-US" dirty="0"/>
          </a:p>
        </p:txBody>
      </p:sp>
    </p:spTree>
    <p:extLst>
      <p:ext uri="{BB962C8B-B14F-4D97-AF65-F5344CB8AC3E}">
        <p14:creationId xmlns:p14="http://schemas.microsoft.com/office/powerpoint/2010/main" val="10860168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07B2AB29-79EA-E16E-FB0A-E44804C77E6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25" name="矩形 24">
            <a:hlinkClick r:id="rId26" action="ppaction://hlinksldjump"/>
            <a:extLst>
              <a:ext uri="{FF2B5EF4-FFF2-40B4-BE49-F238E27FC236}">
                <a16:creationId xmlns:a16="http://schemas.microsoft.com/office/drawing/2014/main" id="{67EE0997-3587-44F2-1ED2-A83C8ED30AD8}"/>
              </a:ext>
            </a:extLst>
          </p:cNvPr>
          <p:cNvSpPr/>
          <p:nvPr>
            <p:custDataLst>
              <p:tags r:id="rId3"/>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4" name="矩形 23">
            <a:hlinkClick r:id="rId26" action="ppaction://hlinksldjump"/>
            <a:extLst>
              <a:ext uri="{FF2B5EF4-FFF2-40B4-BE49-F238E27FC236}">
                <a16:creationId xmlns:a16="http://schemas.microsoft.com/office/drawing/2014/main" id="{479826BD-E0E6-A79A-D818-8F677B03C954}"/>
              </a:ext>
            </a:extLst>
          </p:cNvPr>
          <p:cNvSpPr/>
          <p:nvPr>
            <p:custDataLst>
              <p:tags r:id="rId4"/>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06EC52D0-E78E-03B9-721D-830AED788D8A}"/>
              </a:ext>
            </a:extLst>
          </p:cNvPr>
          <p:cNvSpPr/>
          <p:nvPr>
            <p:custDataLst>
              <p:tags r:id="rId5"/>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A3A29A3D-6D10-F1CE-1AFF-E4AE3365E12C}"/>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1" name="矩形 20">
            <a:hlinkClick r:id="rId27" action="ppaction://hlinksldjump"/>
            <a:extLst>
              <a:ext uri="{FF2B5EF4-FFF2-40B4-BE49-F238E27FC236}">
                <a16:creationId xmlns:a16="http://schemas.microsoft.com/office/drawing/2014/main" id="{87A37311-D901-D13B-7893-C7FC0F52A72E}"/>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4C4342FC-ADBF-02FB-1EDB-BE7E4E0A4F58}"/>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43BC6E2A-7E9A-89A4-5CC0-1DEEDD5C5B9F}"/>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8" name="矩形 17">
            <a:hlinkClick r:id="rId28" action="ppaction://hlinksldjump"/>
            <a:extLst>
              <a:ext uri="{FF2B5EF4-FFF2-40B4-BE49-F238E27FC236}">
                <a16:creationId xmlns:a16="http://schemas.microsoft.com/office/drawing/2014/main" id="{35C7E3A7-0D30-0508-F20B-B6B53F33613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34B89B8E-2B9C-EEB9-44F9-E5019E20FFB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B0DBF7B4-8F17-4825-DFF5-35DEB7DCEDF7}"/>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5" name="矩形 14">
            <a:hlinkClick r:id="rId29" action="ppaction://hlinksldjump"/>
            <a:extLst>
              <a:ext uri="{FF2B5EF4-FFF2-40B4-BE49-F238E27FC236}">
                <a16:creationId xmlns:a16="http://schemas.microsoft.com/office/drawing/2014/main" id="{9134CEA8-48CD-8074-E05E-402F425B350D}"/>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B8E56F40-1782-3A4E-3439-CBB0966D7158}"/>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FD253F6B-CB16-8831-5005-93A118F1E1DA}"/>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173F96C4-9D12-68BF-71AA-194B24C49E2D}"/>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E4E7A528-AD45-9D95-B331-94A31D6477FF}"/>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B75A146-69BF-0821-1173-40E05DC14D6E}"/>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A70CEDC0-2504-854F-6D29-A869755F316E}"/>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E293F6C8-1E49-8770-FF35-B0329783B7C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080B68D2-6D8C-28B2-D87B-A38C768B3667}"/>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959E4E51-4EE3-4CE7-B0C3-191F269E8FDB}"/>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BF6C1C84-53FF-F2DC-B77F-9FC890F5E114}"/>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0DE89F7-B8B0-C4A2-2FD2-C53BA5656EB3}"/>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5600841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F80549D-8238-4E77-7FEF-C0206E8139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5F80549D-8238-4E77-7FEF-C0206E8139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APIs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771728"/>
          </a:xfrm>
        </p:spPr>
        <p:txBody>
          <a:bodyPr>
            <a:normAutofit/>
          </a:bodyPr>
          <a:lstStyle/>
          <a:p>
            <a:r>
              <a:rPr lang="zh-CN" altLang="en-US" sz="2000" dirty="0"/>
              <a:t>一种典型的方法是向 </a:t>
            </a:r>
            <a:r>
              <a:rPr lang="en-US" altLang="zh-CN" sz="2000" dirty="0"/>
              <a:t>LLM </a:t>
            </a:r>
            <a:r>
              <a:rPr lang="zh-CN" altLang="en-US" sz="2000" dirty="0"/>
              <a:t>提供各种经过良好训练的策略模型的定义和描述作为上下文，使它们能够理解这些工具并确定如何以及何时为特定任务调用它们</a:t>
            </a:r>
            <a:endParaRPr lang="en-US" altLang="zh-CN" sz="2000" dirty="0"/>
          </a:p>
          <a:p>
            <a:r>
              <a:rPr lang="zh-CN" altLang="en-US" sz="2000" dirty="0"/>
              <a:t>此外，通过生成代码，一系列更细粒度的工具可以抽象成一个函数库来调用，而不是直接将子任务所需的参数传递给导航和抓取模型</a:t>
            </a:r>
            <a:endParaRPr lang="en-US" altLang="zh-CN" sz="2000" dirty="0"/>
          </a:p>
          <a:p>
            <a:pPr lvl="1"/>
            <a:r>
              <a:rPr lang="zh-CN" altLang="en-US" sz="1600" dirty="0"/>
              <a:t>考虑到环境的不确定性，</a:t>
            </a:r>
            <a:r>
              <a:rPr lang="en-US" altLang="zh-CN" sz="1600" dirty="0" err="1"/>
              <a:t>Reflexion</a:t>
            </a:r>
            <a:r>
              <a:rPr lang="en-US" altLang="zh-CN" sz="1600" dirty="0"/>
              <a:t> </a:t>
            </a:r>
            <a:r>
              <a:rPr lang="zh-CN" altLang="en-US" sz="1600" dirty="0"/>
              <a:t>可以进一步调整这些工具在执行期间以实现更好的泛化 。优化这些工具可以增强智能体的鲁棒性，并且可能需要新的工具来完成未知的任务</a:t>
            </a:r>
            <a:endParaRPr lang="en-US" altLang="zh-CN" sz="1600" dirty="0"/>
          </a:p>
          <a:p>
            <a:pPr lvl="1"/>
            <a:r>
              <a:rPr lang="en-US" altLang="zh-CN" sz="1600" dirty="0"/>
              <a:t>DEPS </a:t>
            </a:r>
            <a:r>
              <a:rPr lang="zh-CN" altLang="en-US" sz="1600" dirty="0"/>
              <a:t>在零样本学习的前提下，赋予 </a:t>
            </a:r>
            <a:r>
              <a:rPr lang="en-US" altLang="zh-CN" sz="1600" dirty="0"/>
              <a:t>LLM </a:t>
            </a:r>
            <a:r>
              <a:rPr lang="zh-CN" altLang="en-US" sz="1600" dirty="0"/>
              <a:t>各种角色设置，以在与环境交互时学习不同的技能。 在随后的交互中，</a:t>
            </a:r>
            <a:r>
              <a:rPr lang="en-US" altLang="zh-CN" sz="1600" dirty="0"/>
              <a:t>LLM </a:t>
            </a:r>
            <a:r>
              <a:rPr lang="zh-CN" altLang="en-US" sz="1600" dirty="0"/>
              <a:t>可以学习选择和组合这些技能以开发新的技能</a:t>
            </a:r>
            <a:endParaRPr lang="en-US" altLang="zh-CN" sz="1600" dirty="0"/>
          </a:p>
          <a:p>
            <a:r>
              <a:rPr lang="zh-CN" altLang="en-US" sz="2000" dirty="0"/>
              <a:t>这种分层规划范式允许智能体专注于高级任务规划和决策，同时将特定操作执行委托给策略模型，简化开发过程。任务规划器和动作规划器的模块化使独立开发、测试和优化成为可能，从而增强了系统的灵活性和可维护性。这种方法允许智能体通过调用不同的动作规划器并促进修改来适应各种任务和环境，而无需对智能体的结构进行重大更改。然而，调用外部策略模型可能会引入延迟，这可能会影响响应时间和效率，尤其是在实时任务中。智能体的性能严重依赖于策略模型的质量。如果策略模型无效，智能体的整体性能将会下降</a:t>
            </a:r>
            <a:endParaRPr lang="en-US" sz="2000" dirty="0"/>
          </a:p>
        </p:txBody>
      </p:sp>
    </p:spTree>
    <p:extLst>
      <p:ext uri="{BB962C8B-B14F-4D97-AF65-F5344CB8AC3E}">
        <p14:creationId xmlns:p14="http://schemas.microsoft.com/office/powerpoint/2010/main" val="26198798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D04439CF-E977-68C0-258E-FE78B3887A21}"/>
              </a:ext>
            </a:extLst>
          </p:cNvPr>
          <p:cNvSpPr/>
          <p:nvPr>
            <p:custDataLst>
              <p:tags r:id="rId2"/>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9FB0B7A6-D320-99F3-4191-DD5FEA63E18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204</a:t>
            </a:r>
          </a:p>
        </p:txBody>
      </p:sp>
      <p:sp>
        <p:nvSpPr>
          <p:cNvPr id="24" name="矩形 23">
            <a:hlinkClick r:id="rId26" action="ppaction://hlinksldjump"/>
            <a:extLst>
              <a:ext uri="{FF2B5EF4-FFF2-40B4-BE49-F238E27FC236}">
                <a16:creationId xmlns:a16="http://schemas.microsoft.com/office/drawing/2014/main" id="{61D578FC-D953-3166-234B-0D72CCBBF917}"/>
              </a:ext>
            </a:extLst>
          </p:cNvPr>
          <p:cNvSpPr/>
          <p:nvPr>
            <p:custDataLst>
              <p:tags r:id="rId4"/>
            </p:custDataLst>
          </p:nvPr>
        </p:nvSpPr>
        <p:spPr>
          <a:xfrm>
            <a:off x="1441569" y="4499335"/>
            <a:ext cx="705962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VLA Model</a:t>
            </a:r>
          </a:p>
        </p:txBody>
      </p:sp>
      <p:sp>
        <p:nvSpPr>
          <p:cNvPr id="23" name="矩形 22">
            <a:hlinkClick r:id="rId26" action="ppaction://hlinksldjump"/>
            <a:extLst>
              <a:ext uri="{FF2B5EF4-FFF2-40B4-BE49-F238E27FC236}">
                <a16:creationId xmlns:a16="http://schemas.microsoft.com/office/drawing/2014/main" id="{FF58EDD2-A861-06C8-60DF-BAAB6DDBE3CF}"/>
              </a:ext>
            </a:extLst>
          </p:cNvPr>
          <p:cNvSpPr/>
          <p:nvPr>
            <p:custDataLst>
              <p:tags r:id="rId5"/>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27" action="ppaction://hlinksldjump"/>
            <a:extLst>
              <a:ext uri="{FF2B5EF4-FFF2-40B4-BE49-F238E27FC236}">
                <a16:creationId xmlns:a16="http://schemas.microsoft.com/office/drawing/2014/main" id="{A5D0CB47-43AB-63EC-E2C5-40045F17C8B8}"/>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202</a:t>
            </a:r>
          </a:p>
        </p:txBody>
      </p:sp>
      <p:sp>
        <p:nvSpPr>
          <p:cNvPr id="21" name="矩形 20">
            <a:hlinkClick r:id="rId27" action="ppaction://hlinksldjump"/>
            <a:extLst>
              <a:ext uri="{FF2B5EF4-FFF2-40B4-BE49-F238E27FC236}">
                <a16:creationId xmlns:a16="http://schemas.microsoft.com/office/drawing/2014/main" id="{6A1DC54F-ABF7-010C-74E7-C37733A3601D}"/>
              </a:ext>
            </a:extLst>
          </p:cNvPr>
          <p:cNvSpPr/>
          <p:nvPr>
            <p:custDataLst>
              <p:tags r:id="rId7"/>
            </p:custDataLst>
          </p:nvPr>
        </p:nvSpPr>
        <p:spPr>
          <a:xfrm>
            <a:off x="1441569" y="403572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Action Utilizing APIs</a:t>
            </a:r>
          </a:p>
        </p:txBody>
      </p:sp>
      <p:sp>
        <p:nvSpPr>
          <p:cNvPr id="20" name="矩形 19">
            <a:hlinkClick r:id="rId27" action="ppaction://hlinksldjump"/>
            <a:extLst>
              <a:ext uri="{FF2B5EF4-FFF2-40B4-BE49-F238E27FC236}">
                <a16:creationId xmlns:a16="http://schemas.microsoft.com/office/drawing/2014/main" id="{712C0B1A-5D5B-B45C-6F46-D524CC93FB6B}"/>
              </a:ext>
            </a:extLst>
          </p:cNvPr>
          <p:cNvSpPr/>
          <p:nvPr>
            <p:custDataLst>
              <p:tags r:id="rId8"/>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28" action="ppaction://hlinksldjump"/>
            <a:extLst>
              <a:ext uri="{FF2B5EF4-FFF2-40B4-BE49-F238E27FC236}">
                <a16:creationId xmlns:a16="http://schemas.microsoft.com/office/drawing/2014/main" id="{002A7FE8-6051-E592-1018-68E649C21BC0}"/>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200</a:t>
            </a:r>
          </a:p>
        </p:txBody>
      </p:sp>
      <p:sp>
        <p:nvSpPr>
          <p:cNvPr id="18" name="矩形 17">
            <a:hlinkClick r:id="rId28" action="ppaction://hlinksldjump"/>
            <a:extLst>
              <a:ext uri="{FF2B5EF4-FFF2-40B4-BE49-F238E27FC236}">
                <a16:creationId xmlns:a16="http://schemas.microsoft.com/office/drawing/2014/main" id="{1F4EE2D8-AD39-2531-B762-0E29C649FB6E}"/>
              </a:ext>
            </a:extLst>
          </p:cNvPr>
          <p:cNvSpPr/>
          <p:nvPr>
            <p:custDataLst>
              <p:tags r:id="rId10"/>
            </p:custDataLst>
          </p:nvPr>
        </p:nvSpPr>
        <p:spPr>
          <a:xfrm>
            <a:off x="1441569" y="3572115"/>
            <a:ext cx="705962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28" action="ppaction://hlinksldjump"/>
            <a:extLst>
              <a:ext uri="{FF2B5EF4-FFF2-40B4-BE49-F238E27FC236}">
                <a16:creationId xmlns:a16="http://schemas.microsoft.com/office/drawing/2014/main" id="{A13D5B55-C817-004E-C88F-26A70C03D92B}"/>
              </a:ext>
            </a:extLst>
          </p:cNvPr>
          <p:cNvSpPr/>
          <p:nvPr>
            <p:custDataLst>
              <p:tags r:id="rId11"/>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29" action="ppaction://hlinksldjump"/>
            <a:extLst>
              <a:ext uri="{FF2B5EF4-FFF2-40B4-BE49-F238E27FC236}">
                <a16:creationId xmlns:a16="http://schemas.microsoft.com/office/drawing/2014/main" id="{4C999395-43EF-519A-C412-7A2A318FF8E5}"/>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198</a:t>
            </a:r>
          </a:p>
        </p:txBody>
      </p:sp>
      <p:sp>
        <p:nvSpPr>
          <p:cNvPr id="15" name="矩形 14">
            <a:hlinkClick r:id="rId29" action="ppaction://hlinksldjump"/>
            <a:extLst>
              <a:ext uri="{FF2B5EF4-FFF2-40B4-BE49-F238E27FC236}">
                <a16:creationId xmlns:a16="http://schemas.microsoft.com/office/drawing/2014/main" id="{8F34D330-5E51-65C2-6799-0C0CF224179F}"/>
              </a:ext>
            </a:extLst>
          </p:cNvPr>
          <p:cNvSpPr/>
          <p:nvPr>
            <p:custDataLst>
              <p:tags r:id="rId13"/>
            </p:custDataLst>
          </p:nvPr>
        </p:nvSpPr>
        <p:spPr>
          <a:xfrm>
            <a:off x="977959" y="310850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Action Planning</a:t>
            </a:r>
          </a:p>
        </p:txBody>
      </p:sp>
      <p:sp>
        <p:nvSpPr>
          <p:cNvPr id="14" name="矩形 13">
            <a:hlinkClick r:id="rId29" action="ppaction://hlinksldjump"/>
            <a:extLst>
              <a:ext uri="{FF2B5EF4-FFF2-40B4-BE49-F238E27FC236}">
                <a16:creationId xmlns:a16="http://schemas.microsoft.com/office/drawing/2014/main" id="{D8A1E59B-9B96-FD33-6935-2B8A3C872FB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1F75C09F-6089-4A37-F5A3-850DB5E20B3C}"/>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185</a:t>
            </a:r>
          </a:p>
        </p:txBody>
      </p:sp>
      <p:sp>
        <p:nvSpPr>
          <p:cNvPr id="12" name="矩形 11">
            <a:hlinkClick r:id="rId30" action="ppaction://hlinksldjump"/>
            <a:extLst>
              <a:ext uri="{FF2B5EF4-FFF2-40B4-BE49-F238E27FC236}">
                <a16:creationId xmlns:a16="http://schemas.microsoft.com/office/drawing/2014/main" id="{28236ECA-4AA2-ED09-6112-F15D9764AA02}"/>
              </a:ext>
            </a:extLst>
          </p:cNvPr>
          <p:cNvSpPr/>
          <p:nvPr>
            <p:custDataLst>
              <p:tags r:id="rId16"/>
            </p:custDataLst>
          </p:nvPr>
        </p:nvSpPr>
        <p:spPr>
          <a:xfrm>
            <a:off x="977959" y="264489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Task Planning</a:t>
            </a:r>
          </a:p>
        </p:txBody>
      </p:sp>
      <p:sp>
        <p:nvSpPr>
          <p:cNvPr id="11" name="矩形 10">
            <a:hlinkClick r:id="rId30" action="ppaction://hlinksldjump"/>
            <a:extLst>
              <a:ext uri="{FF2B5EF4-FFF2-40B4-BE49-F238E27FC236}">
                <a16:creationId xmlns:a16="http://schemas.microsoft.com/office/drawing/2014/main" id="{72EC27D1-4EA5-2DDC-51A9-3B910A9990B5}"/>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209BAA-ED23-D926-B3D2-2B2BB9A5827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179</a:t>
            </a:r>
          </a:p>
        </p:txBody>
      </p:sp>
      <p:sp>
        <p:nvSpPr>
          <p:cNvPr id="9" name="矩形 8">
            <a:hlinkClick r:id="rId31" action="ppaction://hlinksldjump"/>
            <a:extLst>
              <a:ext uri="{FF2B5EF4-FFF2-40B4-BE49-F238E27FC236}">
                <a16:creationId xmlns:a16="http://schemas.microsoft.com/office/drawing/2014/main" id="{C1B3AFF8-7BD4-322E-99C6-CA58ABC19EC2}"/>
              </a:ext>
            </a:extLst>
          </p:cNvPr>
          <p:cNvSpPr/>
          <p:nvPr>
            <p:custDataLst>
              <p:tags r:id="rId19"/>
            </p:custDataLst>
          </p:nvPr>
        </p:nvSpPr>
        <p:spPr>
          <a:xfrm>
            <a:off x="977959" y="218128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Multimodal Foundation Model</a:t>
            </a:r>
          </a:p>
        </p:txBody>
      </p:sp>
      <p:sp>
        <p:nvSpPr>
          <p:cNvPr id="8" name="矩形 7">
            <a:hlinkClick r:id="rId31" action="ppaction://hlinksldjump"/>
            <a:extLst>
              <a:ext uri="{FF2B5EF4-FFF2-40B4-BE49-F238E27FC236}">
                <a16:creationId xmlns:a16="http://schemas.microsoft.com/office/drawing/2014/main" id="{74524AFE-29A4-34DE-0E9F-5410EF9D9523}"/>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FF769184-B01F-6CD8-53C4-59204BC139BB}"/>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175</a:t>
            </a:r>
          </a:p>
        </p:txBody>
      </p:sp>
      <p:sp>
        <p:nvSpPr>
          <p:cNvPr id="6" name="矩形 5">
            <a:hlinkClick r:id="rId32" action="ppaction://hlinksldjump"/>
            <a:extLst>
              <a:ext uri="{FF2B5EF4-FFF2-40B4-BE49-F238E27FC236}">
                <a16:creationId xmlns:a16="http://schemas.microsoft.com/office/drawing/2014/main" id="{09027AD0-27D2-7890-76E3-72EE80E63649}"/>
              </a:ext>
            </a:extLst>
          </p:cNvPr>
          <p:cNvSpPr/>
          <p:nvPr>
            <p:custDataLst>
              <p:tags r:id="rId22"/>
            </p:custDataLst>
          </p:nvPr>
        </p:nvSpPr>
        <p:spPr>
          <a:xfrm>
            <a:off x="977959" y="1717675"/>
            <a:ext cx="752323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2" action="ppaction://hlinksldjump"/>
            <a:extLst>
              <a:ext uri="{FF2B5EF4-FFF2-40B4-BE49-F238E27FC236}">
                <a16:creationId xmlns:a16="http://schemas.microsoft.com/office/drawing/2014/main" id="{F7BF1EE9-11AA-5064-9284-7849D4866F41}"/>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F14FB10-8F94-F2B3-90EC-A82512090754}"/>
              </a:ext>
            </a:extLst>
          </p:cNvPr>
          <p:cNvSpPr>
            <a:spLocks noGrp="1"/>
          </p:cNvSpPr>
          <p:nvPr>
            <p:ph type="title"/>
            <p:custDataLst>
              <p:tags r:id="rId24"/>
            </p:custDataLst>
          </p:nvPr>
        </p:nvSpPr>
        <p:spPr/>
        <p:txBody>
          <a:bodyPr/>
          <a:lstStyle/>
          <a:p>
            <a:r>
              <a:rPr lang="en-US"/>
              <a:t>Embodied Agent</a:t>
            </a:r>
          </a:p>
        </p:txBody>
      </p:sp>
    </p:spTree>
    <p:custDataLst>
      <p:tags r:id="rId1"/>
    </p:custDataLst>
    <p:extLst>
      <p:ext uri="{BB962C8B-B14F-4D97-AF65-F5344CB8AC3E}">
        <p14:creationId xmlns:p14="http://schemas.microsoft.com/office/powerpoint/2010/main" val="40283386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D3BC32-0257-869E-9A10-EBEDD9F94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83D3BC32-0257-869E-9A10-EBEDD9F94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Action utilizing VLA model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与之前的任务规划和动作执行在同一系统中执行的方法不同，这种范式利用具身多模态基础模型的能力来规划和执行动作，从而减少了通信延迟并提高了系统响应速度和效率。 在 </a:t>
            </a:r>
            <a:r>
              <a:rPr lang="en-US" altLang="zh-CN" dirty="0"/>
              <a:t>VLA </a:t>
            </a:r>
            <a:r>
              <a:rPr lang="zh-CN" altLang="en-US" dirty="0"/>
              <a:t>模型中，感知、决策和执行模块的紧密集成使系统能够更有效地处理复杂任务并适应动态环境的变化。 这种集成还促进了实时反馈，使代理能够自我调整策略，从而提高任务执行的鲁棒性和适应性。 然而，这种范式无疑更加复杂且成本更高，尤其是在处理复杂或长期任务时。 此外，一个关键问题是，行动规划器如果没有具身世界模型，就无法仅使用 </a:t>
            </a:r>
            <a:r>
              <a:rPr lang="en-US" altLang="zh-CN" dirty="0"/>
              <a:t>LLM </a:t>
            </a:r>
            <a:r>
              <a:rPr lang="zh-CN" altLang="en-US" dirty="0"/>
              <a:t>的内部知识来模拟物理定律。 这种限制阻碍了代理在物理世界中准确有效地完成各种任务，阻止了从网络空间到物理世界的无缝转移</a:t>
            </a:r>
            <a:endParaRPr lang="en-US" dirty="0"/>
          </a:p>
        </p:txBody>
      </p:sp>
    </p:spTree>
    <p:extLst>
      <p:ext uri="{BB962C8B-B14F-4D97-AF65-F5344CB8AC3E}">
        <p14:creationId xmlns:p14="http://schemas.microsoft.com/office/powerpoint/2010/main" val="18095943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FB9CA2F2-5650-2DDC-2773-C10FE25D3D53}"/>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29" action="ppaction://hlinksldjump"/>
            <a:extLst>
              <a:ext uri="{FF2B5EF4-FFF2-40B4-BE49-F238E27FC236}">
                <a16:creationId xmlns:a16="http://schemas.microsoft.com/office/drawing/2014/main" id="{5F575B63-CC36-D120-3E19-AE292320724B}"/>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E5FB8A65-E74E-1771-1E2F-F199B428EFF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extLst>
              <a:ext uri="{FF2B5EF4-FFF2-40B4-BE49-F238E27FC236}">
                <a16:creationId xmlns:a16="http://schemas.microsoft.com/office/drawing/2014/main" id="{6B7977FD-9E0F-AB2E-FE23-14E995EB6647}"/>
              </a:ext>
            </a:extLst>
          </p:cNvPr>
          <p:cNvSpPr/>
          <p:nvPr>
            <p:custDataLst>
              <p:tags r:id="rId5"/>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FF034EAD-5F3A-C5A4-D41A-DF12C06A603F}"/>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4" name="矩形 23">
            <a:hlinkClick r:id="rId30" action="ppaction://hlinksldjump"/>
            <a:extLst>
              <a:ext uri="{FF2B5EF4-FFF2-40B4-BE49-F238E27FC236}">
                <a16:creationId xmlns:a16="http://schemas.microsoft.com/office/drawing/2014/main" id="{00801B5F-3E65-B21B-3F9E-18496EF44433}"/>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0" action="ppaction://hlinksldjump"/>
            <a:extLst>
              <a:ext uri="{FF2B5EF4-FFF2-40B4-BE49-F238E27FC236}">
                <a16:creationId xmlns:a16="http://schemas.microsoft.com/office/drawing/2014/main" id="{ECCE59E9-7493-B15E-DF74-0D0798B2F775}"/>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1" action="ppaction://hlinksldjump"/>
            <a:extLst>
              <a:ext uri="{FF2B5EF4-FFF2-40B4-BE49-F238E27FC236}">
                <a16:creationId xmlns:a16="http://schemas.microsoft.com/office/drawing/2014/main" id="{0AE65EE3-F556-315A-BBEA-1E4652520D52}"/>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1" action="ppaction://hlinksldjump"/>
            <a:extLst>
              <a:ext uri="{FF2B5EF4-FFF2-40B4-BE49-F238E27FC236}">
                <a16:creationId xmlns:a16="http://schemas.microsoft.com/office/drawing/2014/main" id="{B09ABA6C-095D-F149-91CD-C231BA9E8EEA}"/>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1" action="ppaction://hlinksldjump"/>
            <a:extLst>
              <a:ext uri="{FF2B5EF4-FFF2-40B4-BE49-F238E27FC236}">
                <a16:creationId xmlns:a16="http://schemas.microsoft.com/office/drawing/2014/main" id="{B861C8D8-82FD-0AEA-6418-F80313D5B144}"/>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2" action="ppaction://hlinksldjump"/>
            <a:extLst>
              <a:ext uri="{FF2B5EF4-FFF2-40B4-BE49-F238E27FC236}">
                <a16:creationId xmlns:a16="http://schemas.microsoft.com/office/drawing/2014/main" id="{41707073-3E76-DC33-3E8E-B4E01DC36FDE}"/>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2" action="ppaction://hlinksldjump"/>
            <a:extLst>
              <a:ext uri="{FF2B5EF4-FFF2-40B4-BE49-F238E27FC236}">
                <a16:creationId xmlns:a16="http://schemas.microsoft.com/office/drawing/2014/main" id="{47840176-3FA2-6882-25AB-C7E6C0707431}"/>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2" action="ppaction://hlinksldjump"/>
            <a:extLst>
              <a:ext uri="{FF2B5EF4-FFF2-40B4-BE49-F238E27FC236}">
                <a16:creationId xmlns:a16="http://schemas.microsoft.com/office/drawing/2014/main" id="{2C8BE1CD-4398-1AA3-9D9B-B82EAE1A4F19}"/>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3" action="ppaction://hlinksldjump"/>
            <a:extLst>
              <a:ext uri="{FF2B5EF4-FFF2-40B4-BE49-F238E27FC236}">
                <a16:creationId xmlns:a16="http://schemas.microsoft.com/office/drawing/2014/main" id="{10062104-BB93-746D-23C2-13ED4A405E95}"/>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3C260F47-7664-F2C1-506C-7E7D65323CC8}"/>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4CBE61C3-C9EE-5A9B-6746-0914499D52FC}"/>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A147E239-1A3F-E281-3733-E93CFC0E7FCF}"/>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339221BC-77C0-91D4-AD91-32532CE49373}"/>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362F8F78-DF7D-1732-CF2D-B5E76FD4C4D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BC1010E-3362-F47B-6DCA-01CAD13BB0C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AC12948A-9B95-A1CA-514B-2550E04D92E6}"/>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02D167DC-26DD-1697-9DBD-440EB21F6EA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D972F48-4DF8-5D7D-8147-980ED5845DE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2AE76043-897F-237D-958A-84C6BF00F9C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1E09430-2E4B-2855-0AEB-53D5D75C41BF}"/>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9EA870D-06DB-B1A2-8EE6-B4A20CC7FE7A}"/>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32525527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6AD8D9-5E4D-17EA-9BB1-B7651CF9543E}"/>
              </a:ext>
            </a:extLst>
          </p:cNvPr>
          <p:cNvGraphicFramePr>
            <a:graphicFrameLocks noChangeAspect="1"/>
          </p:cNvGraphicFramePr>
          <p:nvPr>
            <p:custDataLst>
              <p:tags r:id="rId1"/>
            </p:custDataLst>
            <p:extLst>
              <p:ext uri="{D42A27DB-BD31-4B8C-83A1-F6EECF244321}">
                <p14:modId xmlns:p14="http://schemas.microsoft.com/office/powerpoint/2010/main" val="259149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7B7B4919-D8E2-784F-3644-8C9030B13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277" y="481929"/>
            <a:ext cx="9857445" cy="5894142"/>
          </a:xfrm>
          <a:prstGeom prst="rect">
            <a:avLst/>
          </a:prstGeom>
        </p:spPr>
      </p:pic>
    </p:spTree>
    <p:extLst>
      <p:ext uri="{BB962C8B-B14F-4D97-AF65-F5344CB8AC3E}">
        <p14:creationId xmlns:p14="http://schemas.microsoft.com/office/powerpoint/2010/main" val="1186953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1" action="ppaction://hlinksldjump"/>
            <a:extLst>
              <a:ext uri="{FF2B5EF4-FFF2-40B4-BE49-F238E27FC236}">
                <a16:creationId xmlns:a16="http://schemas.microsoft.com/office/drawing/2014/main" id="{B9FAC4D1-E88C-60C2-0A5A-5F814E94AA61}"/>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19" name="矩形 18">
            <a:hlinkClick r:id="rId21" action="ppaction://hlinksldjump"/>
            <a:extLst>
              <a:ext uri="{FF2B5EF4-FFF2-40B4-BE49-F238E27FC236}">
                <a16:creationId xmlns:a16="http://schemas.microsoft.com/office/drawing/2014/main" id="{A88D8638-7024-620F-F811-FEECF82ECF43}"/>
              </a:ext>
            </a:extLst>
          </p:cNvPr>
          <p:cNvSpPr/>
          <p:nvPr>
            <p:custDataLst>
              <p:tags r:id="rId3"/>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8" name="矩形 17">
            <a:hlinkClick r:id="rId21" action="ppaction://hlinksldjump"/>
            <a:extLst>
              <a:ext uri="{FF2B5EF4-FFF2-40B4-BE49-F238E27FC236}">
                <a16:creationId xmlns:a16="http://schemas.microsoft.com/office/drawing/2014/main" id="{D37D8B75-8B0B-B0FF-0800-A70D92B9063E}"/>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2" action="ppaction://hlinksldjump"/>
            <a:extLst>
              <a:ext uri="{FF2B5EF4-FFF2-40B4-BE49-F238E27FC236}">
                <a16:creationId xmlns:a16="http://schemas.microsoft.com/office/drawing/2014/main" id="{EAF71257-4EFA-0156-F8DD-552295AC5244}"/>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6" name="矩形 15">
            <a:hlinkClick r:id="rId22" action="ppaction://hlinksldjump"/>
            <a:extLst>
              <a:ext uri="{FF2B5EF4-FFF2-40B4-BE49-F238E27FC236}">
                <a16:creationId xmlns:a16="http://schemas.microsoft.com/office/drawing/2014/main" id="{FC2568F5-1D7C-F756-55AA-DABBD54C8E09}"/>
              </a:ext>
            </a:extLst>
          </p:cNvPr>
          <p:cNvSpPr/>
          <p:nvPr>
            <p:custDataLst>
              <p:tags r:id="rId6"/>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5" name="矩形 14">
            <a:hlinkClick r:id="rId22" action="ppaction://hlinksldjump"/>
            <a:extLst>
              <a:ext uri="{FF2B5EF4-FFF2-40B4-BE49-F238E27FC236}">
                <a16:creationId xmlns:a16="http://schemas.microsoft.com/office/drawing/2014/main" id="{572BE868-7182-F7BB-9B80-8AA99E996100}"/>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3" action="ppaction://hlinksldjump"/>
            <a:extLst>
              <a:ext uri="{FF2B5EF4-FFF2-40B4-BE49-F238E27FC236}">
                <a16:creationId xmlns:a16="http://schemas.microsoft.com/office/drawing/2014/main" id="{968B3246-CCD4-EC8C-1926-50C9B885E2FC}"/>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3" name="矩形 12">
            <a:hlinkClick r:id="rId23" action="ppaction://hlinksldjump"/>
            <a:extLst>
              <a:ext uri="{FF2B5EF4-FFF2-40B4-BE49-F238E27FC236}">
                <a16:creationId xmlns:a16="http://schemas.microsoft.com/office/drawing/2014/main" id="{07A5521F-E40F-417E-D618-7965C1409906}"/>
              </a:ext>
            </a:extLst>
          </p:cNvPr>
          <p:cNvSpPr/>
          <p:nvPr>
            <p:custDataLst>
              <p:tags r:id="rId9"/>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2" name="矩形 11">
            <a:hlinkClick r:id="rId23" action="ppaction://hlinksldjump"/>
            <a:extLst>
              <a:ext uri="{FF2B5EF4-FFF2-40B4-BE49-F238E27FC236}">
                <a16:creationId xmlns:a16="http://schemas.microsoft.com/office/drawing/2014/main" id="{F1AD5489-51FD-1AA1-B15F-E32BFB3416D2}"/>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4" action="ppaction://hlinksldjump"/>
            <a:extLst>
              <a:ext uri="{FF2B5EF4-FFF2-40B4-BE49-F238E27FC236}">
                <a16:creationId xmlns:a16="http://schemas.microsoft.com/office/drawing/2014/main" id="{F9CFE9CA-0004-27F1-258D-B01D5D2CE679}"/>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10" name="矩形 9">
            <a:hlinkClick r:id="rId24" action="ppaction://hlinksldjump"/>
            <a:extLst>
              <a:ext uri="{FF2B5EF4-FFF2-40B4-BE49-F238E27FC236}">
                <a16:creationId xmlns:a16="http://schemas.microsoft.com/office/drawing/2014/main" id="{C7FA4F5A-0987-CEE8-A897-B6365C2A10B2}"/>
              </a:ext>
            </a:extLst>
          </p:cNvPr>
          <p:cNvSpPr/>
          <p:nvPr>
            <p:custDataLst>
              <p:tags r:id="rId12"/>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9" name="矩形 8">
            <a:hlinkClick r:id="rId24" action="ppaction://hlinksldjump"/>
            <a:extLst>
              <a:ext uri="{FF2B5EF4-FFF2-40B4-BE49-F238E27FC236}">
                <a16:creationId xmlns:a16="http://schemas.microsoft.com/office/drawing/2014/main" id="{0960ABEB-DE4A-67C1-A820-0A36BC08A9A6}"/>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5AE0DBD-1217-CB4B-5824-E40BC2765C6D}"/>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5" action="ppaction://hlinksldjump"/>
            <a:extLst>
              <a:ext uri="{FF2B5EF4-FFF2-40B4-BE49-F238E27FC236}">
                <a16:creationId xmlns:a16="http://schemas.microsoft.com/office/drawing/2014/main" id="{809826D2-DD63-CE15-7EBC-93ACD146CA40}"/>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25" action="ppaction://hlinksldjump"/>
            <a:extLst>
              <a:ext uri="{FF2B5EF4-FFF2-40B4-BE49-F238E27FC236}">
                <a16:creationId xmlns:a16="http://schemas.microsoft.com/office/drawing/2014/main" id="{B25AA048-6543-6435-4122-F4D0F2798241}"/>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BB861066-9039-5593-4FEC-8DCEA0606B21}"/>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C81D438-AE89-B646-DAEB-6D06245C2034}"/>
              </a:ext>
            </a:extLst>
          </p:cNvPr>
          <p:cNvSpPr>
            <a:spLocks noGrp="1"/>
          </p:cNvSpPr>
          <p:nvPr>
            <p:ph type="title"/>
            <p:custDataLst>
              <p:tags r:id="rId18"/>
            </p:custDataLst>
          </p:nvPr>
        </p:nvSpPr>
        <p:spPr/>
        <p:txBody>
          <a:bodyPr/>
          <a:lstStyle/>
          <a:p>
            <a:r>
              <a:rPr lang="en-US"/>
              <a:t>Sim2Real Adaptation</a:t>
            </a:r>
          </a:p>
        </p:txBody>
      </p:sp>
      <p:graphicFrame>
        <p:nvGraphicFramePr>
          <p:cNvPr id="41" name="think-cell data - do not delete" hidden="1">
            <a:extLst>
              <a:ext uri="{FF2B5EF4-FFF2-40B4-BE49-F238E27FC236}">
                <a16:creationId xmlns:a16="http://schemas.microsoft.com/office/drawing/2014/main" id="{0889F5FA-0F4F-9794-5451-A666602CABF1}"/>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41" name="think-cell data - do not delete" hidden="1">
                        <a:extLst>
                          <a:ext uri="{FF2B5EF4-FFF2-40B4-BE49-F238E27FC236}">
                            <a16:creationId xmlns:a16="http://schemas.microsoft.com/office/drawing/2014/main" id="{0889F5FA-0F4F-9794-5451-A666602CABF1}"/>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892444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E79D9D1-35D0-0DDA-7BA4-43CC149A4C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4E79D9D1-35D0-0DDA-7BA4-43CC149A4C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 </a:t>
            </a:r>
            <a:r>
              <a:rPr lang="en-US" altLang="zh-CN" dirty="0"/>
              <a:t>AI </a:t>
            </a:r>
            <a:r>
              <a:rPr lang="zh-CN" altLang="en-US" dirty="0"/>
              <a:t>中的模拟到现实适应是指将模拟环境（网络空间）中学习的能力或行为转移到现实世界场景（物理世界）的过程。 它涉及验证和改进在模拟中开发的算法、模型和控制策略的有效性，以确保它们在物理环境中具有鲁棒性和可靠性。 为了实现模拟到现实的适应，具身世界模型、数据收集和训练方法以及具身控制算法是三个基本要素</a:t>
            </a:r>
            <a:endParaRPr lang="en-US" dirty="0"/>
          </a:p>
        </p:txBody>
      </p:sp>
    </p:spTree>
    <p:extLst>
      <p:ext uri="{BB962C8B-B14F-4D97-AF65-F5344CB8AC3E}">
        <p14:creationId xmlns:p14="http://schemas.microsoft.com/office/powerpoint/2010/main" val="257268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393732-397E-E278-EA68-36A2D4AB05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E8393732-397E-E278-EA68-36A2D4AB05B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Humanoid Robots</a:t>
            </a:r>
            <a:endParaRPr lang="en-US" dirty="0"/>
          </a:p>
        </p:txBody>
      </p:sp>
      <p:pic>
        <p:nvPicPr>
          <p:cNvPr id="8" name="图片 7">
            <a:extLst>
              <a:ext uri="{FF2B5EF4-FFF2-40B4-BE49-F238E27FC236}">
                <a16:creationId xmlns:a16="http://schemas.microsoft.com/office/drawing/2014/main" id="{7122F271-C03A-9E4D-2204-111D971ABFA7}"/>
              </a:ext>
            </a:extLst>
          </p:cNvPr>
          <p:cNvPicPr>
            <a:picLocks noChangeAspect="1"/>
          </p:cNvPicPr>
          <p:nvPr/>
        </p:nvPicPr>
        <p:blipFill rotWithShape="1">
          <a:blip r:embed="rId8"/>
          <a:srcRect t="-1" b="758"/>
          <a:stretch/>
        </p:blipFill>
        <p:spPr>
          <a:xfrm>
            <a:off x="838200" y="1690688"/>
            <a:ext cx="2299283" cy="4486274"/>
          </a:xfrm>
          <a:prstGeom prst="rect">
            <a:avLst/>
          </a:prstGeom>
        </p:spPr>
      </p:pic>
      <p:sp>
        <p:nvSpPr>
          <p:cNvPr id="4" name="ee4pContent1">
            <a:extLst>
              <a:ext uri="{FF2B5EF4-FFF2-40B4-BE49-F238E27FC236}">
                <a16:creationId xmlns:a16="http://schemas.microsoft.com/office/drawing/2014/main" id="{5EFC207B-3FDA-C8E0-523C-0DCBF9C11A73}"/>
              </a:ext>
            </a:extLst>
          </p:cNvPr>
          <p:cNvSpPr txBox="1">
            <a:spLocks/>
          </p:cNvSpPr>
          <p:nvPr>
            <p:custDataLst>
              <p:tags r:id="rId2"/>
            </p:custDataLst>
          </p:nvPr>
        </p:nvSpPr>
        <p:spPr>
          <a:xfrm>
            <a:off x="3206748" y="1690688"/>
            <a:ext cx="8147051" cy="14208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以其类人的形态而著称，在服务行业、医疗保健和协作环境等领域越来越普遍</a:t>
            </a:r>
            <a:endParaRPr lang="en-US" altLang="zh-CN" sz="1400" dirty="0">
              <a:latin typeface="+mn-lt"/>
            </a:endParaRPr>
          </a:p>
          <a:p>
            <a:pPr lvl="2"/>
            <a:r>
              <a:rPr lang="zh-CN" altLang="en-US" sz="1400" dirty="0">
                <a:latin typeface="+mn-lt"/>
              </a:rPr>
              <a:t>这些机器人可以模仿人类的动作和行为模式，提供个性化的服务和支持</a:t>
            </a:r>
            <a:endParaRPr lang="en-US" altLang="zh-CN" sz="1400" dirty="0">
              <a:latin typeface="+mn-lt"/>
            </a:endParaRPr>
          </a:p>
          <a:p>
            <a:pPr lvl="2"/>
            <a:r>
              <a:rPr lang="zh-CN" altLang="en-US" sz="1400" dirty="0">
                <a:latin typeface="+mn-lt"/>
              </a:rPr>
              <a:t>灵巧手通常具有多个自由度和高精度传感器，使它们能够模拟人手的抓取和操作能力，这在医疗手术和精密制造等领域尤为重要</a:t>
            </a:r>
          </a:p>
          <a:p>
            <a:pPr lvl="1"/>
            <a:endParaRPr lang="en-US" dirty="0">
              <a:latin typeface="+mn-lt"/>
            </a:endParaRPr>
          </a:p>
        </p:txBody>
      </p:sp>
      <p:sp>
        <p:nvSpPr>
          <p:cNvPr id="6" name="ee4pContent1">
            <a:extLst>
              <a:ext uri="{FF2B5EF4-FFF2-40B4-BE49-F238E27FC236}">
                <a16:creationId xmlns:a16="http://schemas.microsoft.com/office/drawing/2014/main" id="{78AC03D9-6C80-F560-1F78-330F83A4369F}"/>
              </a:ext>
            </a:extLst>
          </p:cNvPr>
          <p:cNvSpPr txBox="1">
            <a:spLocks/>
          </p:cNvSpPr>
          <p:nvPr>
            <p:custDataLst>
              <p:tags r:id="rId3"/>
            </p:custDataLst>
          </p:nvPr>
        </p:nvSpPr>
        <p:spPr>
          <a:xfrm>
            <a:off x="3206748" y="3263733"/>
            <a:ext cx="8147051" cy="95901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缺点：</a:t>
            </a:r>
          </a:p>
          <a:p>
            <a:pPr lvl="2"/>
            <a:r>
              <a:rPr lang="zh-CN" altLang="en-US" sz="1400" dirty="0">
                <a:latin typeface="+mn-lt"/>
              </a:rPr>
              <a:t>在复杂环境中保持运行稳定性和可靠性方面面临挑战，因为它们拥有复杂的控制系统</a:t>
            </a:r>
            <a:endParaRPr lang="en-US" altLang="zh-CN" sz="1400" dirty="0">
              <a:latin typeface="+mn-lt"/>
            </a:endParaRPr>
          </a:p>
          <a:p>
            <a:pPr lvl="2"/>
            <a:r>
              <a:rPr lang="zh-CN" altLang="en-US" sz="1400" dirty="0">
                <a:latin typeface="+mn-lt"/>
              </a:rPr>
              <a:t>这些挑战包括稳健的双足行走控制和灵巧的抓握</a:t>
            </a:r>
            <a:endParaRPr lang="en-US" altLang="zh-CN" sz="1400" dirty="0">
              <a:latin typeface="+mn-lt"/>
            </a:endParaRPr>
          </a:p>
        </p:txBody>
      </p:sp>
      <p:sp>
        <p:nvSpPr>
          <p:cNvPr id="7" name="ee4pContent1">
            <a:extLst>
              <a:ext uri="{FF2B5EF4-FFF2-40B4-BE49-F238E27FC236}">
                <a16:creationId xmlns:a16="http://schemas.microsoft.com/office/drawing/2014/main" id="{72B6CF15-2282-5D15-E3C9-C1656BB3396A}"/>
              </a:ext>
            </a:extLst>
          </p:cNvPr>
          <p:cNvSpPr txBox="1">
            <a:spLocks/>
          </p:cNvSpPr>
          <p:nvPr>
            <p:custDataLst>
              <p:tags r:id="rId4"/>
            </p:custDataLst>
          </p:nvPr>
        </p:nvSpPr>
        <p:spPr>
          <a:xfrm>
            <a:off x="3206748" y="4374983"/>
            <a:ext cx="8147051" cy="23242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品牌：</a:t>
            </a:r>
          </a:p>
          <a:p>
            <a:pPr lvl="2"/>
            <a:r>
              <a:rPr lang="en-US" altLang="zh-CN" sz="1400" dirty="0">
                <a:latin typeface="+mn-lt"/>
                <a:hlinkClick r:id="rId9"/>
              </a:rPr>
              <a:t>Atlas</a:t>
            </a:r>
            <a:r>
              <a:rPr lang="en-US" altLang="zh-CN" sz="1400" dirty="0">
                <a:latin typeface="+mn-lt"/>
              </a:rPr>
              <a:t> (Boston Dynamics) </a:t>
            </a:r>
            <a:r>
              <a:rPr lang="zh-CN" altLang="en-US" sz="1400" dirty="0">
                <a:latin typeface="+mn-lt"/>
              </a:rPr>
              <a:t>以其卓越的机动性和稳定性而闻名。 </a:t>
            </a:r>
            <a:r>
              <a:rPr lang="en-US" altLang="zh-CN" sz="1400" dirty="0">
                <a:latin typeface="+mn-lt"/>
              </a:rPr>
              <a:t>Atlas </a:t>
            </a:r>
            <a:r>
              <a:rPr lang="zh-CN" altLang="en-US" sz="1400" dirty="0">
                <a:latin typeface="+mn-lt"/>
              </a:rPr>
              <a:t>能够执行复杂的动态动作，例如奔跑、跳跃和翻滚，展示了人形机器人 在高度动态环境中的潜力</a:t>
            </a:r>
          </a:p>
          <a:p>
            <a:pPr lvl="2"/>
            <a:r>
              <a:rPr lang="en-US" altLang="zh-CN" sz="1400" dirty="0">
                <a:latin typeface="+mn-lt"/>
                <a:hlinkClick r:id="rId10"/>
              </a:rPr>
              <a:t>HRP</a:t>
            </a:r>
            <a:r>
              <a:rPr lang="en-US" altLang="zh-CN" sz="1400" dirty="0">
                <a:latin typeface="+mn-lt"/>
              </a:rPr>
              <a:t> </a:t>
            </a:r>
            <a:r>
              <a:rPr lang="zh-CN" altLang="en-US" sz="1400" dirty="0">
                <a:latin typeface="+mn-lt"/>
              </a:rPr>
              <a:t>系列 </a:t>
            </a:r>
            <a:r>
              <a:rPr lang="en-US" altLang="zh-CN" sz="1400" dirty="0">
                <a:latin typeface="+mn-lt"/>
              </a:rPr>
              <a:t>(AIST) </a:t>
            </a:r>
            <a:r>
              <a:rPr lang="zh-CN" altLang="en-US" sz="1400" dirty="0">
                <a:latin typeface="+mn-lt"/>
              </a:rPr>
              <a:t>被应用于各种研究和工业应用，其设计重点是高稳定性和灵活性，使其在复杂环境中尤其是在与人类合作的任务中有效</a:t>
            </a:r>
          </a:p>
          <a:p>
            <a:pPr lvl="2"/>
            <a:r>
              <a:rPr lang="en-US" altLang="zh-CN" sz="1400" dirty="0">
                <a:latin typeface="+mn-lt"/>
                <a:hlinkClick r:id="rId11"/>
              </a:rPr>
              <a:t>ASIMO</a:t>
            </a:r>
            <a:r>
              <a:rPr lang="en-US" altLang="zh-CN" sz="1400" dirty="0">
                <a:latin typeface="+mn-lt"/>
              </a:rPr>
              <a:t> (</a:t>
            </a:r>
            <a:r>
              <a:rPr lang="zh-CN" altLang="en-US" sz="1400" dirty="0">
                <a:latin typeface="+mn-lt"/>
              </a:rPr>
              <a:t>本田</a:t>
            </a:r>
            <a:r>
              <a:rPr lang="en-US" altLang="zh-CN" sz="1400" dirty="0">
                <a:latin typeface="+mn-lt"/>
              </a:rPr>
              <a:t>)</a:t>
            </a:r>
            <a:r>
              <a:rPr lang="zh-CN" altLang="en-US" sz="1400" dirty="0">
                <a:latin typeface="+mn-lt"/>
              </a:rPr>
              <a:t>，是最著名的人形机器人之一，能够行走、奔跑、爬楼梯，并识别面部和手势，使其适合于接待和引导服务</a:t>
            </a:r>
          </a:p>
          <a:p>
            <a:pPr lvl="2"/>
            <a:r>
              <a:rPr lang="en-US" altLang="zh-CN" sz="1400" dirty="0">
                <a:latin typeface="+mn-lt"/>
                <a:hlinkClick r:id="rId12"/>
              </a:rPr>
              <a:t>Pepper</a:t>
            </a:r>
            <a:r>
              <a:rPr lang="en-US" altLang="zh-CN" sz="1400" dirty="0">
                <a:latin typeface="+mn-lt"/>
              </a:rPr>
              <a:t> (</a:t>
            </a:r>
            <a:r>
              <a:rPr lang="zh-CN" altLang="en-US" sz="1400" dirty="0">
                <a:latin typeface="+mn-lt"/>
              </a:rPr>
              <a:t>软银机器人</a:t>
            </a:r>
            <a:r>
              <a:rPr lang="en-US" altLang="zh-CN" sz="1400" dirty="0">
                <a:latin typeface="+mn-lt"/>
              </a:rPr>
              <a:t>)</a:t>
            </a:r>
            <a:r>
              <a:rPr lang="zh-CN" altLang="en-US" sz="1400" dirty="0">
                <a:latin typeface="+mn-lt"/>
              </a:rPr>
              <a:t>，一个小型社交机器人，能够识别情绪并进行自然语言交流，广泛应用于客户服务和教育领域 </a:t>
            </a:r>
          </a:p>
        </p:txBody>
      </p:sp>
    </p:spTree>
    <p:extLst>
      <p:ext uri="{BB962C8B-B14F-4D97-AF65-F5344CB8AC3E}">
        <p14:creationId xmlns:p14="http://schemas.microsoft.com/office/powerpoint/2010/main" val="15464381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8714E21-5950-EA6E-09CA-88993DA6B67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895760B4-33FB-37B6-2EEA-F8BD9F84EAF5}"/>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D5A2C900-7EDB-FEAE-02B1-BA3744B972A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033F525-264C-6823-DCF5-584F2119CDF2}"/>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4B71A9DF-B6C4-424F-3CA8-D817E771E09F}"/>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6A9782E-49B9-1B5A-7543-90057E2383F8}"/>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C0D4F548-3477-CBFD-0FDF-C1C8E2A5E88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25" name="矩形 24">
            <a:hlinkClick r:id="rId34" action="ppaction://hlinksldjump"/>
            <a:extLst>
              <a:ext uri="{FF2B5EF4-FFF2-40B4-BE49-F238E27FC236}">
                <a16:creationId xmlns:a16="http://schemas.microsoft.com/office/drawing/2014/main" id="{7A68FFD7-FFA1-9B83-B18D-3A43E54F322E}"/>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588BB40-B148-CDD4-9ED6-23326F8A449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3DA9932-0751-66C2-99C9-BDF0BD1B45C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2" name="矩形 21">
            <a:hlinkClick r:id="rId35" action="ppaction://hlinksldjump"/>
            <a:extLst>
              <a:ext uri="{FF2B5EF4-FFF2-40B4-BE49-F238E27FC236}">
                <a16:creationId xmlns:a16="http://schemas.microsoft.com/office/drawing/2014/main" id="{23AFA7F1-5E80-E1E2-1986-BB17E8B994B5}"/>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E934A724-19B4-16E8-3FEA-CAD235FE3391}"/>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789FCE7D-1264-AA83-609A-51315C2A9DEE}"/>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19" name="矩形 18">
            <a:hlinkClick r:id="rId36" action="ppaction://hlinksldjump"/>
            <a:extLst>
              <a:ext uri="{FF2B5EF4-FFF2-40B4-BE49-F238E27FC236}">
                <a16:creationId xmlns:a16="http://schemas.microsoft.com/office/drawing/2014/main" id="{C3C4618F-7E82-E033-8268-E16F5FC4E931}"/>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FE969B31-5528-EBC8-D0AF-2048CBEDC11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3E81942D-DAD9-9A98-40D2-93EB186991A1}"/>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16" name="矩形 15">
            <a:hlinkClick r:id="rId37" action="ppaction://hlinksldjump"/>
            <a:extLst>
              <a:ext uri="{FF2B5EF4-FFF2-40B4-BE49-F238E27FC236}">
                <a16:creationId xmlns:a16="http://schemas.microsoft.com/office/drawing/2014/main" id="{498210A1-928E-A53D-0F68-6BD2C7BD6619}"/>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48EC04FF-465A-FF58-6F24-2B94C804DC41}"/>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04283996-DBF4-FBD8-BF18-1640FFA633A2}"/>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3" name="矩形 12">
            <a:hlinkClick r:id="rId38" action="ppaction://hlinksldjump"/>
            <a:extLst>
              <a:ext uri="{FF2B5EF4-FFF2-40B4-BE49-F238E27FC236}">
                <a16:creationId xmlns:a16="http://schemas.microsoft.com/office/drawing/2014/main" id="{14E83C7E-F0A0-217C-ADD0-6CDE07DBB12D}"/>
              </a:ext>
            </a:extLst>
          </p:cNvPr>
          <p:cNvSpPr/>
          <p:nvPr>
            <p:custDataLst>
              <p:tags r:id="rId21"/>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A4B78468-DB85-5CDA-8C3E-8215F955093F}"/>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86527568-8E33-0E13-4379-60CAC59FDCA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FCF49E7E-9325-A5A6-938D-9A18627E535C}"/>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77B487C4-6387-B832-D7A6-194FC94CE8F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F8F1C00-61A9-C59B-ABA1-1BE2C3EAEA7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7881B8BD-940F-0A9D-202C-7F1CD7FC9B6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31E09197-A049-6D65-3E02-3F691ED266A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A93DDA6D-F77B-684F-ADB2-34A6FD6583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0F91D03C-836A-AF82-52AE-2BEF423B8CC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6263431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31B773F-3F6C-9DC9-0157-F4CC6CDC0A1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131B773F-3F6C-9DC9-0157-F4CC6CDC0A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A166F7B0-51D7-E6B2-7E0E-A6813D0C5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359" y="888421"/>
            <a:ext cx="8553281" cy="5081157"/>
          </a:xfrm>
          <a:prstGeom prst="rect">
            <a:avLst/>
          </a:prstGeom>
        </p:spPr>
      </p:pic>
    </p:spTree>
    <p:extLst>
      <p:ext uri="{BB962C8B-B14F-4D97-AF65-F5344CB8AC3E}">
        <p14:creationId xmlns:p14="http://schemas.microsoft.com/office/powerpoint/2010/main" val="11099512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9ABB945-5606-F47D-D3F6-E498B20E7FCB}"/>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94647529-C4A3-8C45-95E4-7FBE1281E2B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7C77FFFA-F3F3-119F-7DA3-6190E2267B3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CE7F05-05C2-10F2-6E62-63AC7AFF9F5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95D13091-7BA4-ED35-9C32-D81348479BF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824BDB7-9D1F-A191-5EA2-89A86B9B823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5CBFA15-5EFC-DD5E-C1D0-AB05AF74F7B7}"/>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25" name="矩形 24">
            <a:hlinkClick r:id="rId34" action="ppaction://hlinksldjump"/>
            <a:extLst>
              <a:ext uri="{FF2B5EF4-FFF2-40B4-BE49-F238E27FC236}">
                <a16:creationId xmlns:a16="http://schemas.microsoft.com/office/drawing/2014/main" id="{36BF16F6-2113-5D15-93FD-FF70C36BAE36}"/>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40891018-0D8A-3C3F-5D70-33E3F79141F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25AD5443-1ED6-8503-FD5C-1E14B85861ED}"/>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2" name="矩形 21">
            <a:hlinkClick r:id="rId35" action="ppaction://hlinksldjump"/>
            <a:extLst>
              <a:ext uri="{FF2B5EF4-FFF2-40B4-BE49-F238E27FC236}">
                <a16:creationId xmlns:a16="http://schemas.microsoft.com/office/drawing/2014/main" id="{96698627-7358-52D0-C88B-AB121251603E}"/>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FB37FFCB-5367-D4A7-C170-4E994CF66FF7}"/>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CC9EFE9B-747C-BE11-8769-9B21B6BC1D4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19" name="矩形 18">
            <a:hlinkClick r:id="rId36" action="ppaction://hlinksldjump"/>
            <a:extLst>
              <a:ext uri="{FF2B5EF4-FFF2-40B4-BE49-F238E27FC236}">
                <a16:creationId xmlns:a16="http://schemas.microsoft.com/office/drawing/2014/main" id="{37F257BE-01B1-9C1D-C61B-1CF687384D76}"/>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7FB1F94-8D00-9A4D-CEF3-A83A7B0DB93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C0C62434-26FF-A683-199B-C4B6FA218210}"/>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16" name="矩形 15">
            <a:hlinkClick r:id="rId37" action="ppaction://hlinksldjump"/>
            <a:extLst>
              <a:ext uri="{FF2B5EF4-FFF2-40B4-BE49-F238E27FC236}">
                <a16:creationId xmlns:a16="http://schemas.microsoft.com/office/drawing/2014/main" id="{D007856E-1006-FC28-B204-85A7629DDF8B}"/>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5" name="矩形 14">
            <a:hlinkClick r:id="rId37" action="ppaction://hlinksldjump"/>
            <a:extLst>
              <a:ext uri="{FF2B5EF4-FFF2-40B4-BE49-F238E27FC236}">
                <a16:creationId xmlns:a16="http://schemas.microsoft.com/office/drawing/2014/main" id="{A396336A-B052-87C7-C94A-1E84F156DE0C}"/>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F7EBF596-49F0-079A-4E9B-18CDDAE82C7F}"/>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C727275E-D873-97C7-82A9-F9CDCC0FCB8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2" name="矩形 11">
            <a:hlinkClick r:id="rId38" action="ppaction://hlinksldjump"/>
            <a:extLst>
              <a:ext uri="{FF2B5EF4-FFF2-40B4-BE49-F238E27FC236}">
                <a16:creationId xmlns:a16="http://schemas.microsoft.com/office/drawing/2014/main" id="{8EA5A3CB-013F-E6B1-8A7A-204C5368B17D}"/>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70062CEE-3545-8546-477D-B4AA3EB77817}"/>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DBB4236-1107-E65F-02A0-C5A86B305616}"/>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59871975-E7E6-D860-215B-C926727AC1A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552CAFF-6A33-3C3F-F5C1-78AE8CFE909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C3D3E3DC-BCF4-2A62-9D8B-C5AE70A40AB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E71D891D-6641-5B7A-5BD9-9727C56813D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BFADB226-80F8-279A-3FBA-2EADFD4E580D}"/>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CE0F4D5B-D278-B88D-8139-237BD6070FFA}"/>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447393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DB07B5B-B229-4B6B-367D-D6E1AA55CE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8DB07B5B-B229-4B6B-367D-D6E1AA55CE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349666"/>
            <a:ext cx="10515600" cy="1307507"/>
          </a:xfrm>
        </p:spPr>
        <p:txBody>
          <a:bodyPr>
            <a:noAutofit/>
          </a:bodyPr>
          <a:lstStyle/>
          <a:p>
            <a:r>
              <a:rPr lang="zh-CN" altLang="en-US" sz="1000" dirty="0"/>
              <a:t>具身世界模型可以粗略地分为三种类型</a:t>
            </a:r>
          </a:p>
          <a:p>
            <a:r>
              <a:rPr lang="en-US" altLang="zh-CN" sz="1000" dirty="0"/>
              <a:t>(a) </a:t>
            </a:r>
            <a:r>
              <a:rPr lang="zh-CN" altLang="en-US" sz="1000" dirty="0"/>
              <a:t>基于生成的模型 训练使用自编码器框架学习输入空间和输出空间之间的转换关系</a:t>
            </a:r>
          </a:p>
          <a:p>
            <a:r>
              <a:rPr lang="en-US" altLang="zh-CN" sz="1000" dirty="0"/>
              <a:t>(b) </a:t>
            </a:r>
            <a:r>
              <a:rPr lang="zh-CN" altLang="en-US" sz="1000" dirty="0"/>
              <a:t>基于预测的模型 可以被看作是一个更通用的框架，其中世界模型在潜在空间中训练</a:t>
            </a:r>
          </a:p>
          <a:p>
            <a:r>
              <a:rPr lang="en-US" altLang="zh-CN" sz="1000" dirty="0"/>
              <a:t>(c) </a:t>
            </a:r>
            <a:r>
              <a:rPr lang="zh-CN" altLang="en-US" sz="1000" dirty="0"/>
              <a:t>知识驱动模型 将人工构建的知识注入模型，赋予模型世界知识，以获得满足给定知识约束的输出</a:t>
            </a:r>
          </a:p>
          <a:p>
            <a:r>
              <a:rPr lang="zh-CN" altLang="en-US" sz="1000" dirty="0"/>
              <a:t>请注意，虚线内的组件是可选的</a:t>
            </a:r>
            <a:endParaRPr lang="en-US" sz="1000" dirty="0"/>
          </a:p>
        </p:txBody>
      </p:sp>
      <p:pic>
        <p:nvPicPr>
          <p:cNvPr id="6" name="图片 5">
            <a:extLst>
              <a:ext uri="{FF2B5EF4-FFF2-40B4-BE49-F238E27FC236}">
                <a16:creationId xmlns:a16="http://schemas.microsoft.com/office/drawing/2014/main" id="{9C922308-AA73-86FB-E5A3-36EA541CBE13}"/>
              </a:ext>
            </a:extLst>
          </p:cNvPr>
          <p:cNvPicPr>
            <a:picLocks noChangeAspect="1"/>
          </p:cNvPicPr>
          <p:nvPr/>
        </p:nvPicPr>
        <p:blipFill>
          <a:blip r:embed="rId5"/>
          <a:stretch>
            <a:fillRect/>
          </a:stretch>
        </p:blipFill>
        <p:spPr>
          <a:xfrm>
            <a:off x="231902" y="1626714"/>
            <a:ext cx="11728196" cy="3604572"/>
          </a:xfrm>
          <a:prstGeom prst="rect">
            <a:avLst/>
          </a:prstGeom>
        </p:spPr>
      </p:pic>
    </p:spTree>
    <p:extLst>
      <p:ext uri="{BB962C8B-B14F-4D97-AF65-F5344CB8AC3E}">
        <p14:creationId xmlns:p14="http://schemas.microsoft.com/office/powerpoint/2010/main" val="13460142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6C6BA3-F544-0C2B-FCFD-3D4E134D41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16C6BA3-F544-0C2B-FCFD-3D4E134D41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845323"/>
            <a:ext cx="10515600" cy="487111"/>
          </a:xfrm>
        </p:spPr>
        <p:txBody>
          <a:bodyPr>
            <a:normAutofit/>
          </a:bodyPr>
          <a:lstStyle/>
          <a:p>
            <a:r>
              <a:rPr lang="zh-CN" altLang="en-US" sz="2000" dirty="0"/>
              <a:t>具身世界方法的总结</a:t>
            </a:r>
            <a:endParaRPr lang="en-US" sz="2000" dirty="0"/>
          </a:p>
        </p:txBody>
      </p:sp>
      <p:pic>
        <p:nvPicPr>
          <p:cNvPr id="5" name="图片 4">
            <a:extLst>
              <a:ext uri="{FF2B5EF4-FFF2-40B4-BE49-F238E27FC236}">
                <a16:creationId xmlns:a16="http://schemas.microsoft.com/office/drawing/2014/main" id="{4C596260-B3C5-51B9-99F8-A04A7C908FBF}"/>
              </a:ext>
            </a:extLst>
          </p:cNvPr>
          <p:cNvPicPr>
            <a:picLocks noChangeAspect="1"/>
          </p:cNvPicPr>
          <p:nvPr/>
        </p:nvPicPr>
        <p:blipFill>
          <a:blip r:embed="rId5"/>
          <a:stretch>
            <a:fillRect/>
          </a:stretch>
        </p:blipFill>
        <p:spPr>
          <a:xfrm>
            <a:off x="132833" y="1352370"/>
            <a:ext cx="11926334" cy="4153260"/>
          </a:xfrm>
          <a:prstGeom prst="rect">
            <a:avLst/>
          </a:prstGeom>
        </p:spPr>
      </p:pic>
    </p:spTree>
    <p:extLst>
      <p:ext uri="{BB962C8B-B14F-4D97-AF65-F5344CB8AC3E}">
        <p14:creationId xmlns:p14="http://schemas.microsoft.com/office/powerpoint/2010/main" val="22550024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8B94CF8-A7F6-4C58-9431-7856D02228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58B94CF8-A7F6-4C58-9431-7856D02228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模拟到现实涉及在模拟中创建与现实世界环境高度相似的世界模型，帮助算法在转移时更好地泛化。 世界模型方法旨在构建一个端到端模型，通过以生成或预测的方式预测下一个状态来做出决策，从而将视觉映射到动作，甚至将任何事物映射到任何事物。 此类世界模型与 </a:t>
            </a:r>
            <a:r>
              <a:rPr lang="en-US" altLang="zh-CN" sz="2000" dirty="0"/>
              <a:t>VLA </a:t>
            </a:r>
            <a:r>
              <a:rPr lang="zh-CN" altLang="en-US" sz="2000" dirty="0"/>
              <a:t>模型的最大区别在于，</a:t>
            </a:r>
            <a:r>
              <a:rPr lang="en-US" altLang="zh-CN" sz="2000" dirty="0"/>
              <a:t>VLA </a:t>
            </a:r>
            <a:r>
              <a:rPr lang="zh-CN" altLang="en-US" sz="2000" dirty="0"/>
              <a:t>模型首先在大规模互联网数据集上进行训练，以实现高层次的涌现能力，然后与真实世界的机器人数据进行联合微调。 相反，世界模型从头开始在物理世界数据上进行训练，随着数据量的增加，逐渐发展出高层次的能力。 然而，它们仍然是低层次的物理世界模型，有点类似于人类神经反射系统的机制。 这使得它们更适合于输入和输出都相对结构化的场景，例如自动驾驶（输入：视觉，输出：油门、刹车、方向盘）或物体分类（输入：视觉、指令、数值传感器，输出：抓取目标物体并将其放置在目标位置）。 它们不太适合推广到非结构化、复杂的具身任务</a:t>
            </a:r>
            <a:endParaRPr lang="en-US" altLang="zh-CN" sz="2000" dirty="0"/>
          </a:p>
          <a:p>
            <a:r>
              <a:rPr lang="zh-CN" altLang="en-US" sz="2000" dirty="0"/>
              <a:t>学习世界模型对物理模拟领域很有希望。 与传统的模拟方法相比，它提供了显著的优势，例如能够对信息不完整的交互进行推理、满足实时计算需求以及随着时间的推移提高预测精度。 这种世界模型的预测能力至关重要，它使机器人能够发展在人类世界中运作所需的物理直觉。 根据世界环境的学习流水线，它们可以分为基于生成的模型、基于预测的模型和知识驱动的模型</a:t>
            </a:r>
            <a:endParaRPr lang="en-US" sz="2000" dirty="0"/>
          </a:p>
        </p:txBody>
      </p:sp>
    </p:spTree>
    <p:extLst>
      <p:ext uri="{BB962C8B-B14F-4D97-AF65-F5344CB8AC3E}">
        <p14:creationId xmlns:p14="http://schemas.microsoft.com/office/powerpoint/2010/main" val="3330551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69A404F-8B8B-7C9D-6A3B-E256E0568A8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D89334A5-41E8-45A6-B18A-5620758E4CF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8D53BAB1-34CD-313D-C455-EE0F002A05C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424C1DD6-7C80-743D-D9A6-6B2F5094D4F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D9AFB3E2-3A04-EF57-8D89-377758643AB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28111AFD-EFA1-9F7C-0521-8A5FBA585B6C}"/>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F40169-4429-3B09-89DE-041B9AE7528F}"/>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25" name="矩形 24">
            <a:hlinkClick r:id="rId34" action="ppaction://hlinksldjump"/>
            <a:extLst>
              <a:ext uri="{FF2B5EF4-FFF2-40B4-BE49-F238E27FC236}">
                <a16:creationId xmlns:a16="http://schemas.microsoft.com/office/drawing/2014/main" id="{89A4D17C-650B-C695-461F-3B2868E92FBB}"/>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F1E017E1-5480-8D3D-74EE-DFB04D0125A4}"/>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86E5F894-22F0-ED74-C158-2AA3C01EEF3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2" name="矩形 21">
            <a:hlinkClick r:id="rId35" action="ppaction://hlinksldjump"/>
            <a:extLst>
              <a:ext uri="{FF2B5EF4-FFF2-40B4-BE49-F238E27FC236}">
                <a16:creationId xmlns:a16="http://schemas.microsoft.com/office/drawing/2014/main" id="{3C15254B-5DC3-C152-CEA1-980A955B6600}"/>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6F1576D6-5E41-5C9B-6CD7-EDC31D3E2796}"/>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59C71105-F1DA-2EAD-6D9C-05990BC0A87D}"/>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19" name="矩形 18">
            <a:hlinkClick r:id="rId36" action="ppaction://hlinksldjump"/>
            <a:extLst>
              <a:ext uri="{FF2B5EF4-FFF2-40B4-BE49-F238E27FC236}">
                <a16:creationId xmlns:a16="http://schemas.microsoft.com/office/drawing/2014/main" id="{BAACBD59-E0BA-C8CB-8474-3529DF85A185}"/>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8" name="矩形 17">
            <a:hlinkClick r:id="rId36" action="ppaction://hlinksldjump"/>
            <a:extLst>
              <a:ext uri="{FF2B5EF4-FFF2-40B4-BE49-F238E27FC236}">
                <a16:creationId xmlns:a16="http://schemas.microsoft.com/office/drawing/2014/main" id="{DD2F1F3A-538C-61EA-38D1-843ADAA5E8F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FC283D81-32FF-83B7-ADF3-5149A3C962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DAA9E80F-48B7-B14E-78F7-4C80BFEBC2D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15" name="矩形 14">
            <a:hlinkClick r:id="rId37" action="ppaction://hlinksldjump"/>
            <a:extLst>
              <a:ext uri="{FF2B5EF4-FFF2-40B4-BE49-F238E27FC236}">
                <a16:creationId xmlns:a16="http://schemas.microsoft.com/office/drawing/2014/main" id="{1925BEEC-86D1-2EE0-5197-75470335E5B0}"/>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397855A-317B-3208-C502-961ABFFA3C5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70E7ECBE-6598-0C30-59C7-46472B49683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2" name="矩形 11">
            <a:hlinkClick r:id="rId38" action="ppaction://hlinksldjump"/>
            <a:extLst>
              <a:ext uri="{FF2B5EF4-FFF2-40B4-BE49-F238E27FC236}">
                <a16:creationId xmlns:a16="http://schemas.microsoft.com/office/drawing/2014/main" id="{99C3B2FB-CDED-6A69-46CB-E2576CC286D6}"/>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43E6948-9FA9-9ABF-12EB-5F5C926A3234}"/>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9B9C6A8B-FF18-B8AF-00B7-CF108202889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0338DF37-3BAE-9CBC-2B81-5B82BB32CFE5}"/>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68785CE-B79B-91E7-D0E2-C05CA503CED2}"/>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26206BF-0DA6-059C-03A4-F8E43C9A4E6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2035B45D-9807-83EE-BD63-A4968B17FE85}"/>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2CF25F7-4792-5A42-0682-188FB25A86DB}"/>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9A8457-0705-CFBA-AFEB-98A059ED1BFE}"/>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798225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795DBC7-A6C5-2DF2-D0FD-C88ABCBD40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D795DBC7-A6C5-2DF2-D0FD-C88ABCBD40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pPr>
              <a:spcBef>
                <a:spcPct val="0"/>
              </a:spcBef>
              <a:spcAft>
                <a:spcPct val="0"/>
              </a:spcAft>
            </a:pPr>
            <a:r>
              <a:rPr lang="en-US" altLang="zh-CN" sz="4400" b="1" dirty="0">
                <a:solidFill>
                  <a:schemeClr val="tx1"/>
                </a:solidFill>
              </a:rPr>
              <a:t>Generation-based Methods</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随着模型和数据的规模不断扩大，生成模型已展示出理解和生成图像（例如，</a:t>
            </a:r>
            <a:r>
              <a:rPr lang="en-US" altLang="zh-CN" sz="2000" dirty="0"/>
              <a:t>World Models</a:t>
            </a:r>
            <a:r>
              <a:rPr lang="zh-CN" altLang="en-US" sz="2000" dirty="0"/>
              <a:t>）、视频（例如，</a:t>
            </a:r>
            <a:r>
              <a:rPr lang="en-US" altLang="zh-CN" sz="2000" dirty="0"/>
              <a:t>Sora</a:t>
            </a:r>
            <a:r>
              <a:rPr lang="zh-CN" altLang="en-US" sz="2000" dirty="0"/>
              <a:t>、</a:t>
            </a:r>
            <a:r>
              <a:rPr lang="en-US" altLang="zh-CN" sz="2000" dirty="0"/>
              <a:t>Pandora</a:t>
            </a:r>
            <a:r>
              <a:rPr lang="zh-CN" altLang="en-US" sz="2000" dirty="0"/>
              <a:t>）、点云（例如，</a:t>
            </a:r>
            <a:r>
              <a:rPr lang="en-US" altLang="zh-CN" sz="2000" dirty="0"/>
              <a:t>3D-VLA</a:t>
            </a:r>
            <a:r>
              <a:rPr lang="zh-CN" altLang="en-US" sz="2000" dirty="0"/>
              <a:t>）或其他符合物理定律的数据格式（例如，</a:t>
            </a:r>
            <a:r>
              <a:rPr lang="en-US" altLang="zh-CN" sz="2000" dirty="0"/>
              <a:t>DWM</a:t>
            </a:r>
            <a:r>
              <a:rPr lang="zh-CN" altLang="en-US" sz="2000" dirty="0"/>
              <a:t>）的能力。 这种能力表明生成模型可以学习和内化世界知识。 具体而言，在接触大量数据后，生成模型不仅可以捕获数据的统计特性，还可以通过其内在结构和机制模拟现实世界的物理和因果关系。 因此，这些生成模型可以被视为不仅仅是简单的模式识别工具，它们表现出世界模型的特征。 因此，嵌入在生成模型中的世界知识可以用来提高其他模型的性能。 通过挖掘和利用生成模型中表示的世界知识，我们可以提高模型的泛化能力和鲁棒性。 这种方法不仅增强了模型对新环境的适应能力，还提高了其对未知数据的预测精度。 然而，生成模型也存在一定的局限性和缺点。 例如，当数据分布存在显著偏差或训练数据不足时，生成模型可能会产生不准确或扭曲的输出。 此外，这些模型的训练过程通常需要大量的计算资源和时间，并且模型通常缺乏可解释性，这使得它们的实际应用变得复杂。 总体而言，虽然生成模型在理解和生成符合物理定律的内容方面表现出巨大的潜力，但为了有效地应用，必须解决几个技术和实际挑战。 这些挑战包括提高模型效率，增强可解释性，以及解决与数据偏差相关的问题。 随着持续的研究和开发，生成模型有望在未来的应用中展现出更大的价值和潜力</a:t>
            </a:r>
            <a:endParaRPr lang="en-US" sz="2000" dirty="0"/>
          </a:p>
        </p:txBody>
      </p:sp>
    </p:spTree>
    <p:extLst>
      <p:ext uri="{BB962C8B-B14F-4D97-AF65-F5344CB8AC3E}">
        <p14:creationId xmlns:p14="http://schemas.microsoft.com/office/powerpoint/2010/main" val="39267277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38D155D9-360A-CDC7-0D41-258A28F4EE4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8D973724-B6E1-8A72-7FA4-1D83D6172C92}"/>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82002D7-C06C-97FC-515D-7C08D0AB7BF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972724F-DAC1-03FE-DB5C-4DBB6B9DF3E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C2D163E3-7882-C07E-9120-883EBD8B1BA8}"/>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C3884503-BA42-AFC8-B4CC-A0F411FF019D}"/>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9013BF5-00B8-9313-6D31-E83BB235CC3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25" name="矩形 24">
            <a:hlinkClick r:id="rId34" action="ppaction://hlinksldjump"/>
            <a:extLst>
              <a:ext uri="{FF2B5EF4-FFF2-40B4-BE49-F238E27FC236}">
                <a16:creationId xmlns:a16="http://schemas.microsoft.com/office/drawing/2014/main" id="{80420B9C-73D7-D7BE-7E56-3FFCE33FCB5C}"/>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1F62150E-93FE-F776-2D80-7D50F2E6AE10}"/>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91EB9E3-993F-D110-6AEB-0BE82F15670E}"/>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2" name="矩形 21">
            <a:hlinkClick r:id="rId35" action="ppaction://hlinksldjump"/>
            <a:extLst>
              <a:ext uri="{FF2B5EF4-FFF2-40B4-BE49-F238E27FC236}">
                <a16:creationId xmlns:a16="http://schemas.microsoft.com/office/drawing/2014/main" id="{BBF0BC07-FE6E-DB60-DF54-973875143CA4}"/>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1" name="矩形 20">
            <a:hlinkClick r:id="rId35" action="ppaction://hlinksldjump"/>
            <a:extLst>
              <a:ext uri="{FF2B5EF4-FFF2-40B4-BE49-F238E27FC236}">
                <a16:creationId xmlns:a16="http://schemas.microsoft.com/office/drawing/2014/main" id="{560BA09B-F565-8EAA-DA02-836E23823745}"/>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95E303AF-42B6-1AD9-98A9-FA3776C28048}"/>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F2D26834-0DC5-67BB-E2FB-13FF667D0AFA}"/>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18" name="矩形 17">
            <a:hlinkClick r:id="rId36" action="ppaction://hlinksldjump"/>
            <a:extLst>
              <a:ext uri="{FF2B5EF4-FFF2-40B4-BE49-F238E27FC236}">
                <a16:creationId xmlns:a16="http://schemas.microsoft.com/office/drawing/2014/main" id="{D674D3F8-E875-359E-E135-199BA00803A6}"/>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AD3F57D4-6BE7-308F-4F72-E5B41C7CBD04}"/>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AE3B75D8-3A0F-BA34-64A5-D20D253F0EF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15" name="矩形 14">
            <a:hlinkClick r:id="rId37" action="ppaction://hlinksldjump"/>
            <a:extLst>
              <a:ext uri="{FF2B5EF4-FFF2-40B4-BE49-F238E27FC236}">
                <a16:creationId xmlns:a16="http://schemas.microsoft.com/office/drawing/2014/main" id="{0EC186BC-3291-AB5F-AD15-2C102E76557D}"/>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217FE88F-E7D7-E477-FBBF-35FEAD10C84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50AE1D38-AB83-B8EF-019B-022ECAD150CC}"/>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2" name="矩形 11">
            <a:hlinkClick r:id="rId38" action="ppaction://hlinksldjump"/>
            <a:extLst>
              <a:ext uri="{FF2B5EF4-FFF2-40B4-BE49-F238E27FC236}">
                <a16:creationId xmlns:a16="http://schemas.microsoft.com/office/drawing/2014/main" id="{15D14367-C956-543B-5133-B9518921307B}"/>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C27908BD-40B7-6984-451B-E346691B9FE9}"/>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A09E31E7-8E81-CA85-2CDC-70413392336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AF02A038-18CE-8FD6-E92D-1904CD605F02}"/>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EC8ACBB-7DC1-722D-FEA0-D4B872D5477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0D0CBD8-E2C2-282F-2EE0-E78511683B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FAA41076-4786-26BE-8353-D2E8513B8A4F}"/>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3AA6E3EC-0091-7C6A-8C56-87BB64F07057}"/>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1B2ADFE-665C-74BF-F068-53BDF6D1F590}"/>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171345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039A991-FD07-F520-096F-BA900C114F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039A991-FD07-F520-096F-BA900C114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Prediction-based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825625"/>
            <a:ext cx="10515600" cy="4814457"/>
          </a:xfrm>
        </p:spPr>
        <p:txBody>
          <a:bodyPr>
            <a:noAutofit/>
          </a:bodyPr>
          <a:lstStyle/>
          <a:p>
            <a:r>
              <a:rPr lang="zh-CN" altLang="en-US" sz="2000" dirty="0"/>
              <a:t>基于预测的世界模型通过构建和利用内部表示来预测和理解环境。 通过根据提供的条件重建潜在空间中的对应特征，它捕获了更深层的语义和相关的世界知识。 该模型将输入信息映射到潜在空间，并在该空间内进行操作以提取和利用高级语义信息，从而使机器人能够感知世界环境的本质表示（例如，</a:t>
            </a:r>
            <a:r>
              <a:rPr lang="en-US" altLang="zh-CN" sz="2000" dirty="0"/>
              <a:t>I-JEPA</a:t>
            </a:r>
            <a:r>
              <a:rPr lang="zh-CN" altLang="en-US" sz="2000" dirty="0"/>
              <a:t>，</a:t>
            </a:r>
            <a:r>
              <a:rPr lang="en-US" altLang="zh-CN" sz="2000" dirty="0"/>
              <a:t>MC-JEPA</a:t>
            </a:r>
            <a:r>
              <a:rPr lang="zh-CN" altLang="en-US" sz="2000" dirty="0"/>
              <a:t>，</a:t>
            </a:r>
            <a:r>
              <a:rPr lang="en-US" altLang="zh-CN" sz="2000" dirty="0"/>
              <a:t>A-JEPA</a:t>
            </a:r>
            <a:r>
              <a:rPr lang="zh-CN" altLang="en-US" sz="2000" dirty="0"/>
              <a:t>，</a:t>
            </a:r>
            <a:r>
              <a:rPr lang="en-US" altLang="zh-CN" sz="2000" dirty="0"/>
              <a:t>Point-JEPA</a:t>
            </a:r>
            <a:r>
              <a:rPr lang="zh-CN" altLang="en-US" sz="2000" dirty="0"/>
              <a:t>，</a:t>
            </a:r>
            <a:r>
              <a:rPr lang="en-US" altLang="zh-CN" sz="2000" dirty="0"/>
              <a:t>IWM</a:t>
            </a:r>
            <a:r>
              <a:rPr lang="zh-CN" altLang="en-US" sz="2000" dirty="0"/>
              <a:t>）并更准确地执行具身化的下游任务（例如，</a:t>
            </a:r>
            <a:r>
              <a:rPr lang="en-US" altLang="zh-CN" sz="2000" dirty="0" err="1"/>
              <a:t>iVideoGPT</a:t>
            </a:r>
            <a:r>
              <a:rPr lang="zh-CN" altLang="en-US" sz="2000" dirty="0"/>
              <a:t>，</a:t>
            </a:r>
            <a:r>
              <a:rPr lang="en-US" altLang="zh-CN" sz="2000" dirty="0" err="1"/>
              <a:t>IRASim</a:t>
            </a:r>
            <a:r>
              <a:rPr lang="zh-CN" altLang="en-US" sz="2000" dirty="0"/>
              <a:t>，</a:t>
            </a:r>
            <a:r>
              <a:rPr lang="en-US" altLang="zh-CN" sz="2000" dirty="0"/>
              <a:t>STP</a:t>
            </a:r>
            <a:r>
              <a:rPr lang="zh-CN" altLang="en-US" sz="2000" dirty="0"/>
              <a:t>，</a:t>
            </a:r>
            <a:r>
              <a:rPr lang="en-US" altLang="zh-CN" sz="2000" dirty="0" err="1"/>
              <a:t>MuDreamer</a:t>
            </a:r>
            <a:r>
              <a:rPr lang="zh-CN" altLang="en-US" sz="2000" dirty="0"/>
              <a:t>）。与像素级信息相比，潜在特征可以抽象和解耦各种形式的知识，使模型能够更有效地处理复杂的任务和场景并提高其泛化能力。 例如，在时空建模中，世界模型需要根据物体的当前状态和交互的性质来预测物体交互后的状态，并将此信息与它内部的知识相结合。 特别地，具身化世界模型通过整合感知信息和先验知识来生成环境的动态预测。 这种方法不仅依赖于感官数据，还依赖于固有的世界知识来推断和预测环境变化，从而产生更准确的时空预测。 此过程同时考虑了物体的当前状态以及它们的历史数据和上下文信息</a:t>
            </a:r>
            <a:endParaRPr lang="en-US" altLang="zh-CN" sz="2000" dirty="0"/>
          </a:p>
          <a:p>
            <a:r>
              <a:rPr lang="zh-CN" altLang="en-US" sz="2000" dirty="0"/>
              <a:t>同样，利用其表示中嵌入的世界知识可以进一步增强模型的感知和鲁棒性。通过在潜在空间中进行操作，预计机器人可以在不同环境中以较低的成本保持高性能。这种方法的关键在于抽象处理和知识解耦，从而能够有效地适应复杂的情况。然而，当处理以前从未见过的环境和条件时，此类模型可能会表现出局限性和不稳定性。 此外，潜空间中解耦的世界知识可能存在可解释性问题</a:t>
            </a:r>
            <a:endParaRPr lang="en-US" sz="2000" dirty="0"/>
          </a:p>
        </p:txBody>
      </p:sp>
    </p:spTree>
    <p:extLst>
      <p:ext uri="{BB962C8B-B14F-4D97-AF65-F5344CB8AC3E}">
        <p14:creationId xmlns:p14="http://schemas.microsoft.com/office/powerpoint/2010/main" val="71728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2F26D4BD-9685-63CD-F4B8-583887F624B6}"/>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7" action="ppaction://hlinksldjump"/>
            <a:extLst>
              <a:ext uri="{FF2B5EF4-FFF2-40B4-BE49-F238E27FC236}">
                <a16:creationId xmlns:a16="http://schemas.microsoft.com/office/drawing/2014/main" id="{913AD474-E9EE-28CA-1BE9-5BEEB4A0CFE9}"/>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a:t>
            </a:r>
          </a:p>
        </p:txBody>
      </p:sp>
      <p:sp>
        <p:nvSpPr>
          <p:cNvPr id="24" name="矩形 23">
            <a:hlinkClick r:id="rId27" action="ppaction://hlinksldjump"/>
            <a:extLst>
              <a:ext uri="{FF2B5EF4-FFF2-40B4-BE49-F238E27FC236}">
                <a16:creationId xmlns:a16="http://schemas.microsoft.com/office/drawing/2014/main" id="{351A73EE-C02B-3AAC-132C-FE50E4DBEDDC}"/>
              </a:ext>
            </a:extLst>
          </p:cNvPr>
          <p:cNvSpPr/>
          <p:nvPr>
            <p:custDataLst>
              <p:tags r:id="rId4"/>
            </p:custDataLst>
          </p:nvPr>
        </p:nvSpPr>
        <p:spPr>
          <a:xfrm>
            <a:off x="977959" y="4499335"/>
            <a:ext cx="184826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Biomimetic Robots</a:t>
            </a:r>
          </a:p>
        </p:txBody>
      </p:sp>
      <p:sp>
        <p:nvSpPr>
          <p:cNvPr id="23" name="矩形 22">
            <a:hlinkClick r:id="rId27" action="ppaction://hlinksldjump"/>
            <a:extLst>
              <a:ext uri="{FF2B5EF4-FFF2-40B4-BE49-F238E27FC236}">
                <a16:creationId xmlns:a16="http://schemas.microsoft.com/office/drawing/2014/main" id="{EB308792-A764-06E6-A10A-F6F1F240685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8" action="ppaction://hlinksldjump"/>
            <a:extLst>
              <a:ext uri="{FF2B5EF4-FFF2-40B4-BE49-F238E27FC236}">
                <a16:creationId xmlns:a16="http://schemas.microsoft.com/office/drawing/2014/main" id="{870BB201-2B4C-0150-2BEC-C60CECC64EAA}"/>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a:t>
            </a:r>
          </a:p>
        </p:txBody>
      </p:sp>
      <p:sp>
        <p:nvSpPr>
          <p:cNvPr id="21" name="矩形 20">
            <a:hlinkClick r:id="rId28" action="ppaction://hlinksldjump"/>
            <a:extLst>
              <a:ext uri="{FF2B5EF4-FFF2-40B4-BE49-F238E27FC236}">
                <a16:creationId xmlns:a16="http://schemas.microsoft.com/office/drawing/2014/main" id="{778BD11A-6CFF-C643-E120-103F890F84E6}"/>
              </a:ext>
            </a:extLst>
          </p:cNvPr>
          <p:cNvSpPr/>
          <p:nvPr>
            <p:custDataLst>
              <p:tags r:id="rId7"/>
            </p:custDataLst>
          </p:nvPr>
        </p:nvSpPr>
        <p:spPr>
          <a:xfrm>
            <a:off x="977959" y="403572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Humanoid Robots</a:t>
            </a:r>
          </a:p>
        </p:txBody>
      </p:sp>
      <p:sp>
        <p:nvSpPr>
          <p:cNvPr id="20" name="矩形 19">
            <a:hlinkClick r:id="rId28" action="ppaction://hlinksldjump"/>
            <a:extLst>
              <a:ext uri="{FF2B5EF4-FFF2-40B4-BE49-F238E27FC236}">
                <a16:creationId xmlns:a16="http://schemas.microsoft.com/office/drawing/2014/main" id="{B2C213D6-C446-DBCC-8065-CAC546CFDC31}"/>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9" action="ppaction://hlinksldjump"/>
            <a:extLst>
              <a:ext uri="{FF2B5EF4-FFF2-40B4-BE49-F238E27FC236}">
                <a16:creationId xmlns:a16="http://schemas.microsoft.com/office/drawing/2014/main" id="{B3FBC72A-8598-F3FB-8EF4-3E9E72D260DE}"/>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18</a:t>
            </a:r>
          </a:p>
        </p:txBody>
      </p:sp>
      <p:sp>
        <p:nvSpPr>
          <p:cNvPr id="18" name="矩形 17">
            <a:hlinkClick r:id="rId29" action="ppaction://hlinksldjump"/>
            <a:extLst>
              <a:ext uri="{FF2B5EF4-FFF2-40B4-BE49-F238E27FC236}">
                <a16:creationId xmlns:a16="http://schemas.microsoft.com/office/drawing/2014/main" id="{B3E793CC-2C79-16B6-978F-F78DBF7DF182}"/>
              </a:ext>
            </a:extLst>
          </p:cNvPr>
          <p:cNvSpPr/>
          <p:nvPr>
            <p:custDataLst>
              <p:tags r:id="rId10"/>
            </p:custDataLst>
          </p:nvPr>
        </p:nvSpPr>
        <p:spPr>
          <a:xfrm>
            <a:off x="977959" y="357211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Quadruped Robots</a:t>
            </a:r>
          </a:p>
        </p:txBody>
      </p:sp>
      <p:sp>
        <p:nvSpPr>
          <p:cNvPr id="17" name="矩形 16">
            <a:hlinkClick r:id="rId29" action="ppaction://hlinksldjump"/>
            <a:extLst>
              <a:ext uri="{FF2B5EF4-FFF2-40B4-BE49-F238E27FC236}">
                <a16:creationId xmlns:a16="http://schemas.microsoft.com/office/drawing/2014/main" id="{769A610D-A53E-A38A-CE60-BABA10C11523}"/>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0" action="ppaction://hlinksldjump"/>
            <a:extLst>
              <a:ext uri="{FF2B5EF4-FFF2-40B4-BE49-F238E27FC236}">
                <a16:creationId xmlns:a16="http://schemas.microsoft.com/office/drawing/2014/main" id="{1B0B220F-15E2-13AD-8A8B-FBE3251F03B3}"/>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16</a:t>
            </a:r>
          </a:p>
        </p:txBody>
      </p:sp>
      <p:sp>
        <p:nvSpPr>
          <p:cNvPr id="15" name="矩形 14">
            <a:hlinkClick r:id="rId30" action="ppaction://hlinksldjump"/>
            <a:extLst>
              <a:ext uri="{FF2B5EF4-FFF2-40B4-BE49-F238E27FC236}">
                <a16:creationId xmlns:a16="http://schemas.microsoft.com/office/drawing/2014/main" id="{6318C3FC-1A19-9EE1-876C-5EEE2755DF95}"/>
              </a:ext>
            </a:extLst>
          </p:cNvPr>
          <p:cNvSpPr/>
          <p:nvPr>
            <p:custDataLst>
              <p:tags r:id="rId13"/>
            </p:custDataLst>
          </p:nvPr>
        </p:nvSpPr>
        <p:spPr>
          <a:xfrm>
            <a:off x="977959" y="310850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Tracked Robots</a:t>
            </a:r>
          </a:p>
        </p:txBody>
      </p:sp>
      <p:sp>
        <p:nvSpPr>
          <p:cNvPr id="14" name="矩形 13">
            <a:hlinkClick r:id="rId30" action="ppaction://hlinksldjump"/>
            <a:extLst>
              <a:ext uri="{FF2B5EF4-FFF2-40B4-BE49-F238E27FC236}">
                <a16:creationId xmlns:a16="http://schemas.microsoft.com/office/drawing/2014/main" id="{4125435D-5C24-FE13-DEA3-F8D216F7C6D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1" action="ppaction://hlinksldjump"/>
            <a:extLst>
              <a:ext uri="{FF2B5EF4-FFF2-40B4-BE49-F238E27FC236}">
                <a16:creationId xmlns:a16="http://schemas.microsoft.com/office/drawing/2014/main" id="{5174C34A-149E-690F-3023-D1A297F364D2}"/>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14</a:t>
            </a:r>
          </a:p>
        </p:txBody>
      </p:sp>
      <p:sp>
        <p:nvSpPr>
          <p:cNvPr id="12" name="矩形 11">
            <a:hlinkClick r:id="rId31" action="ppaction://hlinksldjump"/>
            <a:extLst>
              <a:ext uri="{FF2B5EF4-FFF2-40B4-BE49-F238E27FC236}">
                <a16:creationId xmlns:a16="http://schemas.microsoft.com/office/drawing/2014/main" id="{2FBE71C9-04D9-C61D-0570-B63A2C632D11}"/>
              </a:ext>
            </a:extLst>
          </p:cNvPr>
          <p:cNvSpPr/>
          <p:nvPr>
            <p:custDataLst>
              <p:tags r:id="rId16"/>
            </p:custDataLst>
          </p:nvPr>
        </p:nvSpPr>
        <p:spPr>
          <a:xfrm>
            <a:off x="977959" y="264489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Wheeled Robots</a:t>
            </a:r>
          </a:p>
        </p:txBody>
      </p:sp>
      <p:sp>
        <p:nvSpPr>
          <p:cNvPr id="11" name="矩形 10">
            <a:hlinkClick r:id="rId31" action="ppaction://hlinksldjump"/>
            <a:extLst>
              <a:ext uri="{FF2B5EF4-FFF2-40B4-BE49-F238E27FC236}">
                <a16:creationId xmlns:a16="http://schemas.microsoft.com/office/drawing/2014/main" id="{4AF07C0F-0366-255C-C0E7-803EA4AD222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2" action="ppaction://hlinksldjump"/>
            <a:extLst>
              <a:ext uri="{FF2B5EF4-FFF2-40B4-BE49-F238E27FC236}">
                <a16:creationId xmlns:a16="http://schemas.microsoft.com/office/drawing/2014/main" id="{47A28D40-E771-B9B5-7F68-24DC4D882DCD}"/>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a:t>
            </a:r>
          </a:p>
        </p:txBody>
      </p:sp>
      <p:sp>
        <p:nvSpPr>
          <p:cNvPr id="9" name="矩形 8">
            <a:hlinkClick r:id="rId32" action="ppaction://hlinksldjump"/>
            <a:extLst>
              <a:ext uri="{FF2B5EF4-FFF2-40B4-BE49-F238E27FC236}">
                <a16:creationId xmlns:a16="http://schemas.microsoft.com/office/drawing/2014/main" id="{5985AC10-B4A5-17DE-28DB-B3AC55346603}"/>
              </a:ext>
            </a:extLst>
          </p:cNvPr>
          <p:cNvSpPr/>
          <p:nvPr>
            <p:custDataLst>
              <p:tags r:id="rId19"/>
            </p:custDataLst>
          </p:nvPr>
        </p:nvSpPr>
        <p:spPr>
          <a:xfrm>
            <a:off x="977959" y="218128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Fixed-base Robots</a:t>
            </a:r>
          </a:p>
        </p:txBody>
      </p:sp>
      <p:sp>
        <p:nvSpPr>
          <p:cNvPr id="8" name="矩形 7">
            <a:hlinkClick r:id="rId32" action="ppaction://hlinksldjump"/>
            <a:extLst>
              <a:ext uri="{FF2B5EF4-FFF2-40B4-BE49-F238E27FC236}">
                <a16:creationId xmlns:a16="http://schemas.microsoft.com/office/drawing/2014/main" id="{DFE52EA5-F374-8D5F-46C8-32C938A7DDA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3" action="ppaction://hlinksldjump"/>
            <a:extLst>
              <a:ext uri="{FF2B5EF4-FFF2-40B4-BE49-F238E27FC236}">
                <a16:creationId xmlns:a16="http://schemas.microsoft.com/office/drawing/2014/main" id="{081C9BE4-EC43-B605-0759-8700D2EFCDB9}"/>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a:t>
            </a:r>
          </a:p>
        </p:txBody>
      </p:sp>
      <p:sp>
        <p:nvSpPr>
          <p:cNvPr id="6" name="矩形 5">
            <a:hlinkClick r:id="rId33" action="ppaction://hlinksldjump"/>
            <a:extLst>
              <a:ext uri="{FF2B5EF4-FFF2-40B4-BE49-F238E27FC236}">
                <a16:creationId xmlns:a16="http://schemas.microsoft.com/office/drawing/2014/main" id="{15F081B4-0DCC-73FD-F88E-1C588FD9C386}"/>
              </a:ext>
            </a:extLst>
          </p:cNvPr>
          <p:cNvSpPr/>
          <p:nvPr>
            <p:custDataLst>
              <p:tags r:id="rId22"/>
            </p:custDataLst>
          </p:nvPr>
        </p:nvSpPr>
        <p:spPr>
          <a:xfrm>
            <a:off x="977959" y="1717675"/>
            <a:ext cx="184826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3" action="ppaction://hlinksldjump"/>
            <a:extLst>
              <a:ext uri="{FF2B5EF4-FFF2-40B4-BE49-F238E27FC236}">
                <a16:creationId xmlns:a16="http://schemas.microsoft.com/office/drawing/2014/main" id="{DC24C927-B1DA-223B-EEB5-A123DDED7D08}"/>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2235D85-BC2C-55E0-74C5-7760EB33BBC9}"/>
              </a:ext>
            </a:extLst>
          </p:cNvPr>
          <p:cNvSpPr>
            <a:spLocks noGrp="1"/>
          </p:cNvSpPr>
          <p:nvPr>
            <p:ph type="title"/>
            <p:custDataLst>
              <p:tags r:id="rId24"/>
            </p:custDataLst>
          </p:nvPr>
        </p:nvSpPr>
        <p:spPr/>
        <p:txBody>
          <a:bodyPr/>
          <a:lstStyle/>
          <a:p>
            <a:r>
              <a:rPr lang="en-US"/>
              <a:t>Embodied Robots</a:t>
            </a:r>
          </a:p>
        </p:txBody>
      </p:sp>
      <p:graphicFrame>
        <p:nvGraphicFramePr>
          <p:cNvPr id="53" name="think-cell data - do not delete" hidden="1">
            <a:extLst>
              <a:ext uri="{FF2B5EF4-FFF2-40B4-BE49-F238E27FC236}">
                <a16:creationId xmlns:a16="http://schemas.microsoft.com/office/drawing/2014/main" id="{7CFDE0D4-4818-20AA-F43A-2FF20307E94D}"/>
              </a:ext>
            </a:extLst>
          </p:cNvPr>
          <p:cNvGraphicFramePr>
            <a:graphicFrameLocks noChangeAspect="1"/>
          </p:cNvGraphicFramePr>
          <p:nvPr>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53" name="think-cell data - do not delete" hidden="1">
                        <a:extLst>
                          <a:ext uri="{FF2B5EF4-FFF2-40B4-BE49-F238E27FC236}">
                            <a16:creationId xmlns:a16="http://schemas.microsoft.com/office/drawing/2014/main" id="{7CFDE0D4-4818-20AA-F43A-2FF20307E94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7470234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2195ADBD-0C2A-89E3-971E-57AC2FEC830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8F590070-3E14-83AA-E424-7B73960C6DE9}"/>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E325A7A-8548-A4D9-1CB0-F97DE884202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62591C8-A64E-D07D-0F89-423E5FEE5FA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C4411E1E-D85E-78F0-0705-C2E199858EA5}"/>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6547BCF-295B-94DB-8532-961951EA4E12}"/>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7BCDDED-AC96-2CD5-5507-5FAF497F679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25" name="矩形 24">
            <a:hlinkClick r:id="rId34" action="ppaction://hlinksldjump"/>
            <a:extLst>
              <a:ext uri="{FF2B5EF4-FFF2-40B4-BE49-F238E27FC236}">
                <a16:creationId xmlns:a16="http://schemas.microsoft.com/office/drawing/2014/main" id="{D6D239CD-1B22-FFBB-944A-5EC954362A88}"/>
              </a:ext>
            </a:extLst>
          </p:cNvPr>
          <p:cNvSpPr/>
          <p:nvPr>
            <p:custDataLst>
              <p:tags r:id="rId9"/>
            </p:custDataLst>
          </p:nvPr>
        </p:nvSpPr>
        <p:spPr>
          <a:xfrm>
            <a:off x="977959" y="4499335"/>
            <a:ext cx="331855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24" name="矩形 23">
            <a:hlinkClick r:id="rId34" action="ppaction://hlinksldjump"/>
            <a:extLst>
              <a:ext uri="{FF2B5EF4-FFF2-40B4-BE49-F238E27FC236}">
                <a16:creationId xmlns:a16="http://schemas.microsoft.com/office/drawing/2014/main" id="{E8026FE9-D28B-C42D-D887-17330D8B5B2A}"/>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1A48BFFF-E388-7A92-B4DE-46E4449431F2}"/>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714B8381-5D4B-2998-9DB2-B4C9B190DE4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220</a:t>
            </a:r>
          </a:p>
        </p:txBody>
      </p:sp>
      <p:sp>
        <p:nvSpPr>
          <p:cNvPr id="21" name="矩形 20">
            <a:hlinkClick r:id="rId35" action="ppaction://hlinksldjump"/>
            <a:extLst>
              <a:ext uri="{FF2B5EF4-FFF2-40B4-BE49-F238E27FC236}">
                <a16:creationId xmlns:a16="http://schemas.microsoft.com/office/drawing/2014/main" id="{248DF301-48E1-0E66-58F4-603B98B0157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Knowledge-driven Methods</a:t>
            </a:r>
          </a:p>
        </p:txBody>
      </p:sp>
      <p:sp>
        <p:nvSpPr>
          <p:cNvPr id="20" name="矩形 19">
            <a:hlinkClick r:id="rId35" action="ppaction://hlinksldjump"/>
            <a:extLst>
              <a:ext uri="{FF2B5EF4-FFF2-40B4-BE49-F238E27FC236}">
                <a16:creationId xmlns:a16="http://schemas.microsoft.com/office/drawing/2014/main" id="{E90BA218-1143-18C0-02E2-BD7E0227251C}"/>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72BDA02B-8F94-F62C-A30B-294E2D6E853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218</a:t>
            </a:r>
          </a:p>
        </p:txBody>
      </p:sp>
      <p:sp>
        <p:nvSpPr>
          <p:cNvPr id="18" name="矩形 17">
            <a:hlinkClick r:id="rId36" action="ppaction://hlinksldjump"/>
            <a:extLst>
              <a:ext uri="{FF2B5EF4-FFF2-40B4-BE49-F238E27FC236}">
                <a16:creationId xmlns:a16="http://schemas.microsoft.com/office/drawing/2014/main" id="{C2C39208-7CE5-1A52-4B86-45EC0C825AD0}"/>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Prediction-based Methods</a:t>
            </a:r>
          </a:p>
        </p:txBody>
      </p:sp>
      <p:sp>
        <p:nvSpPr>
          <p:cNvPr id="17" name="矩形 16">
            <a:hlinkClick r:id="rId36" action="ppaction://hlinksldjump"/>
            <a:extLst>
              <a:ext uri="{FF2B5EF4-FFF2-40B4-BE49-F238E27FC236}">
                <a16:creationId xmlns:a16="http://schemas.microsoft.com/office/drawing/2014/main" id="{77A562A4-9091-1063-7296-2E0352A5E71E}"/>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EE272959-774A-FD86-4231-ADFEFE03B327}"/>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216</a:t>
            </a:r>
          </a:p>
        </p:txBody>
      </p:sp>
      <p:sp>
        <p:nvSpPr>
          <p:cNvPr id="15" name="矩形 14">
            <a:hlinkClick r:id="rId37" action="ppaction://hlinksldjump"/>
            <a:extLst>
              <a:ext uri="{FF2B5EF4-FFF2-40B4-BE49-F238E27FC236}">
                <a16:creationId xmlns:a16="http://schemas.microsoft.com/office/drawing/2014/main" id="{39008982-B1E7-28B6-789B-33A4F4ADA6F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Generation-based Methods</a:t>
            </a:r>
          </a:p>
        </p:txBody>
      </p:sp>
      <p:sp>
        <p:nvSpPr>
          <p:cNvPr id="14" name="矩形 13">
            <a:hlinkClick r:id="rId37" action="ppaction://hlinksldjump"/>
            <a:extLst>
              <a:ext uri="{FF2B5EF4-FFF2-40B4-BE49-F238E27FC236}">
                <a16:creationId xmlns:a16="http://schemas.microsoft.com/office/drawing/2014/main" id="{1EC40845-88A4-B020-73F9-E89BD7C915AD}"/>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010FF81B-4891-E47B-7463-3FDF701F7277}"/>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212</a:t>
            </a:r>
          </a:p>
        </p:txBody>
      </p:sp>
      <p:sp>
        <p:nvSpPr>
          <p:cNvPr id="12" name="矩形 11">
            <a:hlinkClick r:id="rId38" action="ppaction://hlinksldjump"/>
            <a:extLst>
              <a:ext uri="{FF2B5EF4-FFF2-40B4-BE49-F238E27FC236}">
                <a16:creationId xmlns:a16="http://schemas.microsoft.com/office/drawing/2014/main" id="{DA0C9EEC-C2D8-1786-1100-C686805E81FC}"/>
              </a:ext>
            </a:extLst>
          </p:cNvPr>
          <p:cNvSpPr/>
          <p:nvPr>
            <p:custDataLst>
              <p:tags r:id="rId22"/>
            </p:custDataLst>
          </p:nvPr>
        </p:nvSpPr>
        <p:spPr>
          <a:xfrm>
            <a:off x="1441569" y="264489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E7948063-28FE-F121-BA08-207A1C19B740}"/>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E7CCC50-C218-657B-9EE5-4D4D0B9522F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1D5D54D0-469A-8927-38F9-9D3C11F842D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BE60C18-D2A5-00B6-894A-03DB6DA8C28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F5300D2-5C09-D1E4-785E-52ED583AC53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E18A07CA-66B4-9FE5-1354-A1856C8081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98F03CC-AC19-632E-EB42-6A53CDCEF5C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5B22DB9-C812-5971-09CA-2930196ED1B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03657186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5766AEF-7048-EF71-E184-28FF0F015A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65766AEF-7048-EF71-E184-28FF0F015A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Knowledge-driven Methods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基于知识的世界模型将人工构建的知识注入模型，赋予它们世界知识。 这种方法在具身人工智能领域展现出广泛的应用潜力。 例如，在 </a:t>
            </a:r>
            <a:r>
              <a:rPr lang="en-US" altLang="zh-CN" sz="2400" dirty="0"/>
              <a:t>real2sim2real </a:t>
            </a:r>
            <a:r>
              <a:rPr lang="zh-CN" altLang="en-US" sz="2400" dirty="0"/>
              <a:t>方法中，使用真实世界知识构建符合物理规律的模拟器，然后用于训练机器人，从而增强模型的鲁棒性和泛化能力。 此外，人工构建常识或符合物理规律的知识并将其应用于生成模型或模拟器是一种常见的策略（例如，</a:t>
            </a:r>
            <a:r>
              <a:rPr lang="en-US" altLang="zh-CN" sz="2400" dirty="0" err="1"/>
              <a:t>ElastoGen</a:t>
            </a:r>
            <a:r>
              <a:rPr lang="zh-CN" altLang="en-US" sz="2400" dirty="0"/>
              <a:t>，</a:t>
            </a:r>
            <a:r>
              <a:rPr lang="en-US" altLang="zh-CN" sz="2400" dirty="0"/>
              <a:t>One-2-3-45</a:t>
            </a:r>
            <a:r>
              <a:rPr lang="zh-CN" altLang="en-US" sz="2400" dirty="0"/>
              <a:t>，</a:t>
            </a:r>
            <a:r>
              <a:rPr lang="en-US" altLang="zh-CN" sz="2400" dirty="0" err="1"/>
              <a:t>PLoT</a:t>
            </a:r>
            <a:r>
              <a:rPr lang="zh-CN" altLang="en-US" sz="2400" dirty="0"/>
              <a:t>）。 这种方法对模型施加了更多物理上准确的约束，增强了其在生成任务中的可靠性和可解释性。 这些约束确保模型的知识既准确又一致，从而减少了训练和应用过程中的不确定性。 一些方法将人工创建的物理规则与 </a:t>
            </a:r>
            <a:r>
              <a:rPr lang="en-US" altLang="zh-CN" sz="2400" dirty="0"/>
              <a:t>LLM </a:t>
            </a:r>
            <a:r>
              <a:rPr lang="zh-CN" altLang="en-US" sz="2400" dirty="0"/>
              <a:t>或 </a:t>
            </a:r>
            <a:r>
              <a:rPr lang="en-US" altLang="zh-CN" sz="2400" dirty="0"/>
              <a:t>MLM </a:t>
            </a:r>
            <a:r>
              <a:rPr lang="zh-CN" altLang="en-US" sz="2400" dirty="0"/>
              <a:t>相结合。 通过利用 </a:t>
            </a:r>
            <a:r>
              <a:rPr lang="en-US" altLang="zh-CN" sz="2400" dirty="0"/>
              <a:t>LLM </a:t>
            </a:r>
            <a:r>
              <a:rPr lang="zh-CN" altLang="en-US" sz="2400" dirty="0"/>
              <a:t>和 </a:t>
            </a:r>
            <a:r>
              <a:rPr lang="en-US" altLang="zh-CN" sz="2400" dirty="0"/>
              <a:t>MLM </a:t>
            </a:r>
            <a:r>
              <a:rPr lang="zh-CN" altLang="en-US" sz="2400" dirty="0"/>
              <a:t>的常识能力，这些方法（例如，</a:t>
            </a:r>
            <a:r>
              <a:rPr lang="en-US" altLang="zh-CN" sz="2400" dirty="0"/>
              <a:t>Holodeck</a:t>
            </a:r>
            <a:r>
              <a:rPr lang="zh-CN" altLang="en-US" sz="2400" dirty="0"/>
              <a:t>，</a:t>
            </a:r>
            <a:r>
              <a:rPr lang="en-US" altLang="zh-CN" sz="2400" dirty="0"/>
              <a:t>LEGENT</a:t>
            </a:r>
            <a:r>
              <a:rPr lang="zh-CN" altLang="en-US" sz="2400" dirty="0"/>
              <a:t>，</a:t>
            </a:r>
            <a:r>
              <a:rPr lang="en-US" altLang="zh-CN" sz="2400" dirty="0" err="1"/>
              <a:t>GRUtopia</a:t>
            </a:r>
            <a:r>
              <a:rPr lang="zh-CN" altLang="en-US" sz="2400" dirty="0"/>
              <a:t>）通过自动空间布局优化生成多样且语义丰富的场景。 这极大地推进了通用具身智能体的开发，通过在新的和多样化的环境中对其进行训练</a:t>
            </a:r>
            <a:endParaRPr lang="en-US" sz="2400" dirty="0"/>
          </a:p>
        </p:txBody>
      </p:sp>
    </p:spTree>
    <p:extLst>
      <p:ext uri="{BB962C8B-B14F-4D97-AF65-F5344CB8AC3E}">
        <p14:creationId xmlns:p14="http://schemas.microsoft.com/office/powerpoint/2010/main" val="19268736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92997F4-1596-4A33-23F6-EF215F589A76}"/>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9C924FB7-5648-F920-1AAA-79D02FA7221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06B89C-D0E0-007E-17F3-F1ADAEA97DA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8E4B9D3-1DDE-F9E0-0CAB-C7725184D09B}"/>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319694DE-5DA8-CA76-5008-2403F67D8C80}"/>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D6B44E7C-62D8-96D9-4562-57FBE83C49E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78A071DB-7056-2B08-66FB-B4932DFD1D4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25" name="矩形 24">
            <a:hlinkClick r:id="rId34" action="ppaction://hlinksldjump"/>
            <a:extLst>
              <a:ext uri="{FF2B5EF4-FFF2-40B4-BE49-F238E27FC236}">
                <a16:creationId xmlns:a16="http://schemas.microsoft.com/office/drawing/2014/main" id="{FFE2E586-8F06-E84D-7F86-12CCF2FD4060}"/>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34614980-2178-D382-469C-25FAE4DA871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BCD67B0-7AAD-F398-90B1-B1641A77BD0A}"/>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2" name="矩形 21">
            <a:hlinkClick r:id="rId35" action="ppaction://hlinksldjump"/>
            <a:extLst>
              <a:ext uri="{FF2B5EF4-FFF2-40B4-BE49-F238E27FC236}">
                <a16:creationId xmlns:a16="http://schemas.microsoft.com/office/drawing/2014/main" id="{9BF3A48A-93A3-4A68-5472-CEDCA4C36DB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CD0CEEF5-636B-E358-C278-7AAD710F673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D2865F0D-DDD4-F1E7-309B-D9D9C7C5DC5F}"/>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9" name="矩形 18">
            <a:hlinkClick r:id="rId36" action="ppaction://hlinksldjump"/>
            <a:extLst>
              <a:ext uri="{FF2B5EF4-FFF2-40B4-BE49-F238E27FC236}">
                <a16:creationId xmlns:a16="http://schemas.microsoft.com/office/drawing/2014/main" id="{AC8C6B3B-6FFD-272E-C01D-7C3AE101E952}"/>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C6C0B48C-9956-CD3E-3A70-8D2A99C92A28}"/>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7" action="ppaction://hlinksldjump"/>
            <a:extLst>
              <a:ext uri="{FF2B5EF4-FFF2-40B4-BE49-F238E27FC236}">
                <a16:creationId xmlns:a16="http://schemas.microsoft.com/office/drawing/2014/main" id="{47384BD1-1CAB-27CF-35D7-A7E0787ABBF7}"/>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6" name="矩形 15">
            <a:hlinkClick r:id="rId37" action="ppaction://hlinksldjump"/>
            <a:extLst>
              <a:ext uri="{FF2B5EF4-FFF2-40B4-BE49-F238E27FC236}">
                <a16:creationId xmlns:a16="http://schemas.microsoft.com/office/drawing/2014/main" id="{9F005906-FD51-A42F-988B-D0D825BB9F65}"/>
              </a:ext>
            </a:extLst>
          </p:cNvPr>
          <p:cNvSpPr/>
          <p:nvPr>
            <p:custDataLst>
              <p:tags r:id="rId18"/>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7" action="ppaction://hlinksldjump"/>
            <a:extLst>
              <a:ext uri="{FF2B5EF4-FFF2-40B4-BE49-F238E27FC236}">
                <a16:creationId xmlns:a16="http://schemas.microsoft.com/office/drawing/2014/main" id="{09AA1043-412C-5ADF-B381-B7845F589E50}"/>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2CBB9155-1DA5-993B-030B-2ADAFA37A943}"/>
              </a:ext>
            </a:extLst>
          </p:cNvPr>
          <p:cNvSpPr/>
          <p:nvPr>
            <p:custDataLst>
              <p:tags r:id="rId20"/>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14CF8AD7-0929-B36D-BAF2-851655ECF36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4733871A-E033-E805-1084-CAE02610B9D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E8DA2DB-BFC2-96B2-69A6-141281B86706}"/>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EFA2E95-937F-CBCE-A4B9-4C4A12ED0377}"/>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97C072A9-E7AC-FB64-902D-BC12A82D3EB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9F911A6-AE35-CDDF-A02E-259532D53B2A}"/>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58985913-305A-C0FC-B7D5-EBB6A520A7D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F132C031-9CEC-5A8B-EBB7-17862F46044D}"/>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5081CE05-34D6-946E-E3D0-01B82B978A0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4440279-E220-9F00-77C2-211C5B3BEB6F}"/>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6271124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54A12-E61D-532D-AC8F-EE09F2F166D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B5D54A12-E61D-532D-AC8F-EE09F2F166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5B2CDB54-B1AC-D5D6-265B-F57063064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95" y="0"/>
            <a:ext cx="11522610" cy="6858000"/>
          </a:xfrm>
          <a:prstGeom prst="rect">
            <a:avLst/>
          </a:prstGeom>
        </p:spPr>
      </p:pic>
    </p:spTree>
    <p:extLst>
      <p:ext uri="{BB962C8B-B14F-4D97-AF65-F5344CB8AC3E}">
        <p14:creationId xmlns:p14="http://schemas.microsoft.com/office/powerpoint/2010/main" val="40444460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A0F6EF5-4CE0-5E3A-2C14-89EFE758A84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BB7D1D76-B976-7372-8EBE-612527468DA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6205FFCF-05AB-7B9C-4791-CE5710D6308C}"/>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3D7692BA-E596-61FC-460E-40B0A2F0079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05EC3133-A464-3AE6-2188-88F57C51CA6C}"/>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151F8DDB-3FCB-C96A-3E3E-96E9D9442CDE}"/>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FBB46933-B855-4C5E-4A99-329D9A94BABD}"/>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25" name="矩形 24">
            <a:hlinkClick r:id="rId34" action="ppaction://hlinksldjump"/>
            <a:extLst>
              <a:ext uri="{FF2B5EF4-FFF2-40B4-BE49-F238E27FC236}">
                <a16:creationId xmlns:a16="http://schemas.microsoft.com/office/drawing/2014/main" id="{8BA29427-8D54-C654-DBE3-604BB23D3539}"/>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C7E8AFC4-AE3B-37F6-EAF6-B4B1DCC931D9}"/>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107B240C-FB88-0C87-886A-948B7587DA8B}"/>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2" name="矩形 21">
            <a:hlinkClick r:id="rId35" action="ppaction://hlinksldjump"/>
            <a:extLst>
              <a:ext uri="{FF2B5EF4-FFF2-40B4-BE49-F238E27FC236}">
                <a16:creationId xmlns:a16="http://schemas.microsoft.com/office/drawing/2014/main" id="{C173743D-0665-5EC6-4C5D-DC8646658C5D}"/>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207AE527-A4FC-FE03-9124-924DA2ACE4AE}"/>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6" action="ppaction://hlinksldjump"/>
            <a:extLst>
              <a:ext uri="{FF2B5EF4-FFF2-40B4-BE49-F238E27FC236}">
                <a16:creationId xmlns:a16="http://schemas.microsoft.com/office/drawing/2014/main" id="{80C621D7-A5DC-23AD-84A8-BE2FC3909028}"/>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9" name="矩形 18">
            <a:hlinkClick r:id="rId36" action="ppaction://hlinksldjump"/>
            <a:extLst>
              <a:ext uri="{FF2B5EF4-FFF2-40B4-BE49-F238E27FC236}">
                <a16:creationId xmlns:a16="http://schemas.microsoft.com/office/drawing/2014/main" id="{7AD30461-072E-0681-0B56-1C86FC5F82DE}"/>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8" name="矩形 17">
            <a:hlinkClick r:id="rId36" action="ppaction://hlinksldjump"/>
            <a:extLst>
              <a:ext uri="{FF2B5EF4-FFF2-40B4-BE49-F238E27FC236}">
                <a16:creationId xmlns:a16="http://schemas.microsoft.com/office/drawing/2014/main" id="{6C2DB90F-7896-9EE2-0D62-BBE2893EDF70}"/>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48405165-BCAF-EBE9-3BD7-BC4323C0A7EB}"/>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E78342CB-44B9-5FF5-1B33-DC9B1B177216}"/>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5" name="矩形 14">
            <a:hlinkClick r:id="rId37" action="ppaction://hlinksldjump"/>
            <a:extLst>
              <a:ext uri="{FF2B5EF4-FFF2-40B4-BE49-F238E27FC236}">
                <a16:creationId xmlns:a16="http://schemas.microsoft.com/office/drawing/2014/main" id="{167DC00C-135A-B757-7841-CA0DF1865C15}"/>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0AE31A92-70B3-20B5-B26C-2019BB495E0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6B411664-305B-B621-B687-2992ABF2F5D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44A908D0-EEC0-A4CF-F18B-EFAADBAD0E70}"/>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8B14BE6-B048-F3BE-02EA-88C94B4FB11B}"/>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1800153-27A2-BFDF-FB27-2E8A49A2F4C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052FE4F2-098E-963B-7A90-B00ACA785B6C}"/>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695ED289-8DFD-E9EB-3E02-C5D13C88E9D1}"/>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9100BC8A-56E3-E9D5-061E-94D7619B3F7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A4A41DB6-1535-7781-90BE-176598CAE8D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98697A3-D2D3-DFCE-B780-75D1DDE996B9}"/>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C4B3481-73F5-E6B4-00C2-25820B54909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57759312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501BC5-162B-1FEF-7B24-B0C5CB4DD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9B501BC5-162B-1FEF-7B24-B0C5CB4DD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350377" y="4828374"/>
            <a:ext cx="11656463" cy="1828800"/>
          </a:xfrm>
        </p:spPr>
        <p:txBody>
          <a:bodyPr>
            <a:normAutofit/>
          </a:bodyPr>
          <a:lstStyle/>
          <a:p>
            <a:r>
              <a:rPr lang="zh-CN" altLang="en-US" sz="1800" dirty="0"/>
              <a:t>演示数据收集的示意图</a:t>
            </a:r>
          </a:p>
          <a:p>
            <a:r>
              <a:rPr lang="zh-CN" altLang="en-US" sz="1800" dirty="0"/>
              <a:t>左侧的黄色方框显示了 </a:t>
            </a:r>
            <a:r>
              <a:rPr lang="en-US" altLang="zh-CN" sz="1800" dirty="0"/>
              <a:t>Franka </a:t>
            </a:r>
            <a:r>
              <a:rPr lang="zh-CN" altLang="en-US" sz="1800" dirty="0"/>
              <a:t>和 </a:t>
            </a:r>
            <a:r>
              <a:rPr lang="en-US" altLang="zh-CN" sz="1800" dirty="0" err="1"/>
              <a:t>WidowX</a:t>
            </a:r>
            <a:r>
              <a:rPr lang="en-US" altLang="zh-CN" sz="1800" dirty="0"/>
              <a:t> </a:t>
            </a:r>
            <a:r>
              <a:rPr lang="zh-CN" altLang="en-US" sz="1800" dirty="0"/>
              <a:t>机械臂的操作演示，而蓝色方框则显示了人类的演示；</a:t>
            </a:r>
          </a:p>
          <a:p>
            <a:r>
              <a:rPr lang="zh-CN" altLang="en-US" sz="1800" dirty="0"/>
              <a:t>在中间，黄色方框展示了 </a:t>
            </a:r>
            <a:r>
              <a:rPr lang="en-US" altLang="zh-CN" sz="1800" dirty="0"/>
              <a:t>UR5e </a:t>
            </a:r>
            <a:r>
              <a:rPr lang="zh-CN" altLang="en-US" sz="1800" dirty="0"/>
              <a:t>和 </a:t>
            </a:r>
            <a:r>
              <a:rPr lang="en-US" altLang="zh-CN" sz="1800" dirty="0"/>
              <a:t>Franka </a:t>
            </a:r>
            <a:r>
              <a:rPr lang="zh-CN" altLang="en-US" sz="1800" dirty="0"/>
              <a:t>机械臂在模拟环境中的操作场景，蓝色方框则显示了标记的模拟数据；</a:t>
            </a:r>
          </a:p>
          <a:p>
            <a:r>
              <a:rPr lang="zh-CN" altLang="en-US" sz="1800" dirty="0"/>
              <a:t>右侧的紫色方框展示了这些数据集的数据格式</a:t>
            </a:r>
            <a:endParaRPr lang="en-US" sz="1800" dirty="0"/>
          </a:p>
        </p:txBody>
      </p:sp>
      <p:pic>
        <p:nvPicPr>
          <p:cNvPr id="5" name="图片 4">
            <a:extLst>
              <a:ext uri="{FF2B5EF4-FFF2-40B4-BE49-F238E27FC236}">
                <a16:creationId xmlns:a16="http://schemas.microsoft.com/office/drawing/2014/main" id="{933921F9-48CA-75A9-2775-43C9797B6E61}"/>
              </a:ext>
            </a:extLst>
          </p:cNvPr>
          <p:cNvPicPr>
            <a:picLocks noChangeAspect="1"/>
          </p:cNvPicPr>
          <p:nvPr/>
        </p:nvPicPr>
        <p:blipFill>
          <a:blip r:embed="rId5"/>
          <a:stretch>
            <a:fillRect/>
          </a:stretch>
        </p:blipFill>
        <p:spPr>
          <a:xfrm>
            <a:off x="0" y="1405191"/>
            <a:ext cx="12192000" cy="3349371"/>
          </a:xfrm>
          <a:prstGeom prst="rect">
            <a:avLst/>
          </a:prstGeom>
        </p:spPr>
      </p:pic>
    </p:spTree>
    <p:extLst>
      <p:ext uri="{BB962C8B-B14F-4D97-AF65-F5344CB8AC3E}">
        <p14:creationId xmlns:p14="http://schemas.microsoft.com/office/powerpoint/2010/main" val="19225940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065AA4-86B8-6255-C3AD-88D660833C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EA065AA4-86B8-6255-C3AD-88D660833C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对于从模拟到现实的适应，高质量数据至关重要。 传统的资料收集方法需要昂贵的设备、精确的操作，而且耗时费力，往往缺乏灵活性。 近年来，一些高效且具有成本效益的方法被提出，用于收集高质量的演示数据和训练。 本节将讨论在现实世界和模拟环境中收集数据的各种方法</a:t>
            </a:r>
            <a:endParaRPr lang="en-US" dirty="0"/>
          </a:p>
        </p:txBody>
      </p:sp>
    </p:spTree>
    <p:extLst>
      <p:ext uri="{BB962C8B-B14F-4D97-AF65-F5344CB8AC3E}">
        <p14:creationId xmlns:p14="http://schemas.microsoft.com/office/powerpoint/2010/main" val="269704538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C6358910-CAFB-29FE-0889-B065C28B8B78}"/>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1EDE5581-F254-66E1-EDD3-2EFE2962F166}"/>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350A85-EC48-0B2C-66B1-55A1B705AD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2F745DC-4E5F-D175-4115-844FE0427328}"/>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3D5F1E29-D1FB-86E1-1A1B-D47291A34F89}"/>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5797D9D8-091E-8A44-5569-DE19FF1A4519}"/>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41712C16-6679-A1AE-788E-53DF83B1AF62}"/>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25" name="矩形 24">
            <a:hlinkClick r:id="rId34" action="ppaction://hlinksldjump"/>
            <a:extLst>
              <a:ext uri="{FF2B5EF4-FFF2-40B4-BE49-F238E27FC236}">
                <a16:creationId xmlns:a16="http://schemas.microsoft.com/office/drawing/2014/main" id="{956A06CB-9725-2F51-7432-66C88E2A683D}"/>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03E7C2B4-F593-7BD8-AB7A-9350691B1B2E}"/>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hlinkClick r:id="rId35" action="ppaction://hlinksldjump"/>
            <a:extLst>
              <a:ext uri="{FF2B5EF4-FFF2-40B4-BE49-F238E27FC236}">
                <a16:creationId xmlns:a16="http://schemas.microsoft.com/office/drawing/2014/main" id="{CFDBC58E-5DF8-DD03-6EC8-B5836470ACD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2" name="矩形 21">
            <a:hlinkClick r:id="rId35" action="ppaction://hlinksldjump"/>
            <a:extLst>
              <a:ext uri="{FF2B5EF4-FFF2-40B4-BE49-F238E27FC236}">
                <a16:creationId xmlns:a16="http://schemas.microsoft.com/office/drawing/2014/main" id="{51D66708-A2D8-B429-1F90-F54E20B3A61C}"/>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1" name="矩形 20">
            <a:hlinkClick r:id="rId35" action="ppaction://hlinksldjump"/>
            <a:extLst>
              <a:ext uri="{FF2B5EF4-FFF2-40B4-BE49-F238E27FC236}">
                <a16:creationId xmlns:a16="http://schemas.microsoft.com/office/drawing/2014/main" id="{82836425-B745-E564-705C-0F191ED656D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E82D5A22-AC83-C0AD-0D4E-A3C413632A0B}"/>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7E6DB2AC-1B32-3DE1-2CA8-84C71D126A60}"/>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8" name="矩形 17">
            <a:hlinkClick r:id="rId36" action="ppaction://hlinksldjump"/>
            <a:extLst>
              <a:ext uri="{FF2B5EF4-FFF2-40B4-BE49-F238E27FC236}">
                <a16:creationId xmlns:a16="http://schemas.microsoft.com/office/drawing/2014/main" id="{24BA7322-30B6-665A-C2BF-CC975C255DF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CF826487-2793-2806-B601-21E711D0052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6151652-3687-9813-891F-5EADF1A8105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5" name="矩形 14">
            <a:hlinkClick r:id="rId37" action="ppaction://hlinksldjump"/>
            <a:extLst>
              <a:ext uri="{FF2B5EF4-FFF2-40B4-BE49-F238E27FC236}">
                <a16:creationId xmlns:a16="http://schemas.microsoft.com/office/drawing/2014/main" id="{813B2803-552D-3012-2CE5-7A11F7BA956A}"/>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215A92A7-235B-BE78-92B9-CEE65F5E5AA5}"/>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A1593BCB-11E7-BB54-13C8-EBFC7E48C1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7CCFE868-8771-2DE1-DDE8-479A72322139}"/>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025B57-F0A9-371F-005E-F6F8A4DDB57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3AF06524-7A25-D722-0F8B-2506352954AB}"/>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1AC8D482-94E9-654F-0DD3-B06CEBD4D70D}"/>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CF60F395-85AC-71EE-2D61-FFFFFBF4A755}"/>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A995059-C3ED-4593-FD20-258D2BF014A0}"/>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B0217B46-1996-4E89-E1BC-81D14D2DB2A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030B2477-6C3A-EA13-E503-AC08335AFD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9A859C6F-4E00-FBF0-568F-B9D12B6A5BA9}"/>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224272297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7A4642A-AE46-BDA0-0DE4-3FBAD42F40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A7A4642A-AE46-BDA0-0DE4-3FBAD42F4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Real-World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529697"/>
            <a:ext cx="10515600" cy="5101839"/>
          </a:xfrm>
        </p:spPr>
        <p:txBody>
          <a:bodyPr>
            <a:normAutofit/>
          </a:bodyPr>
          <a:lstStyle/>
          <a:p>
            <a:r>
              <a:rPr lang="zh-CN" altLang="en-US" sz="2000" dirty="0"/>
              <a:t>在大量、丰富的数据集上训练大型、高容量模型已证明了其非凡的能力，并在有效解决下游应用方面取得了重大成功。 例如，</a:t>
            </a:r>
            <a:r>
              <a:rPr lang="en-US" altLang="zh-CN" sz="2000" dirty="0"/>
              <a:t>ChatGPT</a:t>
            </a:r>
            <a:r>
              <a:rPr lang="zh-CN" altLang="en-US" sz="2000" dirty="0"/>
              <a:t>、</a:t>
            </a:r>
            <a:r>
              <a:rPr lang="en-US" altLang="zh-CN" sz="2000" dirty="0"/>
              <a:t>GPT-4 </a:t>
            </a:r>
            <a:r>
              <a:rPr lang="zh-CN" altLang="en-US" sz="2000" dirty="0"/>
              <a:t>和 </a:t>
            </a:r>
            <a:r>
              <a:rPr lang="en-US" altLang="zh-CN" sz="2000" dirty="0" err="1"/>
              <a:t>LLaMA</a:t>
            </a:r>
            <a:r>
              <a:rPr lang="en-US" altLang="zh-CN" sz="2000" dirty="0"/>
              <a:t> </a:t>
            </a:r>
            <a:r>
              <a:rPr lang="zh-CN" altLang="en-US" sz="2000" dirty="0"/>
              <a:t>等大型语言模型不仅在 </a:t>
            </a:r>
            <a:r>
              <a:rPr lang="en-US" altLang="zh-CN" sz="2000" dirty="0"/>
              <a:t>NLP </a:t>
            </a:r>
            <a:r>
              <a:rPr lang="zh-CN" altLang="en-US" sz="2000" dirty="0"/>
              <a:t>领域表现出色，而且还为下游任务提供了出色的问题解决能力。 因此，是否有可能在机器人领域训练一个具身大型模型，该模型通过训练拥有强大的泛化能力，并能适应新的场景和机器人任务？ 这需要大量具身数据集来为模型训练提供数据</a:t>
            </a:r>
            <a:endParaRPr lang="en-US" altLang="zh-CN" sz="2000" dirty="0"/>
          </a:p>
          <a:p>
            <a:pPr lvl="1"/>
            <a:r>
              <a:rPr lang="zh-CN" altLang="en-US" sz="1600" dirty="0"/>
              <a:t>开放式 </a:t>
            </a:r>
            <a:r>
              <a:rPr lang="en-US" altLang="zh-CN" sz="1600" dirty="0"/>
              <a:t>X-</a:t>
            </a:r>
            <a:r>
              <a:rPr lang="zh-CN" altLang="en-US" sz="1600" dirty="0"/>
              <a:t>具身是一个来自 </a:t>
            </a:r>
            <a:r>
              <a:rPr lang="en-US" altLang="zh-CN" sz="1600" dirty="0"/>
              <a:t>22 </a:t>
            </a:r>
            <a:r>
              <a:rPr lang="zh-CN" altLang="en-US" sz="1600" dirty="0"/>
              <a:t>种不同机器人的具身数据集，包含 </a:t>
            </a:r>
            <a:r>
              <a:rPr lang="en-US" altLang="zh-CN" sz="1600" dirty="0"/>
              <a:t>527 </a:t>
            </a:r>
            <a:r>
              <a:rPr lang="zh-CN" altLang="en-US" sz="1600" dirty="0"/>
              <a:t>种技能和 </a:t>
            </a:r>
            <a:r>
              <a:rPr lang="en-US" altLang="zh-CN" sz="1600" dirty="0"/>
              <a:t>160,266 </a:t>
            </a:r>
            <a:r>
              <a:rPr lang="zh-CN" altLang="en-US" sz="1600" dirty="0"/>
              <a:t>个任务。 收集的数据包括来自机器人的真实演示数据，这些数据是通过记录执行操作的过程获得的。 该数据集主要关注家庭和厨房环境，涉及家具、食物和餐具等物品。 操作主要集中在取放任务，其中一小部分涉及更复杂的移动。 在此数据集上训练的高容量模型 </a:t>
            </a:r>
            <a:r>
              <a:rPr lang="en-US" altLang="zh-CN" sz="1600" dirty="0"/>
              <a:t>RT-X </a:t>
            </a:r>
            <a:r>
              <a:rPr lang="zh-CN" altLang="en-US" sz="1600" dirty="0"/>
              <a:t>表现出卓越的迁移能力</a:t>
            </a:r>
            <a:endParaRPr lang="en-US" altLang="zh-CN" sz="1600" dirty="0"/>
          </a:p>
          <a:p>
            <a:pPr lvl="1"/>
            <a:r>
              <a:rPr lang="en-US" altLang="zh-CN" sz="1600" dirty="0"/>
              <a:t>UMI </a:t>
            </a:r>
            <a:r>
              <a:rPr lang="zh-CN" altLang="en-US" sz="1600" dirty="0"/>
              <a:t>提出了一个数据收集和策略学习框架。 他们设计了一种手持式抓手和一个优雅的界面用于数据收集，从而能够实现便携式、低成本和信息丰富的双臂和动态演示数据收集。 只需修改训练数据，机器人就可以实现零样本泛化、双臂和精确的任务</a:t>
            </a:r>
            <a:endParaRPr lang="en-US" altLang="zh-CN" sz="1600" dirty="0"/>
          </a:p>
          <a:p>
            <a:pPr lvl="1"/>
            <a:r>
              <a:rPr lang="zh-CN" altLang="en-US" sz="1600" dirty="0"/>
              <a:t>移动 </a:t>
            </a:r>
            <a:r>
              <a:rPr lang="en-US" altLang="zh-CN" sz="1600" dirty="0"/>
              <a:t>ALOHA </a:t>
            </a:r>
            <a:r>
              <a:rPr lang="zh-CN" altLang="en-US" sz="1600" dirty="0"/>
              <a:t>是一种低成本的全方位移动操作系统。 它可以用于收集全方位移动下双臂操作的任务数据，例如油炸虾和上菜。 用该系统和静态 </a:t>
            </a:r>
            <a:r>
              <a:rPr lang="en-US" altLang="zh-CN" sz="1600" dirty="0"/>
              <a:t>ALOHA </a:t>
            </a:r>
            <a:r>
              <a:rPr lang="zh-CN" altLang="en-US" sz="1600" dirty="0"/>
              <a:t>收集的数据训练代理可以提高移动操作任务的性能。 这些代理可以作为家庭助手或工作助手</a:t>
            </a:r>
            <a:endParaRPr lang="en-US" altLang="zh-CN" sz="1600" dirty="0"/>
          </a:p>
          <a:p>
            <a:pPr lvl="1"/>
            <a:r>
              <a:rPr lang="zh-CN" altLang="en-US" sz="1600" dirty="0"/>
              <a:t>在人机协作中，人类和代理在数据收集过程中共同学习，减少了人工工作量，加速了数据获取，提高了数据质量。 具体来说，在具身场景中，在数据收集过程中，人类会提供初始的动作输入。 随后，代理通过迭代扰动和去噪过程来细化这些动作，逐步优化它们以产生精确、高质量的操作演示。 整个过程可以概括如下：人类贡献操作直觉和多样性，而代理处理优化和稳定性，减少对操作员的依赖，使执行更复杂的任务成为可能，并收集更高质量的数据</a:t>
            </a:r>
            <a:endParaRPr lang="en-US" sz="1600" dirty="0"/>
          </a:p>
        </p:txBody>
      </p:sp>
    </p:spTree>
    <p:extLst>
      <p:ext uri="{BB962C8B-B14F-4D97-AF65-F5344CB8AC3E}">
        <p14:creationId xmlns:p14="http://schemas.microsoft.com/office/powerpoint/2010/main" val="26601215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EEDA6779-4418-3F4C-F28C-2B4773048290}"/>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2EB4150F-F1BE-8B94-C215-9E8BD5E139F1}"/>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720FC7-B590-6AFC-72FC-463BFFD190E4}"/>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5073AE6-86E2-A079-C2C0-CA7B1059D23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4765EC3B-DDA2-D2AF-ADC9-00C3D3A3010D}"/>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6F7A0F3D-B801-7D11-5F6D-B74E3F55A3A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01B5EEC2-A61D-6D26-8958-2D2A7AA9F374}"/>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25" name="矩形 24">
            <a:hlinkClick r:id="rId34" action="ppaction://hlinksldjump"/>
            <a:extLst>
              <a:ext uri="{FF2B5EF4-FFF2-40B4-BE49-F238E27FC236}">
                <a16:creationId xmlns:a16="http://schemas.microsoft.com/office/drawing/2014/main" id="{E74095BA-9746-B271-2060-50F688425E9A}"/>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4" name="矩形 23">
            <a:hlinkClick r:id="rId34" action="ppaction://hlinksldjump"/>
            <a:extLst>
              <a:ext uri="{FF2B5EF4-FFF2-40B4-BE49-F238E27FC236}">
                <a16:creationId xmlns:a16="http://schemas.microsoft.com/office/drawing/2014/main" id="{DE7E16C8-F5C7-2BDA-9426-52556E3FC37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3" name="矩形 22">
            <a:extLst>
              <a:ext uri="{FF2B5EF4-FFF2-40B4-BE49-F238E27FC236}">
                <a16:creationId xmlns:a16="http://schemas.microsoft.com/office/drawing/2014/main" id="{3A9590F4-FBDF-F281-F238-05C92CF7CBB0}"/>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C35EE91F-438B-E637-1556-32F33CF6B01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1" name="矩形 20">
            <a:hlinkClick r:id="rId35" action="ppaction://hlinksldjump"/>
            <a:extLst>
              <a:ext uri="{FF2B5EF4-FFF2-40B4-BE49-F238E27FC236}">
                <a16:creationId xmlns:a16="http://schemas.microsoft.com/office/drawing/2014/main" id="{413645F3-9CC4-E5CC-C5AB-35B5C1E9497E}"/>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8DC80ADF-6D54-05A0-D089-C7F054AD5D91}"/>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94B60BCD-22DB-248A-01B9-133BCD334FE7}"/>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8" name="矩形 17">
            <a:hlinkClick r:id="rId36" action="ppaction://hlinksldjump"/>
            <a:extLst>
              <a:ext uri="{FF2B5EF4-FFF2-40B4-BE49-F238E27FC236}">
                <a16:creationId xmlns:a16="http://schemas.microsoft.com/office/drawing/2014/main" id="{2F46536F-36B6-10EE-3A98-74398525DC83}"/>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EA1F734C-8B0E-8641-996D-BA0C92A765C3}"/>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A4DC2B20-147A-C4EE-499D-CE122CC68B5F}"/>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5" name="矩形 14">
            <a:hlinkClick r:id="rId37" action="ppaction://hlinksldjump"/>
            <a:extLst>
              <a:ext uri="{FF2B5EF4-FFF2-40B4-BE49-F238E27FC236}">
                <a16:creationId xmlns:a16="http://schemas.microsoft.com/office/drawing/2014/main" id="{0A9B565A-B7E5-4F2E-C7C0-343911CBC47F}"/>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B7145BCA-430C-DF03-593E-A6011D965CEE}"/>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EACF097F-C494-907B-566C-CED982A9E22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11BC740D-D817-AF03-EC78-F6E6A271132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BF7426E3-1F3D-A852-7E30-EEE6432CBDA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9A703CFB-1094-8A87-7D91-63300B1FE872}"/>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DDCA60C8-D3A5-464D-9F13-2E7DC76B194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B424DE7-C024-FD3D-90FC-51ADCCC8893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692A8754-D117-240A-D6C6-6FA2F2BCCFD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FDBF60C4-122C-1920-59E2-3CA6770D18FE}"/>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21B68487-DC6F-3E51-9467-86C33C03064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F5D52B8-503F-BF0A-7C8E-FF6B60FB55A4}"/>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865152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86E7BC-2C34-6DA7-BC22-5137D0593E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6" imgW="473" imgH="476" progId="TCLayout.ActiveDocument.1">
                  <p:embed/>
                </p:oleObj>
              </mc:Choice>
              <mc:Fallback>
                <p:oleObj name="think-cell 幻灯片" r:id="rId6" imgW="473" imgH="476" progId="TCLayout.ActiveDocument.1">
                  <p:embed/>
                  <p:pic>
                    <p:nvPicPr>
                      <p:cNvPr id="5" name="think-cell data - do not delete" hidden="1">
                        <a:extLst>
                          <a:ext uri="{FF2B5EF4-FFF2-40B4-BE49-F238E27FC236}">
                            <a16:creationId xmlns:a16="http://schemas.microsoft.com/office/drawing/2014/main" id="{0486E7BC-2C34-6DA7-BC22-5137D0593E6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Biomimetic Robots</a:t>
            </a:r>
            <a:endParaRPr lang="en-US" dirty="0"/>
          </a:p>
        </p:txBody>
      </p:sp>
      <p:pic>
        <p:nvPicPr>
          <p:cNvPr id="7" name="图片 6">
            <a:extLst>
              <a:ext uri="{FF2B5EF4-FFF2-40B4-BE49-F238E27FC236}">
                <a16:creationId xmlns:a16="http://schemas.microsoft.com/office/drawing/2014/main" id="{BA23ECDA-0EDD-748A-45EA-18A4F91B5BC5}"/>
              </a:ext>
            </a:extLst>
          </p:cNvPr>
          <p:cNvPicPr>
            <a:picLocks noChangeAspect="1"/>
          </p:cNvPicPr>
          <p:nvPr/>
        </p:nvPicPr>
        <p:blipFill>
          <a:blip r:embed="rId8"/>
          <a:stretch>
            <a:fillRect/>
          </a:stretch>
        </p:blipFill>
        <p:spPr>
          <a:xfrm>
            <a:off x="838199" y="1690688"/>
            <a:ext cx="6528196" cy="2341562"/>
          </a:xfrm>
          <a:prstGeom prst="rect">
            <a:avLst/>
          </a:prstGeom>
        </p:spPr>
      </p:pic>
      <p:sp>
        <p:nvSpPr>
          <p:cNvPr id="4" name="ee4pContent1">
            <a:extLst>
              <a:ext uri="{FF2B5EF4-FFF2-40B4-BE49-F238E27FC236}">
                <a16:creationId xmlns:a16="http://schemas.microsoft.com/office/drawing/2014/main" id="{C92470FC-14F9-9C0B-0F9A-3EC0EF2510D1}"/>
              </a:ext>
            </a:extLst>
          </p:cNvPr>
          <p:cNvSpPr txBox="1">
            <a:spLocks/>
          </p:cNvSpPr>
          <p:nvPr>
            <p:custDataLst>
              <p:tags r:id="rId2"/>
            </p:custDataLst>
          </p:nvPr>
        </p:nvSpPr>
        <p:spPr>
          <a:xfrm>
            <a:off x="7486650" y="1717676"/>
            <a:ext cx="3867151" cy="23145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缺点：</a:t>
            </a:r>
          </a:p>
          <a:p>
            <a:pPr lvl="2"/>
            <a:r>
              <a:rPr lang="zh-CN" altLang="en-US" dirty="0">
                <a:latin typeface="+mn-lt"/>
              </a:rPr>
              <a:t>仿生机器人也面临着一些挑战</a:t>
            </a:r>
          </a:p>
          <a:p>
            <a:pPr lvl="2"/>
            <a:r>
              <a:rPr lang="zh-CN" altLang="en-US" dirty="0">
                <a:latin typeface="+mn-lt"/>
              </a:rPr>
              <a:t>设计和制造工艺复杂且成本高昂，限制了大规模生产和广泛应用</a:t>
            </a:r>
          </a:p>
          <a:p>
            <a:pPr lvl="2"/>
            <a:r>
              <a:rPr lang="zh-CN" altLang="en-US" dirty="0">
                <a:latin typeface="+mn-lt"/>
              </a:rPr>
              <a:t>由于使用柔性材料和复杂的运动机制，仿生机器人在极端环境下的耐用性和可靠性有限</a:t>
            </a:r>
          </a:p>
        </p:txBody>
      </p:sp>
      <p:sp>
        <p:nvSpPr>
          <p:cNvPr id="6" name="ee4pContent1">
            <a:extLst>
              <a:ext uri="{FF2B5EF4-FFF2-40B4-BE49-F238E27FC236}">
                <a16:creationId xmlns:a16="http://schemas.microsoft.com/office/drawing/2014/main" id="{FEEE359F-D762-100A-225B-319EB7225BC1}"/>
              </a:ext>
            </a:extLst>
          </p:cNvPr>
          <p:cNvSpPr txBox="1">
            <a:spLocks/>
          </p:cNvSpPr>
          <p:nvPr>
            <p:custDataLst>
              <p:tags r:id="rId3"/>
            </p:custDataLst>
          </p:nvPr>
        </p:nvSpPr>
        <p:spPr>
          <a:xfrm>
            <a:off x="838199" y="4247112"/>
            <a:ext cx="8242301"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优点：</a:t>
            </a:r>
          </a:p>
          <a:p>
            <a:pPr lvl="2"/>
            <a:r>
              <a:rPr lang="zh-CN" altLang="en-US" sz="1400" dirty="0">
                <a:latin typeface="+mn-lt"/>
              </a:rPr>
              <a:t>通过模拟自然生物体的有效运动和功能，在复杂和动态环境中执行任务</a:t>
            </a:r>
            <a:endParaRPr lang="en-US" altLang="zh-CN" sz="1400" dirty="0">
              <a:latin typeface="+mn-lt"/>
            </a:endParaRPr>
          </a:p>
          <a:p>
            <a:pPr lvl="2"/>
            <a:r>
              <a:rPr lang="zh-CN" altLang="en-US" sz="1400" dirty="0">
                <a:latin typeface="+mn-lt"/>
              </a:rPr>
              <a:t>通过模仿生物体的形式和运动机制，展示了在医疗保健、环境监测和生物研究等领域的巨大潜力</a:t>
            </a:r>
            <a:endParaRPr lang="en-US" altLang="zh-CN" sz="1400" dirty="0">
              <a:latin typeface="+mn-lt"/>
            </a:endParaRPr>
          </a:p>
          <a:p>
            <a:pPr lvl="2"/>
            <a:r>
              <a:rPr lang="zh-CN" altLang="en-US" sz="1400" dirty="0">
                <a:latin typeface="+mn-lt"/>
              </a:rPr>
              <a:t>利用柔性材料和结构来实现逼真的敏捷运动，并最大限度地减少对环境的影响</a:t>
            </a:r>
            <a:endParaRPr lang="en-US" altLang="zh-CN" sz="1400" dirty="0">
              <a:latin typeface="+mn-lt"/>
            </a:endParaRPr>
          </a:p>
          <a:p>
            <a:pPr lvl="2"/>
            <a:r>
              <a:rPr lang="zh-CN" altLang="en-US" sz="1400" dirty="0">
                <a:latin typeface="+mn-lt"/>
              </a:rPr>
              <a:t>仿生设计可以通过模仿生物体的有效运动机制，显著提高机器人的能效，使其在能耗方面更加经济</a:t>
            </a:r>
          </a:p>
        </p:txBody>
      </p:sp>
      <p:sp>
        <p:nvSpPr>
          <p:cNvPr id="8" name="ee4pContent1">
            <a:extLst>
              <a:ext uri="{FF2B5EF4-FFF2-40B4-BE49-F238E27FC236}">
                <a16:creationId xmlns:a16="http://schemas.microsoft.com/office/drawing/2014/main" id="{BC359F78-8EA9-E2D7-6A46-6361AFE6D0F3}"/>
              </a:ext>
            </a:extLst>
          </p:cNvPr>
          <p:cNvSpPr txBox="1">
            <a:spLocks/>
          </p:cNvSpPr>
          <p:nvPr>
            <p:custDataLst>
              <p:tags r:id="rId4"/>
            </p:custDataLst>
          </p:nvPr>
        </p:nvSpPr>
        <p:spPr>
          <a:xfrm>
            <a:off x="9334500" y="4247112"/>
            <a:ext cx="2019300" cy="15003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400" dirty="0">
                <a:latin typeface="+mn-lt"/>
              </a:rPr>
              <a:t>类型：</a:t>
            </a:r>
          </a:p>
          <a:p>
            <a:pPr lvl="2"/>
            <a:r>
              <a:rPr lang="zh-CN" altLang="en-US" sz="1400" dirty="0">
                <a:latin typeface="+mn-lt"/>
              </a:rPr>
              <a:t>鱼形机器人</a:t>
            </a:r>
          </a:p>
          <a:p>
            <a:pPr lvl="2"/>
            <a:r>
              <a:rPr lang="zh-CN" altLang="en-US" sz="1400" dirty="0">
                <a:latin typeface="+mn-lt"/>
              </a:rPr>
              <a:t>昆虫形机器人</a:t>
            </a:r>
          </a:p>
          <a:p>
            <a:pPr lvl="2"/>
            <a:r>
              <a:rPr lang="zh-CN" altLang="en-US" sz="1400" dirty="0">
                <a:latin typeface="+mn-lt"/>
              </a:rPr>
              <a:t>软体机器人</a:t>
            </a:r>
          </a:p>
        </p:txBody>
      </p:sp>
    </p:spTree>
    <p:extLst>
      <p:ext uri="{BB962C8B-B14F-4D97-AF65-F5344CB8AC3E}">
        <p14:creationId xmlns:p14="http://schemas.microsoft.com/office/powerpoint/2010/main" val="265541585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F79B741-726C-A77E-A610-21F6C45581D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F79B741-726C-A77E-A610-21F6C45581D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Simulated Data</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000" dirty="0"/>
              <a:t>上述数据收集方法涉及直接在现实世界中收集演示数据以进行代理训练。 这种收集方法通常需要大量的人力、物力和时间，导致效率低下。 因此，在大多数情况下，研究人员可以选择在模拟环境中收集数据集以进行模型训练。 在模拟环境中收集数据不需要大量资源，并且通常可以通过程序自动完成，从而节省大量时间</a:t>
            </a:r>
            <a:endParaRPr lang="en-US" altLang="zh-CN" sz="2000" dirty="0"/>
          </a:p>
          <a:p>
            <a:pPr lvl="1"/>
            <a:r>
              <a:rPr lang="en-US" sz="1600" dirty="0"/>
              <a:t>CLIPORT </a:t>
            </a:r>
            <a:r>
              <a:rPr lang="zh-CN" altLang="en-US" sz="1600" dirty="0"/>
              <a:t>和 </a:t>
            </a:r>
            <a:r>
              <a:rPr lang="en-US" sz="1600" dirty="0"/>
              <a:t>Transporter Networks </a:t>
            </a:r>
            <a:r>
              <a:rPr lang="zh-CN" altLang="en-US" sz="1600" dirty="0"/>
              <a:t>从 </a:t>
            </a:r>
            <a:r>
              <a:rPr lang="en-US" sz="1600" dirty="0" err="1"/>
              <a:t>Pybullet</a:t>
            </a:r>
            <a:r>
              <a:rPr lang="en-US" sz="1600" dirty="0"/>
              <a:t> </a:t>
            </a:r>
            <a:r>
              <a:rPr lang="zh-CN" altLang="en-US" sz="1600" dirty="0"/>
              <a:t>模拟器中收集了演示数据，用于端到端网络模型训练，并成功将模型从模拟环境转移到现实世界</a:t>
            </a:r>
            <a:endParaRPr lang="en-US" altLang="zh-CN" sz="1600" dirty="0"/>
          </a:p>
          <a:p>
            <a:pPr lvl="1"/>
            <a:r>
              <a:rPr lang="en-US" altLang="zh-CN" sz="1600" dirty="0" err="1"/>
              <a:t>GAPartNet</a:t>
            </a:r>
            <a:r>
              <a:rPr lang="en-US" altLang="zh-CN" sz="1600" dirty="0"/>
              <a:t> </a:t>
            </a:r>
            <a:r>
              <a:rPr lang="zh-CN" altLang="en-US" sz="1600" dirty="0"/>
              <a:t>构建了一个大规模以零件为中心的交互数据集 </a:t>
            </a:r>
            <a:r>
              <a:rPr lang="en-US" altLang="zh-CN" sz="1600" dirty="0" err="1"/>
              <a:t>GAPartNet</a:t>
            </a:r>
            <a:r>
              <a:rPr lang="zh-CN" altLang="en-US" sz="1600" dirty="0"/>
              <a:t>，为感知和交互任务提供了丰富的零件级标注。 他们提出了一种用于领域泛化的 </a:t>
            </a:r>
            <a:r>
              <a:rPr lang="en-US" altLang="zh-CN" sz="1600" dirty="0"/>
              <a:t>3D </a:t>
            </a:r>
            <a:r>
              <a:rPr lang="zh-CN" altLang="en-US" sz="1600" dirty="0"/>
              <a:t>零件分割和姿态估计的管道，该管道可以很好地推广到模拟器和现实世界中未见过的物体类别</a:t>
            </a:r>
            <a:endParaRPr lang="en-US" altLang="zh-CN" sz="1600" dirty="0"/>
          </a:p>
          <a:p>
            <a:pPr lvl="1"/>
            <a:r>
              <a:rPr lang="en-US" altLang="zh-CN" sz="1600" dirty="0" err="1"/>
              <a:t>SemGrasp</a:t>
            </a:r>
            <a:r>
              <a:rPr lang="en-US" altLang="zh-CN" sz="1600" dirty="0"/>
              <a:t> </a:t>
            </a:r>
            <a:r>
              <a:rPr lang="zh-CN" altLang="en-US" sz="1600" dirty="0"/>
              <a:t>构建了一个大规模抓取文本对齐数据集 </a:t>
            </a:r>
            <a:r>
              <a:rPr lang="en-US" altLang="zh-CN" sz="1600" dirty="0"/>
              <a:t>CapGrasp</a:t>
            </a:r>
            <a:r>
              <a:rPr lang="zh-CN" altLang="en-US" sz="1600" dirty="0"/>
              <a:t>，这是一个来自虚拟环境的语义丰富的灵巧手抓取数据集</a:t>
            </a:r>
            <a:endParaRPr lang="en-US" sz="1600" dirty="0"/>
          </a:p>
        </p:txBody>
      </p:sp>
    </p:spTree>
    <p:extLst>
      <p:ext uri="{BB962C8B-B14F-4D97-AF65-F5344CB8AC3E}">
        <p14:creationId xmlns:p14="http://schemas.microsoft.com/office/powerpoint/2010/main" val="40490690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CB8F410-B6E7-4BB3-26BC-10361709EECD}"/>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7F7D9A35-E615-3CAA-43A0-883BC4EB0BC7}"/>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278C4F5-773F-01D8-47EF-D4631C1068B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8D2717C9-8D45-2868-9AC9-44EA92EB951E}"/>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28" name="矩形 27">
            <a:hlinkClick r:id="rId33" action="ppaction://hlinksldjump"/>
            <a:extLst>
              <a:ext uri="{FF2B5EF4-FFF2-40B4-BE49-F238E27FC236}">
                <a16:creationId xmlns:a16="http://schemas.microsoft.com/office/drawing/2014/main" id="{27E3F132-25B4-FF54-45E0-A275A4060B9E}"/>
              </a:ext>
            </a:extLst>
          </p:cNvPr>
          <p:cNvSpPr/>
          <p:nvPr>
            <p:custDataLst>
              <p:tags r:id="rId6"/>
            </p:custDataLst>
          </p:nvPr>
        </p:nvSpPr>
        <p:spPr>
          <a:xfrm>
            <a:off x="977959" y="496294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27" name="矩形 26">
            <a:hlinkClick r:id="rId33" action="ppaction://hlinksldjump"/>
            <a:extLst>
              <a:ext uri="{FF2B5EF4-FFF2-40B4-BE49-F238E27FC236}">
                <a16:creationId xmlns:a16="http://schemas.microsoft.com/office/drawing/2014/main" id="{3C0D03DD-B6E6-97AC-5C16-1967D4150EF1}"/>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extLst>
              <a:ext uri="{FF2B5EF4-FFF2-40B4-BE49-F238E27FC236}">
                <a16:creationId xmlns:a16="http://schemas.microsoft.com/office/drawing/2014/main" id="{909418F5-A727-120C-4B1F-41ED1C1616AC}"/>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821889C9-94CB-9815-9272-A646A60C391F}"/>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231</a:t>
            </a:r>
          </a:p>
        </p:txBody>
      </p:sp>
      <p:sp>
        <p:nvSpPr>
          <p:cNvPr id="24" name="矩形 23">
            <a:hlinkClick r:id="rId34" action="ppaction://hlinksldjump"/>
            <a:extLst>
              <a:ext uri="{FF2B5EF4-FFF2-40B4-BE49-F238E27FC236}">
                <a16:creationId xmlns:a16="http://schemas.microsoft.com/office/drawing/2014/main" id="{4FD31E22-F6B7-FE73-7305-0366AFF0C222}"/>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Sim2Real Paradigms</a:t>
            </a:r>
          </a:p>
        </p:txBody>
      </p:sp>
      <p:sp>
        <p:nvSpPr>
          <p:cNvPr id="23" name="矩形 22">
            <a:hlinkClick r:id="rId34" action="ppaction://hlinksldjump"/>
            <a:extLst>
              <a:ext uri="{FF2B5EF4-FFF2-40B4-BE49-F238E27FC236}">
                <a16:creationId xmlns:a16="http://schemas.microsoft.com/office/drawing/2014/main" id="{757ABB39-8858-766A-8598-4239AC559E24}"/>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3.4</a:t>
            </a:r>
          </a:p>
        </p:txBody>
      </p:sp>
      <p:sp>
        <p:nvSpPr>
          <p:cNvPr id="22" name="矩形 21">
            <a:hlinkClick r:id="rId35" action="ppaction://hlinksldjump"/>
            <a:extLst>
              <a:ext uri="{FF2B5EF4-FFF2-40B4-BE49-F238E27FC236}">
                <a16:creationId xmlns:a16="http://schemas.microsoft.com/office/drawing/2014/main" id="{EB67B81E-5A4C-C6A8-C3A6-AD8CBD026D2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229</a:t>
            </a:r>
          </a:p>
        </p:txBody>
      </p:sp>
      <p:sp>
        <p:nvSpPr>
          <p:cNvPr id="21" name="矩形 20">
            <a:hlinkClick r:id="rId35" action="ppaction://hlinksldjump"/>
            <a:extLst>
              <a:ext uri="{FF2B5EF4-FFF2-40B4-BE49-F238E27FC236}">
                <a16:creationId xmlns:a16="http://schemas.microsoft.com/office/drawing/2014/main" id="{3C416C8E-4C24-0291-9939-2A0FA5F0DF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Simulated Data</a:t>
            </a:r>
          </a:p>
        </p:txBody>
      </p:sp>
      <p:sp>
        <p:nvSpPr>
          <p:cNvPr id="20" name="矩形 19">
            <a:hlinkClick r:id="rId35" action="ppaction://hlinksldjump"/>
            <a:extLst>
              <a:ext uri="{FF2B5EF4-FFF2-40B4-BE49-F238E27FC236}">
                <a16:creationId xmlns:a16="http://schemas.microsoft.com/office/drawing/2014/main" id="{5FC540AE-5DEA-3A76-66C6-D59292BD1403}"/>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6" action="ppaction://hlinksldjump"/>
            <a:extLst>
              <a:ext uri="{FF2B5EF4-FFF2-40B4-BE49-F238E27FC236}">
                <a16:creationId xmlns:a16="http://schemas.microsoft.com/office/drawing/2014/main" id="{19AF530C-649F-5E8C-3684-052DF960431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227</a:t>
            </a:r>
          </a:p>
        </p:txBody>
      </p:sp>
      <p:sp>
        <p:nvSpPr>
          <p:cNvPr id="18" name="矩形 17">
            <a:hlinkClick r:id="rId36" action="ppaction://hlinksldjump"/>
            <a:extLst>
              <a:ext uri="{FF2B5EF4-FFF2-40B4-BE49-F238E27FC236}">
                <a16:creationId xmlns:a16="http://schemas.microsoft.com/office/drawing/2014/main" id="{D6515644-D25C-34C9-3CC8-B1811ADD162D}"/>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Real-World Data</a:t>
            </a:r>
          </a:p>
        </p:txBody>
      </p:sp>
      <p:sp>
        <p:nvSpPr>
          <p:cNvPr id="17" name="矩形 16">
            <a:hlinkClick r:id="rId36" action="ppaction://hlinksldjump"/>
            <a:extLst>
              <a:ext uri="{FF2B5EF4-FFF2-40B4-BE49-F238E27FC236}">
                <a16:creationId xmlns:a16="http://schemas.microsoft.com/office/drawing/2014/main" id="{FB7E212D-F7F4-D815-1701-673CDB95E9BB}"/>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7" action="ppaction://hlinksldjump"/>
            <a:extLst>
              <a:ext uri="{FF2B5EF4-FFF2-40B4-BE49-F238E27FC236}">
                <a16:creationId xmlns:a16="http://schemas.microsoft.com/office/drawing/2014/main" id="{C11C458D-51A6-EE59-F9B3-35188E8BADFC}"/>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224</a:t>
            </a:r>
          </a:p>
        </p:txBody>
      </p:sp>
      <p:sp>
        <p:nvSpPr>
          <p:cNvPr id="15" name="矩形 14">
            <a:hlinkClick r:id="rId37" action="ppaction://hlinksldjump"/>
            <a:extLst>
              <a:ext uri="{FF2B5EF4-FFF2-40B4-BE49-F238E27FC236}">
                <a16:creationId xmlns:a16="http://schemas.microsoft.com/office/drawing/2014/main" id="{9C18E18E-E974-A8B3-6798-D22FF63779BB}"/>
              </a:ext>
            </a:extLst>
          </p:cNvPr>
          <p:cNvSpPr/>
          <p:nvPr>
            <p:custDataLst>
              <p:tags r:id="rId19"/>
            </p:custDataLst>
          </p:nvPr>
        </p:nvSpPr>
        <p:spPr>
          <a:xfrm>
            <a:off x="1441569" y="310850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7" action="ppaction://hlinksldjump"/>
            <a:extLst>
              <a:ext uri="{FF2B5EF4-FFF2-40B4-BE49-F238E27FC236}">
                <a16:creationId xmlns:a16="http://schemas.microsoft.com/office/drawing/2014/main" id="{DB557D56-2DD5-0917-BB23-663C1BAC9F17}"/>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8" action="ppaction://hlinksldjump"/>
            <a:extLst>
              <a:ext uri="{FF2B5EF4-FFF2-40B4-BE49-F238E27FC236}">
                <a16:creationId xmlns:a16="http://schemas.microsoft.com/office/drawing/2014/main" id="{18775233-AB24-8075-8934-49941D53309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06024C9D-8F18-0FD8-31B0-C5576F9C29A4}"/>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46AD6DA3-31CC-0021-1FED-C1ADFA1B674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ADCDCE4-FAA1-EA82-67B0-A9D5218BE7CA}"/>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DB3FC654-3C02-5DC2-EE94-087338DF9DC3}"/>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419D5324-F448-E382-6636-3AE5C5A7037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7BA8003-7437-4948-7D2B-2C288A6270E6}"/>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2110DD4F-FC48-9FFD-4474-5018AB56804A}"/>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04E23E4-3109-818A-86DB-98A677C87D1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1709AF0-9E32-589A-6DD3-DA7387401B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5132649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FFCCD3-4E0C-C4A0-E619-4DDE969ADA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34FFCCD3-4E0C-C4A0-E619-4DDE969ADA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52742" y="4437736"/>
            <a:ext cx="10515600" cy="2345821"/>
          </a:xfrm>
        </p:spPr>
        <p:txBody>
          <a:bodyPr>
            <a:noAutofit/>
          </a:bodyPr>
          <a:lstStyle/>
          <a:p>
            <a:r>
              <a:rPr lang="zh-CN" altLang="en-US" sz="2000" dirty="0"/>
              <a:t>五种实现模拟到真实差距的管道</a:t>
            </a:r>
          </a:p>
          <a:p>
            <a:r>
              <a:rPr lang="zh-CN" altLang="en-US" sz="2000" dirty="0"/>
              <a:t>“</a:t>
            </a:r>
            <a:r>
              <a:rPr lang="en-US" altLang="zh-CN" sz="2000" dirty="0"/>
              <a:t>Real2Sim2Real” </a:t>
            </a:r>
            <a:r>
              <a:rPr lang="zh-CN" altLang="en-US" sz="2000" dirty="0"/>
              <a:t>通过重建真实场景来缩小差距</a:t>
            </a:r>
          </a:p>
          <a:p>
            <a:r>
              <a:rPr lang="zh-CN" altLang="en-US" sz="2000" dirty="0"/>
              <a:t>“</a:t>
            </a:r>
            <a:r>
              <a:rPr lang="en-US" altLang="zh-CN" sz="2000" dirty="0"/>
              <a:t>TRANSIC” </a:t>
            </a:r>
            <a:r>
              <a:rPr lang="zh-CN" altLang="en-US" sz="2000" dirty="0"/>
              <a:t>通过人工校正干预来弥补模拟到真实的转移差距</a:t>
            </a:r>
          </a:p>
          <a:p>
            <a:r>
              <a:rPr lang="zh-CN" altLang="en-US" sz="2000" dirty="0"/>
              <a:t>“领域随机化” 通过模拟环境多样性来增强模型迁移适应性</a:t>
            </a:r>
          </a:p>
          <a:p>
            <a:r>
              <a:rPr lang="zh-CN" altLang="en-US" sz="2000" dirty="0"/>
              <a:t>“系统辨识” 提高了模拟到真实环境的相似性，从而减轻了模拟真实差距</a:t>
            </a:r>
          </a:p>
          <a:p>
            <a:r>
              <a:rPr lang="zh-CN" altLang="en-US" sz="2000" dirty="0"/>
              <a:t>“</a:t>
            </a:r>
            <a:r>
              <a:rPr lang="en-US" altLang="zh-CN" sz="2000" dirty="0"/>
              <a:t>Lang4Sim2Real” </a:t>
            </a:r>
            <a:r>
              <a:rPr lang="zh-CN" altLang="en-US" sz="2000" dirty="0"/>
              <a:t>使用自然语言来连接两个领域，学习不变的图像表示并减少视觉差距</a:t>
            </a:r>
            <a:endParaRPr lang="en-US" sz="2000" dirty="0"/>
          </a:p>
        </p:txBody>
      </p:sp>
      <p:pic>
        <p:nvPicPr>
          <p:cNvPr id="11" name="图片 10">
            <a:extLst>
              <a:ext uri="{FF2B5EF4-FFF2-40B4-BE49-F238E27FC236}">
                <a16:creationId xmlns:a16="http://schemas.microsoft.com/office/drawing/2014/main" id="{B28A17AF-863C-EED7-0115-DBAF2E93DD1C}"/>
              </a:ext>
            </a:extLst>
          </p:cNvPr>
          <p:cNvPicPr>
            <a:picLocks noChangeAspect="1"/>
          </p:cNvPicPr>
          <p:nvPr/>
        </p:nvPicPr>
        <p:blipFill>
          <a:blip r:embed="rId5"/>
          <a:stretch>
            <a:fillRect/>
          </a:stretch>
        </p:blipFill>
        <p:spPr>
          <a:xfrm>
            <a:off x="0" y="1428950"/>
            <a:ext cx="12192000" cy="3008786"/>
          </a:xfrm>
          <a:prstGeom prst="rect">
            <a:avLst/>
          </a:prstGeom>
        </p:spPr>
      </p:pic>
    </p:spTree>
    <p:extLst>
      <p:ext uri="{BB962C8B-B14F-4D97-AF65-F5344CB8AC3E}">
        <p14:creationId xmlns:p14="http://schemas.microsoft.com/office/powerpoint/2010/main" val="42353425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最近，已经引入了几种仿真到真实的范式，以通过在模拟环境中进行大量学习，然后迁移到现实世界环境，来缓解对大量且昂贵的现实世界演示数据的需求。 本节概述了用于仿真到真实迁移的五种范式</a:t>
            </a:r>
            <a:endParaRPr lang="en-US" dirty="0"/>
          </a:p>
        </p:txBody>
      </p:sp>
    </p:spTree>
    <p:extLst>
      <p:ext uri="{BB962C8B-B14F-4D97-AF65-F5344CB8AC3E}">
        <p14:creationId xmlns:p14="http://schemas.microsoft.com/office/powerpoint/2010/main" val="37518567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Paradigms——Real2Sim2real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Real2Sim2real </a:t>
            </a:r>
            <a:r>
              <a:rPr lang="zh-CN" altLang="en-US" dirty="0"/>
              <a:t>通过利用在“数字孪生”模拟环境中训练的强化学习 </a:t>
            </a:r>
            <a:r>
              <a:rPr lang="en-US" altLang="zh-CN" dirty="0"/>
              <a:t>(RL)</a:t>
            </a:r>
            <a:r>
              <a:rPr lang="zh-CN" altLang="en-US" dirty="0"/>
              <a:t>，增强了现实世界场景中的模仿学习。 此方法涉及在模拟中通过广泛的 </a:t>
            </a:r>
            <a:r>
              <a:rPr lang="en-US" altLang="zh-CN" dirty="0"/>
              <a:t>RL </a:t>
            </a:r>
            <a:r>
              <a:rPr lang="zh-CN" altLang="en-US" dirty="0"/>
              <a:t>来增强策略，然后将这些策略转移到现实世界以解决数据稀缺并实现有效的机器人操作模仿学习。 最初，</a:t>
            </a:r>
            <a:r>
              <a:rPr lang="en-US" altLang="zh-CN" dirty="0" err="1"/>
              <a:t>NeRF</a:t>
            </a:r>
            <a:r>
              <a:rPr lang="en-US" altLang="zh-CN" dirty="0"/>
              <a:t> </a:t>
            </a:r>
            <a:r>
              <a:rPr lang="zh-CN" altLang="en-US" dirty="0"/>
              <a:t>和 </a:t>
            </a:r>
            <a:r>
              <a:rPr lang="en-US" altLang="zh-CN" dirty="0"/>
              <a:t>VR </a:t>
            </a:r>
            <a:r>
              <a:rPr lang="zh-CN" altLang="en-US" dirty="0"/>
              <a:t>用于场景扫描和重建，重建的场景资产被导入模拟器以实现真实到模拟的保真度。 随后，模拟中的强化学习微调了从现实世界中收集的稀疏专家演示中得出的初始策略。 最后，优化后的策略被转移到现实世界环境中</a:t>
            </a:r>
            <a:endParaRPr lang="en-US" dirty="0"/>
          </a:p>
        </p:txBody>
      </p:sp>
    </p:spTree>
    <p:extLst>
      <p:ext uri="{BB962C8B-B14F-4D97-AF65-F5344CB8AC3E}">
        <p14:creationId xmlns:p14="http://schemas.microsoft.com/office/powerpoint/2010/main" val="212218730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Paradigms——TRANSIC</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TRANSIC </a:t>
            </a:r>
            <a:r>
              <a:rPr lang="zh-CN" altLang="en-US" dirty="0"/>
              <a:t>通过允许实时的人工干预来纠正现实世界场景中的机器人行为，缩小了模拟到现实之间的差距。 它通过几个步骤来增强模拟到现实的转移性能：首先，机器人使用强化学习在模拟环境中建立基础策略。 然后，这些策略被应用于真实机器人，当发生错误时，人类通过远程控制实时干预和纠正行为。 从这些干预中收集的数据用于训练一个残差策略。 整合基础策略和残差策略确保了模拟到现实转移后，在现实世界应用中更平滑的轨迹。 这种方法显著减少了对现实世界数据收集的需求，从而在实现有效的模拟到现实转移的同时减轻了负担</a:t>
            </a:r>
            <a:endParaRPr lang="en-US" altLang="zh-CN" dirty="0"/>
          </a:p>
        </p:txBody>
      </p:sp>
    </p:spTree>
    <p:extLst>
      <p:ext uri="{BB962C8B-B14F-4D97-AF65-F5344CB8AC3E}">
        <p14:creationId xmlns:p14="http://schemas.microsoft.com/office/powerpoint/2010/main" val="16125766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Paradigms——Domain Randomization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领域随机化通过在模拟过程中引入参数随机化，增强了在模拟环境中训练的模型对现实世界场景的泛化能力。 虽然模拟和真实环境都涉及通过相机获取的视觉图像进行感知，但物体摩擦和光泽等差异使得精确模拟变得具有挑战性。 在模拟训练期间随机化参数涵盖了广泛的条件，可能包括可能在现实世界环境中出现的变化。 这种方法提高了训练模型的鲁棒性，使其能够从模拟部署到真实环境</a:t>
            </a:r>
            <a:endParaRPr lang="en-US" dirty="0"/>
          </a:p>
        </p:txBody>
      </p:sp>
    </p:spTree>
    <p:extLst>
      <p:ext uri="{BB962C8B-B14F-4D97-AF65-F5344CB8AC3E}">
        <p14:creationId xmlns:p14="http://schemas.microsoft.com/office/powerpoint/2010/main" val="2015344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Paradigms——System Identification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系统辨识在现实世界环境中构建了物理场景的精确数学模型，包括动力学和视觉渲染等参数。 它旨在使模拟环境更接近现实世界环境，促进在模拟中训练的模型平滑地过渡到真实环境</a:t>
            </a:r>
            <a:endParaRPr lang="en-US" dirty="0"/>
          </a:p>
        </p:txBody>
      </p:sp>
    </p:spTree>
    <p:extLst>
      <p:ext uri="{BB962C8B-B14F-4D97-AF65-F5344CB8AC3E}">
        <p14:creationId xmlns:p14="http://schemas.microsoft.com/office/powerpoint/2010/main" val="38938834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AE58DD8-0604-694F-B1C6-3F4BF8ADDA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4AE58DD8-0604-694F-B1C6-3F4BF8ADDA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Sim2Real Paradigms——Lang4sim2real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Lang4sim2real </a:t>
            </a:r>
            <a:r>
              <a:rPr lang="zh-CN" altLang="en-US" dirty="0"/>
              <a:t>使用自然语言作为桥梁来解决模拟到现实之间的差距，通过使用图像的文本描述作为跨域统一信号。 这种方法有助于学习领域不变的图像表示，从而提高跨模拟和真实环境的泛化性能。 首先，在标注有跨领域语言描述的图像数据上预训练编码器。 随后，使用领域不变的表示，训练一个多领域、多任务的语言条件行为克隆策略。 这种方法通过来自丰富模拟数据的额外信息来弥补真实世界数据稀缺的不足，从而增强了模拟到真实世界的迁移</a:t>
            </a:r>
            <a:endParaRPr lang="en-US" dirty="0"/>
          </a:p>
        </p:txBody>
      </p:sp>
    </p:spTree>
    <p:extLst>
      <p:ext uri="{BB962C8B-B14F-4D97-AF65-F5344CB8AC3E}">
        <p14:creationId xmlns:p14="http://schemas.microsoft.com/office/powerpoint/2010/main" val="42646119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923C0C2A-EE9F-60EF-73BF-A1534B840585}"/>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13D31017-3300-B7FE-CCED-FB6AA4EF682E}"/>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24D7BFF2-BCA1-55E7-FB9D-9A789B742D7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967158E4-903A-F45C-1DA9-A719EB80264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28" name="矩形 27">
            <a:hlinkClick r:id="rId33" action="ppaction://hlinksldjump"/>
            <a:extLst>
              <a:ext uri="{FF2B5EF4-FFF2-40B4-BE49-F238E27FC236}">
                <a16:creationId xmlns:a16="http://schemas.microsoft.com/office/drawing/2014/main" id="{2724725B-D3BD-160C-B8A1-061DF52239FD}"/>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CB6C5CB2-882B-B705-E7FC-049CCF063148}"/>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87B1A12A-D747-A1D6-FB1D-E68B86EDB53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95BCD2D4-97F7-12DE-87F5-9F0F13F4066F}"/>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205F0938-4123-839F-C665-D9E0F943C96C}"/>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F5892E76-2E32-395D-8C0F-497E03D1A611}"/>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C6A6DFD8-C8F1-4BEB-9EF5-EDFC290ABEE7}"/>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1C1D6D33-7056-23E1-3EEA-3A7E235E388A}"/>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6" action="ppaction://hlinksldjump"/>
            <a:extLst>
              <a:ext uri="{FF2B5EF4-FFF2-40B4-BE49-F238E27FC236}">
                <a16:creationId xmlns:a16="http://schemas.microsoft.com/office/drawing/2014/main" id="{024F0858-2D78-CA44-A5EC-E0B34CCB671C}"/>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9" name="矩形 18">
            <a:hlinkClick r:id="rId36" action="ppaction://hlinksldjump"/>
            <a:extLst>
              <a:ext uri="{FF2B5EF4-FFF2-40B4-BE49-F238E27FC236}">
                <a16:creationId xmlns:a16="http://schemas.microsoft.com/office/drawing/2014/main" id="{B93C876F-4A5A-DD60-6D09-82380B591027}"/>
              </a:ext>
            </a:extLst>
          </p:cNvPr>
          <p:cNvSpPr/>
          <p:nvPr>
            <p:custDataLst>
              <p:tags r:id="rId15"/>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6" action="ppaction://hlinksldjump"/>
            <a:extLst>
              <a:ext uri="{FF2B5EF4-FFF2-40B4-BE49-F238E27FC236}">
                <a16:creationId xmlns:a16="http://schemas.microsoft.com/office/drawing/2014/main" id="{CF3033EA-581F-F72D-4EDF-92C0F134618D}"/>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863C45B6-0D9F-1D79-9212-349CE0C46B55}"/>
              </a:ext>
            </a:extLst>
          </p:cNvPr>
          <p:cNvSpPr/>
          <p:nvPr>
            <p:custDataLst>
              <p:tags r:id="rId17"/>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93BED5D1-1E11-2FD3-D96C-13C984F46364}"/>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5" name="矩形 14">
            <a:hlinkClick r:id="rId37" action="ppaction://hlinksldjump"/>
            <a:extLst>
              <a:ext uri="{FF2B5EF4-FFF2-40B4-BE49-F238E27FC236}">
                <a16:creationId xmlns:a16="http://schemas.microsoft.com/office/drawing/2014/main" id="{95867BD3-4215-EAB3-9BF0-3A395EE74D3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67B00B2-C723-0705-147A-7B7ABE502229}"/>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2829D50D-703D-DC9A-A015-7773A22C0501}"/>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DCA93EC1-F16E-48AB-5409-5CA4544F54FB}"/>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A9C7EE9E-4007-6515-60CA-0C892F0D3BD1}"/>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DAADE72B-99EA-0E66-EFC1-EAD67EDF8C5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82713AB4-FBE0-D626-588D-7CFD4B8C34DA}"/>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811725B6-F712-22EA-A055-DB7E24DD4968}"/>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AFE1D84-63DA-05FB-78AC-9E72B5CCDB1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FFB377AF-B9F0-4EA3-49B7-C7E8DEFC6D77}"/>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C423FAC1-2BBC-2BDA-EEE6-4B82E51FB3D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3C2F411-37C6-C0DF-02DE-079C46A314F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1742950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79FB6A07-E6A6-B6AC-A744-19748E6764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0" action="ppaction://hlinksldjump"/>
            <a:extLst>
              <a:ext uri="{FF2B5EF4-FFF2-40B4-BE49-F238E27FC236}">
                <a16:creationId xmlns:a16="http://schemas.microsoft.com/office/drawing/2014/main" id="{7F9810B3-6028-C755-D8BF-2E1420033DDF}"/>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3799301F-1B6A-C0F1-C601-A8E10AE243D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EBD70FC3-0C2A-6979-6E8E-21B924DAE4E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5" name="矩形 24">
            <a:hlinkClick r:id="rId31" action="ppaction://hlinksldjump"/>
            <a:extLst>
              <a:ext uri="{FF2B5EF4-FFF2-40B4-BE49-F238E27FC236}">
                <a16:creationId xmlns:a16="http://schemas.microsoft.com/office/drawing/2014/main" id="{C21067CA-0B0F-AEE3-6CF9-C52A7B982210}"/>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76DF498E-EFF9-4F46-1A81-96039622C90D}"/>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9759C033-E4D3-6FD8-5664-1CFC88ACF85B}"/>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98ADB3F3-0D99-6A43-2721-863233C577E6}"/>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F1C6404D-C28E-58E8-ED54-3670A31C0B31}"/>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30DA6D89-3F73-193A-E073-67A8BD509F6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30936B7B-A82C-7A9E-A459-EF8EA9177F25}"/>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66B63B48-B01A-A811-5ACE-F4BD09E7C7E2}"/>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DEB4D898-1DD0-CAE6-3CB4-614C24921527}"/>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193EE5C1-576D-E8EB-DC49-E6772DE5004B}"/>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CEE2B101-111B-FD86-6D00-6D3F0884D8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49E58437-D18A-B871-A877-5E0324E38254}"/>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5" action="ppaction://hlinksldjump"/>
            <a:extLst>
              <a:ext uri="{FF2B5EF4-FFF2-40B4-BE49-F238E27FC236}">
                <a16:creationId xmlns:a16="http://schemas.microsoft.com/office/drawing/2014/main" id="{D15121F6-352E-E895-422A-52E2781634F2}"/>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DE7829CE-22AF-43FE-848B-ABCF9A28C554}"/>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587A4462-0118-DEC3-85FA-D67CE6C50D96}"/>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4B4064B9-9F08-AADE-2496-7D6A8D02A6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38217F46-EDC0-360C-ADA5-4C4919069632}"/>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E3F64820-8A9F-6083-13EA-D8A022A8B099}"/>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4328E776-2476-7FED-E450-DAE31868E80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5B82C4FB-7698-082F-1BBE-308E509D1C86}"/>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DD7DC31-1666-D00B-9648-0BBA8761F77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4D51A61-ED2E-56AC-8F44-9DA1436A6DCF}"/>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6E898C58-C0D8-83F9-1C72-FA2A17CFDB63}"/>
              </a:ext>
            </a:extLst>
          </p:cNvPr>
          <p:cNvGraphicFramePr>
            <a:graphicFrameLocks noChangeAspect="1"/>
          </p:cNvGraphicFramePr>
          <p:nvPr>
            <p:custDataLst>
              <p:tags r:id="rId28"/>
            </p:custDataLst>
            <p:extLst>
              <p:ext uri="{D42A27DB-BD31-4B8C-83A1-F6EECF244321}">
                <p14:modId xmlns:p14="http://schemas.microsoft.com/office/powerpoint/2010/main" val="437074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8855572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9AABEF-777F-D941-825D-BA38233C04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6B9AABEF-777F-D941-825D-BA38233C0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示&#10;&#10;描述已自动生成">
            <a:extLst>
              <a:ext uri="{FF2B5EF4-FFF2-40B4-BE49-F238E27FC236}">
                <a16:creationId xmlns:a16="http://schemas.microsoft.com/office/drawing/2014/main" id="{CD5E4A90-24B3-202E-7CC1-C2F6AB037C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8470" y="1294914"/>
            <a:ext cx="6995060" cy="4268172"/>
          </a:xfrm>
          <a:prstGeom prst="rect">
            <a:avLst/>
          </a:prstGeom>
        </p:spPr>
      </p:pic>
    </p:spTree>
    <p:extLst>
      <p:ext uri="{BB962C8B-B14F-4D97-AF65-F5344CB8AC3E}">
        <p14:creationId xmlns:p14="http://schemas.microsoft.com/office/powerpoint/2010/main" val="425489295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50275702-1516-1D53-0D33-8784C8BD63A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3C965962-D342-A157-3517-BDC58141FBD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E38C5D87-0F46-C6F2-35F2-D47FD348C972}"/>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B32BC8BA-3891-47D8-4C7D-BF7EB53415B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28" name="矩形 27">
            <a:hlinkClick r:id="rId33" action="ppaction://hlinksldjump"/>
            <a:extLst>
              <a:ext uri="{FF2B5EF4-FFF2-40B4-BE49-F238E27FC236}">
                <a16:creationId xmlns:a16="http://schemas.microsoft.com/office/drawing/2014/main" id="{DF5C264F-7F2E-5BB8-2BFF-EF5EE6556502}"/>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4A0DB79B-7696-4BB0-9275-C9FC3C0CA47A}"/>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D91996D5-2FC1-FCE5-F7B6-D699F538C9E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D1AE5AF8-BF9A-ABA4-7D36-4C5874BC2C55}"/>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7CAE5E50-3330-1A39-DA2E-6CDD4B0AD52B}"/>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5" action="ppaction://hlinksldjump"/>
            <a:extLst>
              <a:ext uri="{FF2B5EF4-FFF2-40B4-BE49-F238E27FC236}">
                <a16:creationId xmlns:a16="http://schemas.microsoft.com/office/drawing/2014/main" id="{64B07766-4F4F-4D04-A689-23DC86253504}"/>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2" name="矩形 21">
            <a:hlinkClick r:id="rId35" action="ppaction://hlinksldjump"/>
            <a:extLst>
              <a:ext uri="{FF2B5EF4-FFF2-40B4-BE49-F238E27FC236}">
                <a16:creationId xmlns:a16="http://schemas.microsoft.com/office/drawing/2014/main" id="{40C2E740-564A-E55A-CC3F-742BA3F1016A}"/>
              </a:ext>
            </a:extLst>
          </p:cNvPr>
          <p:cNvSpPr/>
          <p:nvPr>
            <p:custDataLst>
              <p:tags r:id="rId12"/>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1" name="矩形 20">
            <a:hlinkClick r:id="rId35" action="ppaction://hlinksldjump"/>
            <a:extLst>
              <a:ext uri="{FF2B5EF4-FFF2-40B4-BE49-F238E27FC236}">
                <a16:creationId xmlns:a16="http://schemas.microsoft.com/office/drawing/2014/main" id="{650CF939-E432-A6C0-EC90-94CC5D56081F}"/>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C7D8ACB4-A5AB-6788-2FEB-BF6B50DEE787}"/>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EDE2477-B439-900C-E6BE-C6F83B3A2BC1}"/>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E5564B71-D0C0-5229-28FE-FB7864C95849}"/>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7807F8CB-D48E-150F-D1AB-6711609AD9A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A6796FA4-85A6-DF95-DF73-61A1E6289C1E}"/>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5" name="矩形 14">
            <a:hlinkClick r:id="rId37" action="ppaction://hlinksldjump"/>
            <a:extLst>
              <a:ext uri="{FF2B5EF4-FFF2-40B4-BE49-F238E27FC236}">
                <a16:creationId xmlns:a16="http://schemas.microsoft.com/office/drawing/2014/main" id="{2B05DBE9-8AFD-1EFE-5788-215EB028F6E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D44C9D2D-2221-72D5-5E4D-72F7B8AC783E}"/>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C3AFC6DD-D13E-5D6E-7175-D9C1883E73A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AA6680DA-8B3F-9902-8185-25D7C19B251A}"/>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3AE2FE24-170B-D675-E8A3-77DF9DA903ED}"/>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B5DD2485-D489-58C9-801B-560389AB85F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3223785E-8E9D-C59C-2EA9-1590013609A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9D37994E-6C3E-D657-BE6F-9A0606476E5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E9EA384E-8201-DCF9-237B-C9CEDD6ECA0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339F39E1-51E5-A56F-12B1-E5369AD5F6B0}"/>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931807A-6C47-7F1C-4B69-D6D4D1F4A53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F9EF20F-17C0-D73A-F335-69CAF22CFE2D}"/>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5933311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9C41177-5951-76A8-5DDA-C94C5F3E175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4" name="think-cell data - do not delete" hidden="1">
                        <a:extLst>
                          <a:ext uri="{FF2B5EF4-FFF2-40B4-BE49-F238E27FC236}">
                            <a16:creationId xmlns:a16="http://schemas.microsoft.com/office/drawing/2014/main" id="{F9C41177-5951-76A8-5DDA-C94C5F3E17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具身控制通过与环境的交互学习，并使用奖励机制优化行为以获得最优策略，从而避免了传统物理建模方法的弊端。 具身控制方法可以分为两种类型</a:t>
            </a:r>
            <a:endParaRPr lang="en-US" dirty="0"/>
          </a:p>
        </p:txBody>
      </p:sp>
    </p:spTree>
    <p:extLst>
      <p:ext uri="{BB962C8B-B14F-4D97-AF65-F5344CB8AC3E}">
        <p14:creationId xmlns:p14="http://schemas.microsoft.com/office/powerpoint/2010/main" val="35350669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09A08F9-AC9A-7AA6-AB63-B07A7CBCB13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F6DF9CC5-3CC2-9E50-237F-22911BF74788}"/>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9B02131E-B4FA-5F6E-54B8-7107785D092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FAD0D1BB-4CC1-FB2B-1B90-34AFFF0E29D7}"/>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28" name="矩形 27">
            <a:hlinkClick r:id="rId33" action="ppaction://hlinksldjump"/>
            <a:extLst>
              <a:ext uri="{FF2B5EF4-FFF2-40B4-BE49-F238E27FC236}">
                <a16:creationId xmlns:a16="http://schemas.microsoft.com/office/drawing/2014/main" id="{3D3DDE32-87A6-D018-FDCC-5A59CBD3A73A}"/>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04CBB569-43EA-BD5D-30CD-3E8A1E6D1705}"/>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hlinkClick r:id="rId34" action="ppaction://hlinksldjump"/>
            <a:extLst>
              <a:ext uri="{FF2B5EF4-FFF2-40B4-BE49-F238E27FC236}">
                <a16:creationId xmlns:a16="http://schemas.microsoft.com/office/drawing/2014/main" id="{5E0BD786-DCD0-6F6C-4799-E5757AE96A00}"/>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5" name="矩形 24">
            <a:hlinkClick r:id="rId34" action="ppaction://hlinksldjump"/>
            <a:extLst>
              <a:ext uri="{FF2B5EF4-FFF2-40B4-BE49-F238E27FC236}">
                <a16:creationId xmlns:a16="http://schemas.microsoft.com/office/drawing/2014/main" id="{F7D22951-B6DF-08A1-68B7-52FE138AC813}"/>
              </a:ext>
            </a:extLst>
          </p:cNvPr>
          <p:cNvSpPr/>
          <p:nvPr>
            <p:custDataLst>
              <p:tags r:id="rId9"/>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4" name="矩形 23">
            <a:hlinkClick r:id="rId34" action="ppaction://hlinksldjump"/>
            <a:extLst>
              <a:ext uri="{FF2B5EF4-FFF2-40B4-BE49-F238E27FC236}">
                <a16:creationId xmlns:a16="http://schemas.microsoft.com/office/drawing/2014/main" id="{5FB99F21-9FAE-A601-AF22-70E09388A4F3}"/>
              </a:ext>
            </a:extLst>
          </p:cNvPr>
          <p:cNvSpPr/>
          <p:nvPr>
            <p:custDataLst>
              <p:tags r:id="rId10"/>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F95A2B6-9613-6D95-9C22-BE6D2182F1ED}"/>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82AE60CF-9137-42CA-9865-865F10C95154}"/>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1" name="矩形 20">
            <a:hlinkClick r:id="rId35" action="ppaction://hlinksldjump"/>
            <a:extLst>
              <a:ext uri="{FF2B5EF4-FFF2-40B4-BE49-F238E27FC236}">
                <a16:creationId xmlns:a16="http://schemas.microsoft.com/office/drawing/2014/main" id="{AD158D7A-17CA-C59A-8E9F-6BD52D93B137}"/>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069F0AAF-AF8A-95F4-7438-CC38DEC2B9BA}"/>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CD542981-5560-D7B5-C64D-494957E15DBC}"/>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6F48C611-4F78-25CF-AF86-9A95D99BB335}"/>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82EE0A82-2105-CA2A-38F6-82D48DD93D65}"/>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6961CC04-63D6-65C3-382A-66B902DDFA4B}"/>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5" name="矩形 14">
            <a:hlinkClick r:id="rId37" action="ppaction://hlinksldjump"/>
            <a:extLst>
              <a:ext uri="{FF2B5EF4-FFF2-40B4-BE49-F238E27FC236}">
                <a16:creationId xmlns:a16="http://schemas.microsoft.com/office/drawing/2014/main" id="{1D22DB21-B574-20D4-862A-0F5B2417DB49}"/>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32520E07-B890-3390-EB4A-63BC6D8BD465}"/>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1EA1E531-4829-E565-C9C9-FDAA1256C645}"/>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3ACE2161-6E10-E585-542C-40F3E9E62DE6}"/>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E5982A6E-E2A4-5876-F6EF-D847CC7E7D99}"/>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3DEF0F3-144C-CAFC-FCA5-10F8DF7A32C5}"/>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B0C6BB66-2F89-3C41-2273-C312D24C762E}"/>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10E1EA00-1977-F465-333B-AA0349293FE4}"/>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5FB7D89-F788-F735-F34B-A98A2D9DC4F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A85C9137-FE8A-55AD-004F-A857B06BB761}"/>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1CDB8D83-ADFE-628F-AD49-0D9E51F8C8D5}"/>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20B3113-072F-EFAC-3EEC-C47DC7AC50EC}"/>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8899908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1CBDD0-D166-6EE3-9D9A-2F278EE68D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7D1CBDD0-D166-6EE3-9D9A-2F278EE68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Deep Reinforcement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可以处理高维数据并学习复杂的行为模式，使其适用于决策和控制。 混合动态策略梯度 </a:t>
            </a:r>
            <a:r>
              <a:rPr lang="en-US" altLang="zh-CN" dirty="0"/>
              <a:t>(HDPG) </a:t>
            </a:r>
            <a:r>
              <a:rPr lang="zh-CN" altLang="en-US" dirty="0"/>
              <a:t>被提出用于双足运动，允许控制策略通过多个标准动态地同时优化</a:t>
            </a:r>
            <a:endParaRPr lang="en-US" altLang="zh-CN" dirty="0"/>
          </a:p>
          <a:p>
            <a:r>
              <a:rPr lang="en-US" altLang="zh-CN" dirty="0" err="1"/>
              <a:t>DeepGait</a:t>
            </a:r>
            <a:r>
              <a:rPr lang="en-US" altLang="zh-CN" dirty="0"/>
              <a:t> </a:t>
            </a:r>
            <a:r>
              <a:rPr lang="zh-CN" altLang="en-US" dirty="0"/>
              <a:t>是一种用于地形感知运动的神经网络策略，它结合了基于模型的运动规划和强化学习的方法。 它包括一个地形感知规划器，用于生成步态序列和引导机器人走向目标方向的基本运动，以及一个步态和基本运动控制器，用于执行这些序列同时保持平衡。规划器和控制器都使用神经网络函数逼近器进行参数化，并使用深度强化学习算法进行优化</a:t>
            </a:r>
            <a:endParaRPr lang="en-US" dirty="0"/>
          </a:p>
        </p:txBody>
      </p:sp>
    </p:spTree>
    <p:extLst>
      <p:ext uri="{BB962C8B-B14F-4D97-AF65-F5344CB8AC3E}">
        <p14:creationId xmlns:p14="http://schemas.microsoft.com/office/powerpoint/2010/main" val="8370380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0C25E93-5BDC-9295-CA96-4B1458E5D0D3}"/>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061AF621-8A05-DFA5-4A97-5DB900392DA3}"/>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B0E6A944-03D6-A595-0FC7-7A4376D0CCF7}"/>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091BA027-4B8F-4240-9CFD-9D81CF2BCEBC}"/>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28" name="矩形 27">
            <a:hlinkClick r:id="rId33" action="ppaction://hlinksldjump"/>
            <a:extLst>
              <a:ext uri="{FF2B5EF4-FFF2-40B4-BE49-F238E27FC236}">
                <a16:creationId xmlns:a16="http://schemas.microsoft.com/office/drawing/2014/main" id="{292749CE-C6A2-78DA-45AA-8683FB590DC7}"/>
              </a:ext>
            </a:extLst>
          </p:cNvPr>
          <p:cNvSpPr/>
          <p:nvPr>
            <p:custDataLst>
              <p:tags r:id="rId6"/>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7" name="矩形 26">
            <a:hlinkClick r:id="rId33" action="ppaction://hlinksldjump"/>
            <a:extLst>
              <a:ext uri="{FF2B5EF4-FFF2-40B4-BE49-F238E27FC236}">
                <a16:creationId xmlns:a16="http://schemas.microsoft.com/office/drawing/2014/main" id="{1D996AE2-6808-0525-F880-3E6D0DAD4EA2}"/>
              </a:ext>
            </a:extLst>
          </p:cNvPr>
          <p:cNvSpPr/>
          <p:nvPr>
            <p:custDataLst>
              <p:tags r:id="rId7"/>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6" name="矩形 25">
            <a:extLst>
              <a:ext uri="{FF2B5EF4-FFF2-40B4-BE49-F238E27FC236}">
                <a16:creationId xmlns:a16="http://schemas.microsoft.com/office/drawing/2014/main" id="{A744095E-32A5-6330-4313-7019C5058B6D}"/>
              </a:ext>
            </a:extLst>
          </p:cNvPr>
          <p:cNvSpPr/>
          <p:nvPr>
            <p:custDataLst>
              <p:tags r:id="rId8"/>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4" action="ppaction://hlinksldjump"/>
            <a:extLst>
              <a:ext uri="{FF2B5EF4-FFF2-40B4-BE49-F238E27FC236}">
                <a16:creationId xmlns:a16="http://schemas.microsoft.com/office/drawing/2014/main" id="{4CC6E713-6B97-7474-1EB3-3118C75E75C8}"/>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4" name="矩形 23">
            <a:hlinkClick r:id="rId34" action="ppaction://hlinksldjump"/>
            <a:extLst>
              <a:ext uri="{FF2B5EF4-FFF2-40B4-BE49-F238E27FC236}">
                <a16:creationId xmlns:a16="http://schemas.microsoft.com/office/drawing/2014/main" id="{5F2CAEE9-294A-DDB6-8088-B59BAD8650C0}"/>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C61105B7-9A56-2EE6-D73C-FCBE915D223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D31FF1C2-74AB-18CB-0292-EC4EC29A241D}"/>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1" name="矩形 20">
            <a:hlinkClick r:id="rId35" action="ppaction://hlinksldjump"/>
            <a:extLst>
              <a:ext uri="{FF2B5EF4-FFF2-40B4-BE49-F238E27FC236}">
                <a16:creationId xmlns:a16="http://schemas.microsoft.com/office/drawing/2014/main" id="{44C237B0-5086-A466-ADCE-633998459A08}"/>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27F26793-8DFC-EDAD-972C-79FB9419B32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FE9809F-DDFB-8861-E1EF-119AECDBC992}"/>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D433CCD9-F9F7-E2F1-5C56-A6B415587838}"/>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905309ED-5EDC-2832-AE58-203C04EC1071}"/>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E1556010-0282-640D-12E7-0DD3F9DE9B7D}"/>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5" name="矩形 14">
            <a:hlinkClick r:id="rId37" action="ppaction://hlinksldjump"/>
            <a:extLst>
              <a:ext uri="{FF2B5EF4-FFF2-40B4-BE49-F238E27FC236}">
                <a16:creationId xmlns:a16="http://schemas.microsoft.com/office/drawing/2014/main" id="{5C783939-2A59-FDAD-0804-F8A163D08B81}"/>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0011762E-B933-A2E5-45F6-C71DDE11EE98}"/>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38D9D9F0-0243-72E7-DF6C-DF9582B8E78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84FD5CF9-5BA8-92CC-8938-398230B7AF71}"/>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1B9A9B70-FBD8-5932-7827-66373590EB5E}"/>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7B523500-5AEF-389C-7904-88E8F706E0F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A02C1001-3D30-3BC1-51D6-CD5F14C37D76}"/>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3E988199-D2C5-0745-AC73-0359D21E69B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4AD9D431-0573-20AC-B3EB-5366FB72C622}"/>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BD3EC1B1-949F-7898-9BD5-B5FE2B815DE3}"/>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05494D-286D-5340-C384-6D9653403AC0}"/>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BC89157A-31FF-F5CD-9403-003629A2BF92}"/>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051361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E79792-2AF4-794D-A198-9661D11766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9CE79792-2AF4-794D-A198-9661D11766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Imitation Learning</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en-US" altLang="zh-CN" dirty="0"/>
              <a:t>DRL </a:t>
            </a:r>
            <a:r>
              <a:rPr lang="zh-CN" altLang="en-US" dirty="0"/>
              <a:t>存在需要大量来自无数次试验的数据的缺点。 为了解决这个问题，引入了模仿学习，旨在通过收集高质量的演示来最大限度地减少数据使用量。 为了提高数据效率，提出了离线 </a:t>
            </a:r>
            <a:r>
              <a:rPr lang="en-US" altLang="zh-CN" dirty="0"/>
              <a:t>RL + </a:t>
            </a:r>
            <a:r>
              <a:rPr lang="zh-CN" altLang="en-US" dirty="0"/>
              <a:t>在线 </a:t>
            </a:r>
            <a:r>
              <a:rPr lang="en-US" altLang="zh-CN" dirty="0"/>
              <a:t>RL </a:t>
            </a:r>
            <a:r>
              <a:rPr lang="zh-CN" altLang="en-US" dirty="0"/>
              <a:t>来降低交互成本并确保安全性。 该方法首先利用离线 </a:t>
            </a:r>
            <a:r>
              <a:rPr lang="en-US" altLang="zh-CN" dirty="0"/>
              <a:t>RL </a:t>
            </a:r>
            <a:r>
              <a:rPr lang="zh-CN" altLang="en-US" dirty="0"/>
              <a:t>从静态的、预先收集的大型数据集中学习策略。 然后，这些策略被部署到真实环境中进行实时交互和探索，并根据反馈进行调整。 来自人类演示的代表性模仿学习方法是 </a:t>
            </a:r>
            <a:r>
              <a:rPr lang="en-US" altLang="zh-CN" dirty="0"/>
              <a:t>ALOHA </a:t>
            </a:r>
            <a:r>
              <a:rPr lang="zh-CN" altLang="en-US" dirty="0"/>
              <a:t>和 </a:t>
            </a:r>
            <a:r>
              <a:rPr lang="en-US" altLang="zh-CN" dirty="0"/>
              <a:t>Mobile ALOHA</a:t>
            </a:r>
            <a:endParaRPr lang="en-US" dirty="0"/>
          </a:p>
        </p:txBody>
      </p:sp>
    </p:spTree>
    <p:extLst>
      <p:ext uri="{BB962C8B-B14F-4D97-AF65-F5344CB8AC3E}">
        <p14:creationId xmlns:p14="http://schemas.microsoft.com/office/powerpoint/2010/main" val="27451714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084B690C-C1EC-13D3-BF68-33AD085A8AB2}"/>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31" name="矩形 30">
            <a:hlinkClick r:id="rId32" action="ppaction://hlinksldjump"/>
            <a:extLst>
              <a:ext uri="{FF2B5EF4-FFF2-40B4-BE49-F238E27FC236}">
                <a16:creationId xmlns:a16="http://schemas.microsoft.com/office/drawing/2014/main" id="{B6813A55-3ABA-0CDC-F9F7-8B0A3E52199A}"/>
              </a:ext>
            </a:extLst>
          </p:cNvPr>
          <p:cNvSpPr/>
          <p:nvPr>
            <p:custDataLst>
              <p:tags r:id="rId3"/>
            </p:custDataLst>
          </p:nvPr>
        </p:nvSpPr>
        <p:spPr>
          <a:xfrm>
            <a:off x="977959" y="5426556"/>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30" name="矩形 29">
            <a:hlinkClick r:id="rId32" action="ppaction://hlinksldjump"/>
            <a:extLst>
              <a:ext uri="{FF2B5EF4-FFF2-40B4-BE49-F238E27FC236}">
                <a16:creationId xmlns:a16="http://schemas.microsoft.com/office/drawing/2014/main" id="{39D79DE3-8F3B-67F0-224D-9BE5E21C25F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extLst>
              <a:ext uri="{FF2B5EF4-FFF2-40B4-BE49-F238E27FC236}">
                <a16:creationId xmlns:a16="http://schemas.microsoft.com/office/drawing/2014/main" id="{4F4BB251-BBBB-A78D-AE5E-77D95485A7CE}"/>
              </a:ext>
            </a:extLst>
          </p:cNvPr>
          <p:cNvSpPr/>
          <p:nvPr>
            <p:custDataLst>
              <p:tags r:id="rId5"/>
            </p:custDataLst>
          </p:nvPr>
        </p:nvSpPr>
        <p:spPr>
          <a:xfrm>
            <a:off x="1441569" y="4962946"/>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3" action="ppaction://hlinksldjump"/>
            <a:extLst>
              <a:ext uri="{FF2B5EF4-FFF2-40B4-BE49-F238E27FC236}">
                <a16:creationId xmlns:a16="http://schemas.microsoft.com/office/drawing/2014/main" id="{28B50AB6-94FC-EBE9-106D-C0073CBE6731}"/>
              </a:ext>
            </a:extLst>
          </p:cNvPr>
          <p:cNvSpPr/>
          <p:nvPr>
            <p:custDataLst>
              <p:tags r:id="rId6"/>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247</a:t>
            </a:r>
          </a:p>
        </p:txBody>
      </p:sp>
      <p:sp>
        <p:nvSpPr>
          <p:cNvPr id="27" name="矩形 26">
            <a:hlinkClick r:id="rId33" action="ppaction://hlinksldjump"/>
            <a:extLst>
              <a:ext uri="{FF2B5EF4-FFF2-40B4-BE49-F238E27FC236}">
                <a16:creationId xmlns:a16="http://schemas.microsoft.com/office/drawing/2014/main" id="{7BFFEFF8-43C6-5AD8-F457-5D12F3505B5B}"/>
              </a:ext>
            </a:extLst>
          </p:cNvPr>
          <p:cNvSpPr/>
          <p:nvPr>
            <p:custDataLst>
              <p:tags r:id="rId7"/>
            </p:custDataLst>
          </p:nvPr>
        </p:nvSpPr>
        <p:spPr>
          <a:xfrm>
            <a:off x="1441569" y="4962946"/>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Example of Embodied Control</a:t>
            </a:r>
          </a:p>
        </p:txBody>
      </p:sp>
      <p:sp>
        <p:nvSpPr>
          <p:cNvPr id="26" name="矩形 25">
            <a:hlinkClick r:id="rId33" action="ppaction://hlinksldjump"/>
            <a:extLst>
              <a:ext uri="{FF2B5EF4-FFF2-40B4-BE49-F238E27FC236}">
                <a16:creationId xmlns:a16="http://schemas.microsoft.com/office/drawing/2014/main" id="{E64E38EE-EA58-9BF6-E95F-49C73974DD9F}"/>
              </a:ext>
            </a:extLst>
          </p:cNvPr>
          <p:cNvSpPr/>
          <p:nvPr>
            <p:custDataLst>
              <p:tags r:id="rId8"/>
            </p:custDataLst>
          </p:nvPr>
        </p:nvSpPr>
        <p:spPr>
          <a:xfrm>
            <a:off x="97795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4.4</a:t>
            </a:r>
          </a:p>
        </p:txBody>
      </p:sp>
      <p:sp>
        <p:nvSpPr>
          <p:cNvPr id="25" name="矩形 24">
            <a:hlinkClick r:id="rId34" action="ppaction://hlinksldjump"/>
            <a:extLst>
              <a:ext uri="{FF2B5EF4-FFF2-40B4-BE49-F238E27FC236}">
                <a16:creationId xmlns:a16="http://schemas.microsoft.com/office/drawing/2014/main" id="{AF16813C-9102-95EF-D8D0-7957DEAEB64B}"/>
              </a:ext>
            </a:extLst>
          </p:cNvPr>
          <p:cNvSpPr/>
          <p:nvPr>
            <p:custDataLst>
              <p:tags r:id="rId9"/>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245</a:t>
            </a:r>
          </a:p>
        </p:txBody>
      </p:sp>
      <p:sp>
        <p:nvSpPr>
          <p:cNvPr id="24" name="矩形 23">
            <a:hlinkClick r:id="rId34" action="ppaction://hlinksldjump"/>
            <a:extLst>
              <a:ext uri="{FF2B5EF4-FFF2-40B4-BE49-F238E27FC236}">
                <a16:creationId xmlns:a16="http://schemas.microsoft.com/office/drawing/2014/main" id="{697C13C5-5394-F801-C6D6-5459645EB624}"/>
              </a:ext>
            </a:extLst>
          </p:cNvPr>
          <p:cNvSpPr/>
          <p:nvPr>
            <p:custDataLst>
              <p:tags r:id="rId10"/>
            </p:custDataLst>
          </p:nvPr>
        </p:nvSpPr>
        <p:spPr>
          <a:xfrm>
            <a:off x="1441569" y="4499335"/>
            <a:ext cx="2854949"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Imitation Learning</a:t>
            </a:r>
          </a:p>
        </p:txBody>
      </p:sp>
      <p:sp>
        <p:nvSpPr>
          <p:cNvPr id="23" name="矩形 22">
            <a:hlinkClick r:id="rId34" action="ppaction://hlinksldjump"/>
            <a:extLst>
              <a:ext uri="{FF2B5EF4-FFF2-40B4-BE49-F238E27FC236}">
                <a16:creationId xmlns:a16="http://schemas.microsoft.com/office/drawing/2014/main" id="{2E4AF68D-B997-E8AC-6007-388F2F05C79C}"/>
              </a:ext>
            </a:extLst>
          </p:cNvPr>
          <p:cNvSpPr/>
          <p:nvPr>
            <p:custDataLst>
              <p:tags r:id="rId11"/>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5" action="ppaction://hlinksldjump"/>
            <a:extLst>
              <a:ext uri="{FF2B5EF4-FFF2-40B4-BE49-F238E27FC236}">
                <a16:creationId xmlns:a16="http://schemas.microsoft.com/office/drawing/2014/main" id="{4F898202-8F2C-75BC-3F4F-97F531C5F555}"/>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243</a:t>
            </a:r>
          </a:p>
        </p:txBody>
      </p:sp>
      <p:sp>
        <p:nvSpPr>
          <p:cNvPr id="21" name="矩形 20">
            <a:hlinkClick r:id="rId35" action="ppaction://hlinksldjump"/>
            <a:extLst>
              <a:ext uri="{FF2B5EF4-FFF2-40B4-BE49-F238E27FC236}">
                <a16:creationId xmlns:a16="http://schemas.microsoft.com/office/drawing/2014/main" id="{A6390180-F36B-4205-5A12-7DF53E521B6F}"/>
              </a:ext>
            </a:extLst>
          </p:cNvPr>
          <p:cNvSpPr/>
          <p:nvPr>
            <p:custDataLst>
              <p:tags r:id="rId13"/>
            </p:custDataLst>
          </p:nvPr>
        </p:nvSpPr>
        <p:spPr>
          <a:xfrm>
            <a:off x="1441569" y="403572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Deep Reinforcement Learning</a:t>
            </a:r>
          </a:p>
        </p:txBody>
      </p:sp>
      <p:sp>
        <p:nvSpPr>
          <p:cNvPr id="20" name="矩形 19">
            <a:hlinkClick r:id="rId35" action="ppaction://hlinksldjump"/>
            <a:extLst>
              <a:ext uri="{FF2B5EF4-FFF2-40B4-BE49-F238E27FC236}">
                <a16:creationId xmlns:a16="http://schemas.microsoft.com/office/drawing/2014/main" id="{CD9A3201-B011-9405-C3CB-05C95F97DCB0}"/>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6" action="ppaction://hlinksldjump"/>
            <a:extLst>
              <a:ext uri="{FF2B5EF4-FFF2-40B4-BE49-F238E27FC236}">
                <a16:creationId xmlns:a16="http://schemas.microsoft.com/office/drawing/2014/main" id="{3D627CF1-B725-74F1-62D5-9F6D794AA584}"/>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241</a:t>
            </a:r>
          </a:p>
        </p:txBody>
      </p:sp>
      <p:sp>
        <p:nvSpPr>
          <p:cNvPr id="18" name="矩形 17">
            <a:hlinkClick r:id="rId36" action="ppaction://hlinksldjump"/>
            <a:extLst>
              <a:ext uri="{FF2B5EF4-FFF2-40B4-BE49-F238E27FC236}">
                <a16:creationId xmlns:a16="http://schemas.microsoft.com/office/drawing/2014/main" id="{E3F32946-A5DA-C5D4-DD22-F1E0C274BD62}"/>
              </a:ext>
            </a:extLst>
          </p:cNvPr>
          <p:cNvSpPr/>
          <p:nvPr>
            <p:custDataLst>
              <p:tags r:id="rId16"/>
            </p:custDataLst>
          </p:nvPr>
        </p:nvSpPr>
        <p:spPr>
          <a:xfrm>
            <a:off x="1441569" y="3572115"/>
            <a:ext cx="285494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6" action="ppaction://hlinksldjump"/>
            <a:extLst>
              <a:ext uri="{FF2B5EF4-FFF2-40B4-BE49-F238E27FC236}">
                <a16:creationId xmlns:a16="http://schemas.microsoft.com/office/drawing/2014/main" id="{EE4C0262-F7F8-67F4-20B8-C87BAF30EF96}"/>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7" action="ppaction://hlinksldjump"/>
            <a:extLst>
              <a:ext uri="{FF2B5EF4-FFF2-40B4-BE49-F238E27FC236}">
                <a16:creationId xmlns:a16="http://schemas.microsoft.com/office/drawing/2014/main" id="{1C9EFB2B-0D29-7BA9-F76C-096672E27102}"/>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5" name="矩形 14">
            <a:hlinkClick r:id="rId37" action="ppaction://hlinksldjump"/>
            <a:extLst>
              <a:ext uri="{FF2B5EF4-FFF2-40B4-BE49-F238E27FC236}">
                <a16:creationId xmlns:a16="http://schemas.microsoft.com/office/drawing/2014/main" id="{B41AC403-27A4-0802-8001-010753671B13}"/>
              </a:ext>
            </a:extLst>
          </p:cNvPr>
          <p:cNvSpPr/>
          <p:nvPr>
            <p:custDataLst>
              <p:tags r:id="rId19"/>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37" action="ppaction://hlinksldjump"/>
            <a:extLst>
              <a:ext uri="{FF2B5EF4-FFF2-40B4-BE49-F238E27FC236}">
                <a16:creationId xmlns:a16="http://schemas.microsoft.com/office/drawing/2014/main" id="{404FC962-0E19-6250-8D70-1C5AE4A360BF}"/>
              </a:ext>
            </a:extLst>
          </p:cNvPr>
          <p:cNvSpPr/>
          <p:nvPr>
            <p:custDataLst>
              <p:tags r:id="rId20"/>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8" action="ppaction://hlinksldjump"/>
            <a:extLst>
              <a:ext uri="{FF2B5EF4-FFF2-40B4-BE49-F238E27FC236}">
                <a16:creationId xmlns:a16="http://schemas.microsoft.com/office/drawing/2014/main" id="{E6BB21DB-9B92-1A28-36A6-40E11C500732}"/>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38" action="ppaction://hlinksldjump"/>
            <a:extLst>
              <a:ext uri="{FF2B5EF4-FFF2-40B4-BE49-F238E27FC236}">
                <a16:creationId xmlns:a16="http://schemas.microsoft.com/office/drawing/2014/main" id="{FE3B2D69-DD89-7A14-F1D6-C3C19F25D64F}"/>
              </a:ext>
            </a:extLst>
          </p:cNvPr>
          <p:cNvSpPr/>
          <p:nvPr>
            <p:custDataLst>
              <p:tags r:id="rId22"/>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38" action="ppaction://hlinksldjump"/>
            <a:extLst>
              <a:ext uri="{FF2B5EF4-FFF2-40B4-BE49-F238E27FC236}">
                <a16:creationId xmlns:a16="http://schemas.microsoft.com/office/drawing/2014/main" id="{748A9C31-B04F-3381-6947-140929528343}"/>
              </a:ext>
            </a:extLst>
          </p:cNvPr>
          <p:cNvSpPr/>
          <p:nvPr>
            <p:custDataLst>
              <p:tags r:id="rId23"/>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9" action="ppaction://hlinksldjump"/>
            <a:extLst>
              <a:ext uri="{FF2B5EF4-FFF2-40B4-BE49-F238E27FC236}">
                <a16:creationId xmlns:a16="http://schemas.microsoft.com/office/drawing/2014/main" id="{E9A64296-9827-A12D-2ED4-A1AFB69BD40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39" action="ppaction://hlinksldjump"/>
            <a:extLst>
              <a:ext uri="{FF2B5EF4-FFF2-40B4-BE49-F238E27FC236}">
                <a16:creationId xmlns:a16="http://schemas.microsoft.com/office/drawing/2014/main" id="{A10DF0A3-26D9-E5EF-6502-78D1A7EA56E1}"/>
              </a:ext>
            </a:extLst>
          </p:cNvPr>
          <p:cNvSpPr/>
          <p:nvPr>
            <p:custDataLst>
              <p:tags r:id="rId25"/>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39" action="ppaction://hlinksldjump"/>
            <a:extLst>
              <a:ext uri="{FF2B5EF4-FFF2-40B4-BE49-F238E27FC236}">
                <a16:creationId xmlns:a16="http://schemas.microsoft.com/office/drawing/2014/main" id="{A26653CB-D72B-D336-EAD0-3E313AEBB52E}"/>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812F45F0-E137-CB7A-E8EC-731E1F0A3039}"/>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40" action="ppaction://hlinksldjump"/>
            <a:extLst>
              <a:ext uri="{FF2B5EF4-FFF2-40B4-BE49-F238E27FC236}">
                <a16:creationId xmlns:a16="http://schemas.microsoft.com/office/drawing/2014/main" id="{AD705C2A-22D2-A3BF-A459-18A16044B1E9}"/>
              </a:ext>
            </a:extLst>
          </p:cNvPr>
          <p:cNvSpPr/>
          <p:nvPr>
            <p:custDataLst>
              <p:tags r:id="rId28"/>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C6AF3A8-1C55-B76E-C317-2DCDDB19171C}"/>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219708C-042F-16C2-87E7-8FC8D831EC2B}"/>
              </a:ext>
            </a:extLst>
          </p:cNvPr>
          <p:cNvSpPr>
            <a:spLocks noGrp="1"/>
          </p:cNvSpPr>
          <p:nvPr>
            <p:ph type="title"/>
            <p:custDataLst>
              <p:tags r:id="rId30"/>
            </p:custDataLst>
          </p:nvPr>
        </p:nvSpPr>
        <p:spPr/>
        <p:txBody>
          <a:bodyPr/>
          <a:lstStyle/>
          <a:p>
            <a:r>
              <a:rPr lang="en-US"/>
              <a:t>Sim2Real Adaptation</a:t>
            </a:r>
          </a:p>
        </p:txBody>
      </p:sp>
    </p:spTree>
    <p:custDataLst>
      <p:tags r:id="rId1"/>
    </p:custDataLst>
    <p:extLst>
      <p:ext uri="{BB962C8B-B14F-4D97-AF65-F5344CB8AC3E}">
        <p14:creationId xmlns:p14="http://schemas.microsoft.com/office/powerpoint/2010/main" val="33498384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9220911" y="1170774"/>
            <a:ext cx="2409271" cy="5392396"/>
          </a:xfrm>
        </p:spPr>
        <p:txBody>
          <a:bodyPr>
            <a:noAutofit/>
          </a:bodyPr>
          <a:lstStyle/>
          <a:p>
            <a:r>
              <a:rPr lang="zh-CN" altLang="en-US" sz="1600" dirty="0"/>
              <a:t>各种运动模式的具身控制示例，展示了机器人的敏捷运动和交互能力</a:t>
            </a:r>
          </a:p>
          <a:p>
            <a:r>
              <a:rPr lang="zh-CN" altLang="en-US" sz="1600" dirty="0"/>
              <a:t>左边的橙色方框展示了四足机器人（</a:t>
            </a:r>
            <a:r>
              <a:rPr lang="en-US" sz="1600" dirty="0"/>
              <a:t>Unitree B1、ANYmal、Spot、Ghost Robotics Vision-60、MIT Cheetah）</a:t>
            </a:r>
            <a:r>
              <a:rPr lang="zh-CN" altLang="en-US" sz="1600" dirty="0"/>
              <a:t>和一个双足机器人（</a:t>
            </a:r>
            <a:r>
              <a:rPr lang="en-US" sz="1600" dirty="0"/>
              <a:t>ATRIAS）</a:t>
            </a:r>
            <a:r>
              <a:rPr lang="zh-CN" altLang="en-US" sz="1600" dirty="0"/>
              <a:t>的运动；</a:t>
            </a:r>
          </a:p>
          <a:p>
            <a:r>
              <a:rPr lang="zh-CN" altLang="en-US" sz="1600" dirty="0"/>
              <a:t>中间的红色方框展示了 </a:t>
            </a:r>
            <a:r>
              <a:rPr lang="en-US" sz="1600" dirty="0"/>
              <a:t>Atlas </a:t>
            </a:r>
            <a:r>
              <a:rPr lang="zh-CN" altLang="en-US" sz="1600" dirty="0"/>
              <a:t>机器人爬楼梯、</a:t>
            </a:r>
            <a:r>
              <a:rPr lang="en-US" sz="1600" dirty="0"/>
              <a:t>TELESAR V </a:t>
            </a:r>
            <a:r>
              <a:rPr lang="zh-CN" altLang="en-US" sz="1600" dirty="0"/>
              <a:t>机器人写字、</a:t>
            </a:r>
            <a:r>
              <a:rPr lang="en-US" sz="1600" dirty="0"/>
              <a:t>Unitree H1 </a:t>
            </a:r>
            <a:r>
              <a:rPr lang="zh-CN" altLang="en-US" sz="1600" dirty="0"/>
              <a:t>机器人击掌和波士顿机器人跳跃的运动场景；</a:t>
            </a:r>
          </a:p>
          <a:p>
            <a:r>
              <a:rPr lang="zh-CN" altLang="en-US" sz="1600" dirty="0"/>
              <a:t>绿色方框展示了多机器人协同控制，包括寻找路径和规划路径</a:t>
            </a:r>
            <a:endParaRPr lang="en-US" sz="1600" dirty="0"/>
          </a:p>
        </p:txBody>
      </p:sp>
      <p:pic>
        <p:nvPicPr>
          <p:cNvPr id="7" name="图片 6">
            <a:extLst>
              <a:ext uri="{FF2B5EF4-FFF2-40B4-BE49-F238E27FC236}">
                <a16:creationId xmlns:a16="http://schemas.microsoft.com/office/drawing/2014/main" id="{86F9FFE6-374F-AA00-49F5-A9A7AAEEE03C}"/>
              </a:ext>
            </a:extLst>
          </p:cNvPr>
          <p:cNvPicPr>
            <a:picLocks noChangeAspect="1"/>
          </p:cNvPicPr>
          <p:nvPr/>
        </p:nvPicPr>
        <p:blipFill>
          <a:blip r:embed="rId5"/>
          <a:stretch>
            <a:fillRect/>
          </a:stretch>
        </p:blipFill>
        <p:spPr>
          <a:xfrm>
            <a:off x="561817" y="1550769"/>
            <a:ext cx="8419814" cy="4075549"/>
          </a:xfrm>
          <a:prstGeom prst="rect">
            <a:avLst/>
          </a:prstGeom>
        </p:spPr>
      </p:pic>
    </p:spTree>
    <p:extLst>
      <p:ext uri="{BB962C8B-B14F-4D97-AF65-F5344CB8AC3E}">
        <p14:creationId xmlns:p14="http://schemas.microsoft.com/office/powerpoint/2010/main" val="33226021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B6873-B3FC-097D-4BB7-1E99D02D8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B80B6873-B3FC-097D-4BB7-1E99D02D8A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Example of embodied control</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735651" y="1341690"/>
            <a:ext cx="10373881" cy="5516310"/>
          </a:xfrm>
        </p:spPr>
        <p:txBody>
          <a:bodyPr>
            <a:noAutofit/>
          </a:bodyPr>
          <a:lstStyle/>
          <a:p>
            <a:r>
              <a:rPr lang="zh-CN" altLang="en-US" sz="2000" dirty="0"/>
              <a:t>虽然具身 </a:t>
            </a:r>
            <a:r>
              <a:rPr lang="en-US" altLang="zh-CN" sz="2000" dirty="0"/>
              <a:t>AI </a:t>
            </a:r>
            <a:r>
              <a:rPr lang="zh-CN" altLang="en-US" sz="2000" dirty="0"/>
              <a:t>包含高级算法、模型和规划模块，但其最基础和最必不可少的组成部分是具身控制。 因此，必须考虑如何控制物理实体并赋予它们物理智能。 具身控制与硬件密切相关，例如控制关节运动、末端执行器位置和行走速度。 对于机械臂来说，知道末端执行器的位置，如何规划关节轨迹以将机械臂移动到目标位置？ 对于人形机器人来说，知道运动模式，如何控制关节以实现目标姿势？ 这些是控制中需要解决的关键问题</a:t>
            </a:r>
            <a:endParaRPr lang="en-US" altLang="zh-CN" sz="2000" dirty="0"/>
          </a:p>
          <a:p>
            <a:pPr lvl="1"/>
            <a:r>
              <a:rPr lang="en-US" sz="1600" dirty="0"/>
              <a:t>Visual whole-body control for legged loco-manipulation</a:t>
            </a:r>
            <a:r>
              <a:rPr lang="zh-CN" altLang="en-US" sz="1600" dirty="0"/>
              <a:t>提出了一种基于视觉的全方位控制框架。 通过连接机械臂和机械狗，利用所有自由度（腿部 </a:t>
            </a:r>
            <a:r>
              <a:rPr lang="en-US" altLang="zh-CN" sz="1600" dirty="0"/>
              <a:t>12 </a:t>
            </a:r>
            <a:r>
              <a:rPr lang="zh-CN" altLang="en-US" sz="1600" dirty="0"/>
              <a:t>个关节、手臂 </a:t>
            </a:r>
            <a:r>
              <a:rPr lang="en-US" altLang="zh-CN" sz="1600" dirty="0"/>
              <a:t>6 </a:t>
            </a:r>
            <a:r>
              <a:rPr lang="zh-CN" altLang="en-US" sz="1600" dirty="0"/>
              <a:t>个关节和夹持器 </a:t>
            </a:r>
            <a:r>
              <a:rPr lang="en-US" altLang="zh-CN" sz="1600" dirty="0"/>
              <a:t>1 </a:t>
            </a:r>
            <a:r>
              <a:rPr lang="zh-CN" altLang="en-US" sz="1600" dirty="0"/>
              <a:t>个关节），它跟踪机械狗的速度和机械臂末端执行器的位置，实现更灵活的控制。一些研究采用传统方法来控制双足机器人行走</a:t>
            </a:r>
            <a:endParaRPr lang="en-US" altLang="zh-CN" sz="1600" dirty="0"/>
          </a:p>
          <a:p>
            <a:pPr lvl="1"/>
            <a:r>
              <a:rPr lang="zh-CN" altLang="en-US" sz="1600" dirty="0"/>
              <a:t>麻省理工学院的猎豹 </a:t>
            </a:r>
            <a:r>
              <a:rPr lang="en-US" altLang="zh-CN" sz="1600" dirty="0"/>
              <a:t>3</a:t>
            </a:r>
            <a:r>
              <a:rPr lang="zh-CN" altLang="en-US" sz="1600" dirty="0"/>
              <a:t>、</a:t>
            </a:r>
            <a:r>
              <a:rPr lang="en-US" altLang="zh-CN" sz="1600" dirty="0" err="1"/>
              <a:t>ANYmaln</a:t>
            </a:r>
            <a:r>
              <a:rPr lang="en-US" altLang="zh-CN" sz="1600" dirty="0"/>
              <a:t> </a:t>
            </a:r>
            <a:r>
              <a:rPr lang="zh-CN" altLang="en-US" sz="1600" dirty="0"/>
              <a:t>和 </a:t>
            </a:r>
            <a:r>
              <a:rPr lang="en-US" altLang="zh-CN" sz="1600" dirty="0"/>
              <a:t>Atlas </a:t>
            </a:r>
            <a:r>
              <a:rPr lang="zh-CN" altLang="en-US" sz="1600" dirty="0"/>
              <a:t>使用了稳健的行走控制器来管理机器人。 这些机器人可用于更灵活的运动任务，例如跳跃或克服各种障碍</a:t>
            </a:r>
            <a:endParaRPr lang="en-US" altLang="zh-CN" sz="1600" dirty="0"/>
          </a:p>
          <a:p>
            <a:pPr lvl="1"/>
            <a:r>
              <a:rPr lang="zh-CN" altLang="en-US" sz="1600" dirty="0"/>
              <a:t>一些研究专注于机器人控制，增强机器人动作的灵活性。  其他研究 </a:t>
            </a:r>
            <a:r>
              <a:rPr lang="en-US" altLang="zh-CN" sz="1600" dirty="0"/>
              <a:t>[385, 386] </a:t>
            </a:r>
            <a:r>
              <a:rPr lang="zh-CN" altLang="en-US" sz="1600" dirty="0"/>
              <a:t>专注于人形机器人的控制，以执行各种类似人类的动作并模仿人类行为</a:t>
            </a:r>
            <a:endParaRPr lang="en-US" altLang="zh-CN" sz="1600" dirty="0"/>
          </a:p>
          <a:p>
            <a:r>
              <a:rPr lang="zh-CN" altLang="en-US" sz="2000" dirty="0"/>
              <a:t>具身控制整合了 </a:t>
            </a:r>
            <a:r>
              <a:rPr lang="en-US" altLang="zh-CN" sz="2000" dirty="0"/>
              <a:t>RL </a:t>
            </a:r>
            <a:r>
              <a:rPr lang="zh-CN" altLang="en-US" sz="2000" dirty="0"/>
              <a:t>和模拟到现实技术，通过环境交互来优化策略，使探索未知领域成为可能，有可能超越人类能力，并适应非结构化环境。 虽然机器人可以模仿许多人类行为，但有效的任务完成通常需要基于环境反馈的 </a:t>
            </a:r>
            <a:r>
              <a:rPr lang="en-US" altLang="zh-CN" sz="2000" dirty="0"/>
              <a:t>RL </a:t>
            </a:r>
            <a:r>
              <a:rPr lang="zh-CN" altLang="en-US" sz="2000" dirty="0"/>
              <a:t>训练。 最具挑战性的场景包括接触密集型任务，在这些任务中，操作需要基于反馈进行实时调整，例如所操纵物体的状态、变形、材料和力。 在这种情况下，</a:t>
            </a:r>
            <a:r>
              <a:rPr lang="en-US" altLang="zh-CN" sz="2000" dirty="0"/>
              <a:t>RL </a:t>
            </a:r>
            <a:r>
              <a:rPr lang="zh-CN" altLang="en-US" sz="2000" dirty="0"/>
              <a:t>是不可或缺的。 在大型语言模型 </a:t>
            </a:r>
            <a:r>
              <a:rPr lang="en-US" altLang="zh-CN" sz="2000" dirty="0"/>
              <a:t>(MLMs) </a:t>
            </a:r>
            <a:r>
              <a:rPr lang="zh-CN" altLang="en-US" sz="2000" dirty="0"/>
              <a:t>时代，这些模型具备对场景语义的泛化理解能力，为强化学习 </a:t>
            </a:r>
            <a:r>
              <a:rPr lang="en-US" altLang="zh-CN" sz="2000" dirty="0"/>
              <a:t>(RL) </a:t>
            </a:r>
            <a:r>
              <a:rPr lang="zh-CN" altLang="en-US" sz="2000" dirty="0"/>
              <a:t>提供了强大的奖励函数。 此外，强化学习对于将大型模型与预期任务对齐至关重要。 未来，在预训练和微调之后，仍然需要强化学习来与物理世界对齐，以确保在现实环境中有效部署</a:t>
            </a:r>
            <a:endParaRPr lang="en-US" sz="2000" dirty="0"/>
          </a:p>
        </p:txBody>
      </p:sp>
    </p:spTree>
    <p:extLst>
      <p:ext uri="{BB962C8B-B14F-4D97-AF65-F5344CB8AC3E}">
        <p14:creationId xmlns:p14="http://schemas.microsoft.com/office/powerpoint/2010/main" val="2219210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12D19AE-57CE-1CF4-6FB2-4751F7CF20CC}"/>
              </a:ext>
            </a:extLst>
          </p:cNvPr>
          <p:cNvGraphicFramePr>
            <a:graphicFrameLocks noChangeAspect="1"/>
          </p:cNvGraphicFramePr>
          <p:nvPr>
            <p:custDataLst>
              <p:tags r:id="rId1"/>
            </p:custDataLst>
            <p:extLst>
              <p:ext uri="{D42A27DB-BD31-4B8C-83A1-F6EECF244321}">
                <p14:modId xmlns:p14="http://schemas.microsoft.com/office/powerpoint/2010/main" val="1385111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 文本, 应用程序&#10;&#10;中度可信度描述已自动生成">
            <a:extLst>
              <a:ext uri="{FF2B5EF4-FFF2-40B4-BE49-F238E27FC236}">
                <a16:creationId xmlns:a16="http://schemas.microsoft.com/office/drawing/2014/main" id="{68B949A8-6764-582C-CE08-9BC4B03833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9484"/>
            <a:ext cx="12192000" cy="5039032"/>
          </a:xfrm>
          <a:prstGeom prst="rect">
            <a:avLst/>
          </a:prstGeom>
        </p:spPr>
      </p:pic>
    </p:spTree>
    <p:extLst>
      <p:ext uri="{BB962C8B-B14F-4D97-AF65-F5344CB8AC3E}">
        <p14:creationId xmlns:p14="http://schemas.microsoft.com/office/powerpoint/2010/main" val="18431936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0E8CB2D-7849-003F-1F50-D8DE73CA8F68}"/>
              </a:ext>
            </a:extLst>
          </p:cNvPr>
          <p:cNvSpPr/>
          <p:nvPr>
            <p:custDataLst>
              <p:tags r:id="rId2"/>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1" action="ppaction://hlinksldjump"/>
            <a:extLst>
              <a:ext uri="{FF2B5EF4-FFF2-40B4-BE49-F238E27FC236}">
                <a16:creationId xmlns:a16="http://schemas.microsoft.com/office/drawing/2014/main" id="{476D7400-3D8D-F60D-3A13-9B2D53A3B176}"/>
              </a:ext>
            </a:extLst>
          </p:cNvPr>
          <p:cNvSpPr/>
          <p:nvPr>
            <p:custDataLst>
              <p:tags r:id="rId3"/>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250</a:t>
            </a:r>
          </a:p>
        </p:txBody>
      </p:sp>
      <p:sp>
        <p:nvSpPr>
          <p:cNvPr id="18" name="矩形 17">
            <a:hlinkClick r:id="rId21" action="ppaction://hlinksldjump"/>
            <a:extLst>
              <a:ext uri="{FF2B5EF4-FFF2-40B4-BE49-F238E27FC236}">
                <a16:creationId xmlns:a16="http://schemas.microsoft.com/office/drawing/2014/main" id="{63F4A339-2810-7764-CDA2-A310558139E3}"/>
              </a:ext>
            </a:extLst>
          </p:cNvPr>
          <p:cNvSpPr/>
          <p:nvPr>
            <p:custDataLst>
              <p:tags r:id="rId4"/>
            </p:custDataLst>
          </p:nvPr>
        </p:nvSpPr>
        <p:spPr>
          <a:xfrm>
            <a:off x="977959" y="357211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All Robots in One</a:t>
            </a:r>
          </a:p>
        </p:txBody>
      </p:sp>
      <p:sp>
        <p:nvSpPr>
          <p:cNvPr id="17" name="矩形 16">
            <a:hlinkClick r:id="rId21" action="ppaction://hlinksldjump"/>
            <a:extLst>
              <a:ext uri="{FF2B5EF4-FFF2-40B4-BE49-F238E27FC236}">
                <a16:creationId xmlns:a16="http://schemas.microsoft.com/office/drawing/2014/main" id="{2A53373B-B620-05F8-912B-24ED5C0D7D8B}"/>
              </a:ext>
            </a:extLst>
          </p:cNvPr>
          <p:cNvSpPr/>
          <p:nvPr>
            <p:custDataLst>
              <p:tags r:id="rId5"/>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2" action="ppaction://hlinksldjump"/>
            <a:extLst>
              <a:ext uri="{FF2B5EF4-FFF2-40B4-BE49-F238E27FC236}">
                <a16:creationId xmlns:a16="http://schemas.microsoft.com/office/drawing/2014/main" id="{7DE29EFD-5BF5-5A24-F2B1-5E09CDC57932}"/>
              </a:ext>
            </a:extLst>
          </p:cNvPr>
          <p:cNvSpPr/>
          <p:nvPr>
            <p:custDataLst>
              <p:tags r:id="rId6"/>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239</a:t>
            </a:r>
          </a:p>
        </p:txBody>
      </p:sp>
      <p:sp>
        <p:nvSpPr>
          <p:cNvPr id="15" name="矩形 14">
            <a:hlinkClick r:id="rId22" action="ppaction://hlinksldjump"/>
            <a:extLst>
              <a:ext uri="{FF2B5EF4-FFF2-40B4-BE49-F238E27FC236}">
                <a16:creationId xmlns:a16="http://schemas.microsoft.com/office/drawing/2014/main" id="{8313BA4D-AF1E-F8CB-C1DE-22FA2544CEC9}"/>
              </a:ext>
            </a:extLst>
          </p:cNvPr>
          <p:cNvSpPr/>
          <p:nvPr>
            <p:custDataLst>
              <p:tags r:id="rId7"/>
            </p:custDataLst>
          </p:nvPr>
        </p:nvSpPr>
        <p:spPr>
          <a:xfrm>
            <a:off x="977959" y="310850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Control</a:t>
            </a:r>
          </a:p>
        </p:txBody>
      </p:sp>
      <p:sp>
        <p:nvSpPr>
          <p:cNvPr id="14" name="矩形 13">
            <a:hlinkClick r:id="rId22" action="ppaction://hlinksldjump"/>
            <a:extLst>
              <a:ext uri="{FF2B5EF4-FFF2-40B4-BE49-F238E27FC236}">
                <a16:creationId xmlns:a16="http://schemas.microsoft.com/office/drawing/2014/main" id="{352355F9-6AE2-F36A-F762-01673E50C94A}"/>
              </a:ext>
            </a:extLst>
          </p:cNvPr>
          <p:cNvSpPr/>
          <p:nvPr>
            <p:custDataLst>
              <p:tags r:id="rId8"/>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23" action="ppaction://hlinksldjump"/>
            <a:extLst>
              <a:ext uri="{FF2B5EF4-FFF2-40B4-BE49-F238E27FC236}">
                <a16:creationId xmlns:a16="http://schemas.microsoft.com/office/drawing/2014/main" id="{DB88907C-536A-E830-8B57-86AF70842B38}"/>
              </a:ext>
            </a:extLst>
          </p:cNvPr>
          <p:cNvSpPr/>
          <p:nvPr>
            <p:custDataLst>
              <p:tags r:id="rId9"/>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222</a:t>
            </a:r>
          </a:p>
        </p:txBody>
      </p:sp>
      <p:sp>
        <p:nvSpPr>
          <p:cNvPr id="12" name="矩形 11">
            <a:hlinkClick r:id="rId23" action="ppaction://hlinksldjump"/>
            <a:extLst>
              <a:ext uri="{FF2B5EF4-FFF2-40B4-BE49-F238E27FC236}">
                <a16:creationId xmlns:a16="http://schemas.microsoft.com/office/drawing/2014/main" id="{71585C5D-E368-8888-09B0-83C01AD0BDF7}"/>
              </a:ext>
            </a:extLst>
          </p:cNvPr>
          <p:cNvSpPr/>
          <p:nvPr>
            <p:custDataLst>
              <p:tags r:id="rId10"/>
            </p:custDataLst>
          </p:nvPr>
        </p:nvSpPr>
        <p:spPr>
          <a:xfrm>
            <a:off x="977959" y="264489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 Collection and Training</a:t>
            </a:r>
          </a:p>
        </p:txBody>
      </p:sp>
      <p:sp>
        <p:nvSpPr>
          <p:cNvPr id="11" name="矩形 10">
            <a:hlinkClick r:id="rId23" action="ppaction://hlinksldjump"/>
            <a:extLst>
              <a:ext uri="{FF2B5EF4-FFF2-40B4-BE49-F238E27FC236}">
                <a16:creationId xmlns:a16="http://schemas.microsoft.com/office/drawing/2014/main" id="{4526C454-9647-06AF-20E9-AB134AD7454F}"/>
              </a:ext>
            </a:extLst>
          </p:cNvPr>
          <p:cNvSpPr/>
          <p:nvPr>
            <p:custDataLst>
              <p:tags r:id="rId11"/>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24" action="ppaction://hlinksldjump"/>
            <a:extLst>
              <a:ext uri="{FF2B5EF4-FFF2-40B4-BE49-F238E27FC236}">
                <a16:creationId xmlns:a16="http://schemas.microsoft.com/office/drawing/2014/main" id="{7BF0AB05-E0F4-3B45-AA5E-142D5133E353}"/>
              </a:ext>
            </a:extLst>
          </p:cNvPr>
          <p:cNvSpPr/>
          <p:nvPr>
            <p:custDataLst>
              <p:tags r:id="rId12"/>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210</a:t>
            </a:r>
          </a:p>
        </p:txBody>
      </p:sp>
      <p:sp>
        <p:nvSpPr>
          <p:cNvPr id="9" name="矩形 8">
            <a:hlinkClick r:id="rId24" action="ppaction://hlinksldjump"/>
            <a:extLst>
              <a:ext uri="{FF2B5EF4-FFF2-40B4-BE49-F238E27FC236}">
                <a16:creationId xmlns:a16="http://schemas.microsoft.com/office/drawing/2014/main" id="{CE0BB04F-CDF4-C1B0-EA00-6986D34CCE82}"/>
              </a:ext>
            </a:extLst>
          </p:cNvPr>
          <p:cNvSpPr/>
          <p:nvPr>
            <p:custDataLst>
              <p:tags r:id="rId13"/>
            </p:custDataLst>
          </p:nvPr>
        </p:nvSpPr>
        <p:spPr>
          <a:xfrm>
            <a:off x="977959" y="218128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Embodied World Model</a:t>
            </a:r>
          </a:p>
        </p:txBody>
      </p:sp>
      <p:sp>
        <p:nvSpPr>
          <p:cNvPr id="8" name="矩形 7">
            <a:hlinkClick r:id="rId24" action="ppaction://hlinksldjump"/>
            <a:extLst>
              <a:ext uri="{FF2B5EF4-FFF2-40B4-BE49-F238E27FC236}">
                <a16:creationId xmlns:a16="http://schemas.microsoft.com/office/drawing/2014/main" id="{8BDD0269-35C8-7B32-86DB-66FA6E5EADEE}"/>
              </a:ext>
            </a:extLst>
          </p:cNvPr>
          <p:cNvSpPr/>
          <p:nvPr>
            <p:custDataLst>
              <p:tags r:id="rId14"/>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5" action="ppaction://hlinksldjump"/>
            <a:extLst>
              <a:ext uri="{FF2B5EF4-FFF2-40B4-BE49-F238E27FC236}">
                <a16:creationId xmlns:a16="http://schemas.microsoft.com/office/drawing/2014/main" id="{3614153E-CC04-4EE1-6588-9AB75ADC591B}"/>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208</a:t>
            </a:r>
          </a:p>
        </p:txBody>
      </p:sp>
      <p:sp>
        <p:nvSpPr>
          <p:cNvPr id="6" name="矩形 5">
            <a:hlinkClick r:id="rId25" action="ppaction://hlinksldjump"/>
            <a:extLst>
              <a:ext uri="{FF2B5EF4-FFF2-40B4-BE49-F238E27FC236}">
                <a16:creationId xmlns:a16="http://schemas.microsoft.com/office/drawing/2014/main" id="{922D8FF3-9026-682B-49E6-EDE7A43E43C2}"/>
              </a:ext>
            </a:extLst>
          </p:cNvPr>
          <p:cNvSpPr/>
          <p:nvPr>
            <p:custDataLst>
              <p:tags r:id="rId16"/>
            </p:custDataLst>
          </p:nvPr>
        </p:nvSpPr>
        <p:spPr>
          <a:xfrm>
            <a:off x="977959" y="1717675"/>
            <a:ext cx="3318559"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5" action="ppaction://hlinksldjump"/>
            <a:extLst>
              <a:ext uri="{FF2B5EF4-FFF2-40B4-BE49-F238E27FC236}">
                <a16:creationId xmlns:a16="http://schemas.microsoft.com/office/drawing/2014/main" id="{E2970510-19EF-A0F7-C7FA-38F7F507F324}"/>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D80010E-ED10-8D34-89D4-F196D2A73373}"/>
              </a:ext>
            </a:extLst>
          </p:cNvPr>
          <p:cNvSpPr>
            <a:spLocks noGrp="1"/>
          </p:cNvSpPr>
          <p:nvPr>
            <p:ph type="title"/>
            <p:custDataLst>
              <p:tags r:id="rId18"/>
            </p:custDataLst>
          </p:nvPr>
        </p:nvSpPr>
        <p:spPr/>
        <p:txBody>
          <a:bodyPr/>
          <a:lstStyle/>
          <a:p>
            <a:r>
              <a:rPr lang="en-US"/>
              <a:t>Sim2Real Adaptation</a:t>
            </a:r>
          </a:p>
        </p:txBody>
      </p:sp>
      <p:graphicFrame>
        <p:nvGraphicFramePr>
          <p:cNvPr id="22" name="think-cell data - do not delete" hidden="1">
            <a:extLst>
              <a:ext uri="{FF2B5EF4-FFF2-40B4-BE49-F238E27FC236}">
                <a16:creationId xmlns:a16="http://schemas.microsoft.com/office/drawing/2014/main" id="{6935F498-6D71-9F3E-9747-1E46828086A2}"/>
              </a:ext>
            </a:extLst>
          </p:cNvPr>
          <p:cNvGraphicFramePr>
            <a:graphicFrameLocks noChangeAspect="1"/>
          </p:cNvGraphicFramePr>
          <p:nvPr>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73" imgH="476" progId="TCLayout.ActiveDocument.1">
                  <p:embed/>
                </p:oleObj>
              </mc:Choice>
              <mc:Fallback>
                <p:oleObj name="think-cell 幻灯片" r:id="rId26" imgW="473" imgH="476" progId="TCLayout.ActiveDocument.1">
                  <p:embed/>
                  <p:pic>
                    <p:nvPicPr>
                      <p:cNvPr id="22" name="think-cell data - do not delete" hidden="1">
                        <a:extLst>
                          <a:ext uri="{FF2B5EF4-FFF2-40B4-BE49-F238E27FC236}">
                            <a16:creationId xmlns:a16="http://schemas.microsoft.com/office/drawing/2014/main" id="{6935F498-6D71-9F3E-9747-1E46828086A2}"/>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197551115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5091324"/>
            <a:ext cx="10515600" cy="1668399"/>
          </a:xfrm>
        </p:spPr>
        <p:txBody>
          <a:bodyPr>
            <a:noAutofit/>
          </a:bodyPr>
          <a:lstStyle/>
          <a:p>
            <a:r>
              <a:rPr lang="zh-CN" altLang="en-US" sz="800" dirty="0"/>
              <a:t>所有机器人合一</a:t>
            </a:r>
          </a:p>
          <a:p>
            <a:r>
              <a:rPr lang="en-US" altLang="zh-CN" sz="800" dirty="0"/>
              <a:t>ARIO </a:t>
            </a:r>
            <a:r>
              <a:rPr lang="zh-CN" altLang="en-US" sz="800" dirty="0"/>
              <a:t>标准和数据集的关键优势可以概括如下：</a:t>
            </a:r>
          </a:p>
          <a:p>
            <a:r>
              <a:rPr lang="en-US" altLang="zh-CN" sz="800" dirty="0"/>
              <a:t>1</a:t>
            </a:r>
            <a:r>
              <a:rPr lang="zh-CN" altLang="en-US" sz="800" dirty="0"/>
              <a:t>）全面的感官模式：</a:t>
            </a:r>
            <a:r>
              <a:rPr lang="en-US" altLang="zh-CN" sz="800" dirty="0"/>
              <a:t>ARIO </a:t>
            </a:r>
            <a:r>
              <a:rPr lang="zh-CN" altLang="en-US" sz="800" dirty="0"/>
              <a:t>集成了五种感官模式</a:t>
            </a:r>
            <a:r>
              <a:rPr lang="en-US" altLang="zh-CN" sz="800" dirty="0"/>
              <a:t>——</a:t>
            </a:r>
            <a:r>
              <a:rPr lang="zh-CN" altLang="en-US" sz="800" dirty="0"/>
              <a:t>图像、</a:t>
            </a:r>
            <a:r>
              <a:rPr lang="en-US" altLang="zh-CN" sz="800" dirty="0"/>
              <a:t>3D </a:t>
            </a:r>
            <a:r>
              <a:rPr lang="zh-CN" altLang="en-US" sz="800" dirty="0"/>
              <a:t>数据、声音、文本和触觉信息</a:t>
            </a:r>
            <a:r>
              <a:rPr lang="en-US" altLang="zh-CN" sz="800" dirty="0"/>
              <a:t>——</a:t>
            </a:r>
            <a:r>
              <a:rPr lang="zh-CN" altLang="en-US" sz="800" dirty="0"/>
              <a:t>提供更丰富和更多样化的数据集；</a:t>
            </a:r>
          </a:p>
          <a:p>
            <a:r>
              <a:rPr lang="en-US" altLang="zh-CN" sz="800" dirty="0"/>
              <a:t>2</a:t>
            </a:r>
            <a:r>
              <a:rPr lang="zh-CN" altLang="en-US" sz="800" dirty="0"/>
              <a:t>）基于时间戳的数据对齐：数据基于时间戳记录和同步，适应不同的传感器帧速率；</a:t>
            </a:r>
          </a:p>
          <a:p>
            <a:r>
              <a:rPr lang="en-US" altLang="zh-CN" sz="800" dirty="0"/>
              <a:t>3</a:t>
            </a:r>
            <a:r>
              <a:rPr lang="zh-CN" altLang="en-US" sz="800" dirty="0"/>
              <a:t>）结构化的序列</a:t>
            </a:r>
            <a:r>
              <a:rPr lang="en-US" altLang="zh-CN" sz="800" dirty="0"/>
              <a:t>-</a:t>
            </a:r>
            <a:r>
              <a:rPr lang="zh-CN" altLang="en-US" sz="800" dirty="0"/>
              <a:t>任务</a:t>
            </a:r>
            <a:r>
              <a:rPr lang="en-US" altLang="zh-CN" sz="800" dirty="0"/>
              <a:t>-</a:t>
            </a:r>
            <a:r>
              <a:rPr lang="zh-CN" altLang="en-US" sz="800" dirty="0"/>
              <a:t>事件框架：</a:t>
            </a:r>
            <a:r>
              <a:rPr lang="en-US" altLang="zh-CN" sz="800" dirty="0"/>
              <a:t>ARIO </a:t>
            </a:r>
            <a:r>
              <a:rPr lang="zh-CN" altLang="en-US" sz="800" dirty="0"/>
              <a:t>使用清晰的序列</a:t>
            </a:r>
            <a:r>
              <a:rPr lang="en-US" altLang="zh-CN" sz="800" dirty="0"/>
              <a:t>-</a:t>
            </a:r>
            <a:r>
              <a:rPr lang="zh-CN" altLang="en-US" sz="800" dirty="0"/>
              <a:t>任务</a:t>
            </a:r>
            <a:r>
              <a:rPr lang="en-US" altLang="zh-CN" sz="800" dirty="0"/>
              <a:t>-</a:t>
            </a:r>
            <a:r>
              <a:rPr lang="zh-CN" altLang="en-US" sz="800" dirty="0"/>
              <a:t>事件结构，每个序列和任务都有详细的文本描述；</a:t>
            </a:r>
          </a:p>
          <a:p>
            <a:r>
              <a:rPr lang="en-US" altLang="zh-CN" sz="800" dirty="0"/>
              <a:t>4</a:t>
            </a:r>
            <a:r>
              <a:rPr lang="zh-CN" altLang="en-US" sz="800" dirty="0"/>
              <a:t>）统一的数据格式：数据集遵循标准化格式，支持各种机器人类型和控制对象，简化数据处理；</a:t>
            </a:r>
          </a:p>
          <a:p>
            <a:r>
              <a:rPr lang="en-US" altLang="zh-CN" sz="800" dirty="0"/>
              <a:t>5</a:t>
            </a:r>
            <a:r>
              <a:rPr lang="zh-CN" altLang="en-US" sz="800" dirty="0"/>
              <a:t>）模拟和真实机器人数据的集成：</a:t>
            </a:r>
            <a:r>
              <a:rPr lang="en-US" altLang="zh-CN" sz="800" dirty="0"/>
              <a:t>ARIO </a:t>
            </a:r>
            <a:r>
              <a:rPr lang="zh-CN" altLang="en-US" sz="800" dirty="0"/>
              <a:t>包括跨多个任务、场景和机器人类型的模拟和真实世界数据，增强了跨不同硬件平台的泛化能力</a:t>
            </a:r>
            <a:endParaRPr lang="en-US" sz="800" dirty="0"/>
          </a:p>
        </p:txBody>
      </p:sp>
      <p:pic>
        <p:nvPicPr>
          <p:cNvPr id="7" name="图片 6">
            <a:extLst>
              <a:ext uri="{FF2B5EF4-FFF2-40B4-BE49-F238E27FC236}">
                <a16:creationId xmlns:a16="http://schemas.microsoft.com/office/drawing/2014/main" id="{7F20CBDF-FE6C-D138-2969-600E7766FC91}"/>
              </a:ext>
            </a:extLst>
          </p:cNvPr>
          <p:cNvPicPr>
            <a:picLocks noChangeAspect="1"/>
          </p:cNvPicPr>
          <p:nvPr/>
        </p:nvPicPr>
        <p:blipFill>
          <a:blip r:embed="rId5"/>
          <a:stretch>
            <a:fillRect/>
          </a:stretch>
        </p:blipFill>
        <p:spPr>
          <a:xfrm>
            <a:off x="2279318" y="512091"/>
            <a:ext cx="9488241" cy="5067346"/>
          </a:xfrm>
          <a:prstGeom prst="rect">
            <a:avLst/>
          </a:prstGeom>
        </p:spPr>
      </p:pic>
    </p:spTree>
    <p:extLst>
      <p:ext uri="{BB962C8B-B14F-4D97-AF65-F5344CB8AC3E}">
        <p14:creationId xmlns:p14="http://schemas.microsoft.com/office/powerpoint/2010/main" val="9480958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314C7A-142D-DB3D-BE0A-02E7793BB3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5" name="think-cell data - do not delete" hidden="1">
                        <a:extLst>
                          <a:ext uri="{FF2B5EF4-FFF2-40B4-BE49-F238E27FC236}">
                            <a16:creationId xmlns:a16="http://schemas.microsoft.com/office/drawing/2014/main" id="{C0314C7A-142D-DB3D-BE0A-02E7793BB3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All Robots in One</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a:xfrm>
            <a:off x="838200" y="1333145"/>
            <a:ext cx="10515600" cy="5255663"/>
          </a:xfrm>
        </p:spPr>
        <p:txBody>
          <a:bodyPr>
            <a:noAutofit/>
          </a:bodyPr>
          <a:lstStyle/>
          <a:p>
            <a:r>
              <a:rPr lang="zh-CN" altLang="en-US" sz="1600" dirty="0"/>
              <a:t>显著的数据层面的限制继续阻碍着鲁棒、通用具身智能体的开发，特别是在标准化格式、多样性和数据量方面。 针对特定任务的数据集不足以训练这些多功能智能体。 尽管像 </a:t>
            </a:r>
            <a:r>
              <a:rPr lang="en-US" altLang="zh-CN" sz="1600" dirty="0"/>
              <a:t>Open X-embodiment </a:t>
            </a:r>
            <a:r>
              <a:rPr lang="zh-CN" altLang="en-US" sz="1600" dirty="0"/>
              <a:t>这样的预训练数据集结构看似统一，但仍有一些关键问题尚未解决。 这些问题包括缺乏全面的感官模式</a:t>
            </a:r>
            <a:r>
              <a:rPr lang="en-US" altLang="zh-CN" sz="1600" dirty="0"/>
              <a:t>——</a:t>
            </a:r>
            <a:r>
              <a:rPr lang="zh-CN" altLang="en-US" sz="1600" dirty="0"/>
              <a:t>目前还没有数据集同时整合图像、</a:t>
            </a:r>
            <a:r>
              <a:rPr lang="en-US" altLang="zh-CN" sz="1600" dirty="0"/>
              <a:t>3D</a:t>
            </a:r>
            <a:r>
              <a:rPr lang="zh-CN" altLang="en-US" sz="1600" dirty="0"/>
              <a:t>视觉、文本、触觉和听觉输入。 此外，多机器人数据集中缺乏统一的格式也使得数据处理和加载变得复杂。 此外，在不同机器人平台上表示不同控制对象的兼容性问题、不足的数据量阻碍了大规模预训练，以及缺乏将模拟数据和真实数据相结合的数据集，而这对于解决模拟到真实差距至关重要</a:t>
            </a:r>
            <a:endParaRPr lang="en-US" altLang="zh-CN" sz="1600" dirty="0"/>
          </a:p>
          <a:p>
            <a:r>
              <a:rPr lang="zh-CN" altLang="en-US" sz="1600" dirty="0"/>
              <a:t>为了克服这些挑战，引入了 </a:t>
            </a:r>
            <a:r>
              <a:rPr lang="en-US" altLang="zh-CN" sz="1600" dirty="0"/>
              <a:t>ARIO</a:t>
            </a:r>
            <a:r>
              <a:rPr lang="zh-CN" altLang="en-US" sz="1600" dirty="0"/>
              <a:t>（所有机器人合一），它是一种新的数据集标准，它优化了现有数据集，并促进了更通用、更强大的具身人工智能体的开发。 </a:t>
            </a:r>
            <a:r>
              <a:rPr lang="en-US" altLang="zh-CN" sz="1600" dirty="0"/>
              <a:t>ARIO </a:t>
            </a:r>
            <a:r>
              <a:rPr lang="zh-CN" altLang="en-US" sz="1600" dirty="0"/>
              <a:t>标准以统一的格式记录了来自具有不同形态的机器人的控制和运动数据。 时间戳机制通过解决机器人动作频率和传感器帧速率的变化来标准化数据收集。 </a:t>
            </a:r>
            <a:r>
              <a:rPr lang="en-US" altLang="zh-CN" sz="1600" dirty="0"/>
              <a:t>ARIO </a:t>
            </a:r>
            <a:r>
              <a:rPr lang="zh-CN" altLang="en-US" sz="1600" dirty="0"/>
              <a:t>的统一格式可以容纳来自不同机器人类型的可变数据，确保精确的时间戳。 这一标准使用户能够有效地训练高性能、可泛化的具身人工智能模型，将 </a:t>
            </a:r>
            <a:r>
              <a:rPr lang="en-US" altLang="zh-CN" sz="1600" dirty="0"/>
              <a:t>ARIO </a:t>
            </a:r>
            <a:r>
              <a:rPr lang="zh-CN" altLang="en-US" sz="1600" dirty="0"/>
              <a:t>定位为具身人工智能数据集的理想格式</a:t>
            </a:r>
            <a:endParaRPr lang="en-US" altLang="zh-CN" sz="1600" dirty="0"/>
          </a:p>
          <a:p>
            <a:r>
              <a:rPr lang="zh-CN" altLang="en-US" sz="1600" dirty="0"/>
              <a:t>基于 </a:t>
            </a:r>
            <a:r>
              <a:rPr lang="en-US" altLang="zh-CN" sz="1600" dirty="0"/>
              <a:t>ARIO </a:t>
            </a:r>
            <a:r>
              <a:rPr lang="zh-CN" altLang="en-US" sz="1600" dirty="0"/>
              <a:t>标准，进一步开发了一个统一的大规模 </a:t>
            </a:r>
            <a:r>
              <a:rPr lang="en-US" altLang="zh-CN" sz="1600" dirty="0"/>
              <a:t>ARIO </a:t>
            </a:r>
            <a:r>
              <a:rPr lang="zh-CN" altLang="en-US" sz="1600" dirty="0"/>
              <a:t>数据集，该数据集包含来自 </a:t>
            </a:r>
            <a:r>
              <a:rPr lang="en-US" altLang="zh-CN" sz="1600" dirty="0"/>
              <a:t>258 </a:t>
            </a:r>
            <a:r>
              <a:rPr lang="zh-CN" altLang="en-US" sz="1600" dirty="0"/>
              <a:t>个系列和 </a:t>
            </a:r>
            <a:r>
              <a:rPr lang="en-US" altLang="zh-CN" sz="1600" dirty="0"/>
              <a:t>321,064 </a:t>
            </a:r>
            <a:r>
              <a:rPr lang="zh-CN" altLang="en-US" sz="1600" dirty="0"/>
              <a:t>个任务的约 </a:t>
            </a:r>
            <a:r>
              <a:rPr lang="en-US" altLang="zh-CN" sz="1600" dirty="0"/>
              <a:t>300 </a:t>
            </a:r>
            <a:r>
              <a:rPr lang="zh-CN" altLang="en-US" sz="1600" dirty="0"/>
              <a:t>万个片段。 该数据集通过多种方法汇集而成：</a:t>
            </a:r>
          </a:p>
          <a:p>
            <a:r>
              <a:rPr lang="zh-CN" altLang="en-US" sz="1600" dirty="0"/>
              <a:t>（</a:t>
            </a:r>
            <a:r>
              <a:rPr lang="en-US" altLang="zh-CN" sz="1600" dirty="0"/>
              <a:t>1</a:t>
            </a:r>
            <a:r>
              <a:rPr lang="zh-CN" altLang="en-US" sz="1600" dirty="0"/>
              <a:t>）从自定义平台收集现实世界数据，产生了超过 </a:t>
            </a:r>
            <a:r>
              <a:rPr lang="en-US" altLang="zh-CN" sz="1600" dirty="0"/>
              <a:t>105 </a:t>
            </a:r>
            <a:r>
              <a:rPr lang="zh-CN" altLang="en-US" sz="1600" dirty="0"/>
              <a:t>个任务的 </a:t>
            </a:r>
            <a:r>
              <a:rPr lang="en-US" altLang="zh-CN" sz="1600" dirty="0"/>
              <a:t>3,662 </a:t>
            </a:r>
            <a:r>
              <a:rPr lang="zh-CN" altLang="en-US" sz="1600" dirty="0"/>
              <a:t>个片段；</a:t>
            </a:r>
          </a:p>
          <a:p>
            <a:r>
              <a:rPr lang="zh-CN" altLang="en-US" sz="1600" dirty="0"/>
              <a:t>（</a:t>
            </a:r>
            <a:r>
              <a:rPr lang="en-US" altLang="zh-CN" sz="1600" dirty="0"/>
              <a:t>2</a:t>
            </a:r>
            <a:r>
              <a:rPr lang="zh-CN" altLang="en-US" sz="1600" dirty="0"/>
              <a:t>）使用 </a:t>
            </a:r>
            <a:r>
              <a:rPr lang="en-US" altLang="zh-CN" sz="1600" dirty="0"/>
              <a:t>Habitat</a:t>
            </a:r>
            <a:r>
              <a:rPr lang="zh-CN" altLang="en-US" sz="1600" dirty="0"/>
              <a:t>、</a:t>
            </a:r>
            <a:r>
              <a:rPr lang="en-US" altLang="zh-CN" sz="1600" dirty="0"/>
              <a:t>MuJoCo </a:t>
            </a:r>
            <a:r>
              <a:rPr lang="zh-CN" altLang="en-US" sz="1600" dirty="0"/>
              <a:t>和 </a:t>
            </a:r>
            <a:r>
              <a:rPr lang="en-US" altLang="zh-CN" sz="1600" dirty="0" err="1"/>
              <a:t>SeaWave</a:t>
            </a:r>
            <a:r>
              <a:rPr lang="en-US" altLang="zh-CN" sz="1600" dirty="0"/>
              <a:t> </a:t>
            </a:r>
            <a:r>
              <a:rPr lang="zh-CN" altLang="en-US" sz="1600" dirty="0"/>
              <a:t>等平台进行基于仿真的数据生成，产生了来自 </a:t>
            </a:r>
            <a:r>
              <a:rPr lang="en-US" altLang="zh-CN" sz="1600" dirty="0"/>
              <a:t>1,198 </a:t>
            </a:r>
            <a:r>
              <a:rPr lang="zh-CN" altLang="en-US" sz="1600" dirty="0"/>
              <a:t>个任务的 </a:t>
            </a:r>
            <a:r>
              <a:rPr lang="en-US" altLang="zh-CN" sz="1600" dirty="0"/>
              <a:t>703,088 </a:t>
            </a:r>
            <a:r>
              <a:rPr lang="zh-CN" altLang="en-US" sz="1600" dirty="0"/>
              <a:t>个片段；</a:t>
            </a:r>
          </a:p>
          <a:p>
            <a:r>
              <a:rPr lang="zh-CN" altLang="en-US" sz="1600" dirty="0"/>
              <a:t>（</a:t>
            </a:r>
            <a:r>
              <a:rPr lang="en-US" altLang="zh-CN" sz="1600" dirty="0"/>
              <a:t>3</a:t>
            </a:r>
            <a:r>
              <a:rPr lang="zh-CN" altLang="en-US" sz="1600" dirty="0"/>
              <a:t>）将现有的开源数据集转换为 </a:t>
            </a:r>
            <a:r>
              <a:rPr lang="en-US" altLang="zh-CN" sz="1600" dirty="0"/>
              <a:t>ARIO </a:t>
            </a:r>
            <a:r>
              <a:rPr lang="zh-CN" altLang="en-US" sz="1600" dirty="0"/>
              <a:t>标准，贡献了来自 </a:t>
            </a:r>
            <a:r>
              <a:rPr lang="en-US" altLang="zh-CN" sz="1600" dirty="0"/>
              <a:t>319,761 </a:t>
            </a:r>
            <a:r>
              <a:rPr lang="zh-CN" altLang="en-US" sz="1600" dirty="0"/>
              <a:t>个任务的 </a:t>
            </a:r>
            <a:r>
              <a:rPr lang="en-US" altLang="zh-CN" sz="1600" dirty="0"/>
              <a:t>2,326,438 </a:t>
            </a:r>
            <a:r>
              <a:rPr lang="zh-CN" altLang="en-US" sz="1600" dirty="0"/>
              <a:t>个片段。</a:t>
            </a:r>
          </a:p>
          <a:p>
            <a:r>
              <a:rPr lang="en-US" altLang="zh-CN" sz="1600" dirty="0"/>
              <a:t>ARIO </a:t>
            </a:r>
            <a:r>
              <a:rPr lang="zh-CN" altLang="en-US" sz="1600" dirty="0"/>
              <a:t>数据集解决了当前数据集的局限性，并促进了稳健、通用的人工智能体的开发。 通过为数据收集和表示提供一个连贯的框架，</a:t>
            </a:r>
            <a:r>
              <a:rPr lang="en-US" altLang="zh-CN" sz="1600" dirty="0"/>
              <a:t>ARIO </a:t>
            </a:r>
            <a:r>
              <a:rPr lang="zh-CN" altLang="en-US" sz="1600" dirty="0"/>
              <a:t>为开发更强大、更通用的具身人工智能体铺平了道路，使其能够以越来越复杂和多样化的方式在物理世界中导航和交互。 该项目可在 </a:t>
            </a:r>
            <a:r>
              <a:rPr lang="en-US" altLang="zh-CN" sz="1600" dirty="0"/>
              <a:t>https://imaei.github.io/project_pages/ario </a:t>
            </a:r>
            <a:r>
              <a:rPr lang="zh-CN" altLang="en-US" sz="1600" dirty="0"/>
              <a:t>获取</a:t>
            </a:r>
            <a:endParaRPr lang="en-US" sz="1600" dirty="0"/>
          </a:p>
        </p:txBody>
      </p:sp>
    </p:spTree>
    <p:extLst>
      <p:ext uri="{BB962C8B-B14F-4D97-AF65-F5344CB8AC3E}">
        <p14:creationId xmlns:p14="http://schemas.microsoft.com/office/powerpoint/2010/main" val="40635838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DCD11FE2-86C5-558D-78A3-FCF598800771}"/>
              </a:ext>
            </a:extLst>
          </p:cNvPr>
          <p:cNvSpPr/>
          <p:nvPr>
            <p:custDataLst>
              <p:tags r:id="rId2"/>
            </p:custDataLst>
          </p:nvPr>
        </p:nvSpPr>
        <p:spPr>
          <a:xfrm>
            <a:off x="977959" y="4962946"/>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8" name="矩形 27">
            <a:hlinkClick r:id="rId30" action="ppaction://hlinksldjump"/>
            <a:extLst>
              <a:ext uri="{FF2B5EF4-FFF2-40B4-BE49-F238E27FC236}">
                <a16:creationId xmlns:a16="http://schemas.microsoft.com/office/drawing/2014/main" id="{752447DB-0731-B334-D475-F228DFF9D6DA}"/>
              </a:ext>
            </a:extLst>
          </p:cNvPr>
          <p:cNvSpPr/>
          <p:nvPr>
            <p:custDataLst>
              <p:tags r:id="rId3"/>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7" name="矩形 26">
            <a:hlinkClick r:id="rId30" action="ppaction://hlinksldjump"/>
            <a:extLst>
              <a:ext uri="{FF2B5EF4-FFF2-40B4-BE49-F238E27FC236}">
                <a16:creationId xmlns:a16="http://schemas.microsoft.com/office/drawing/2014/main" id="{19495705-7CE5-2BFD-794B-3C4E646EA09C}"/>
              </a:ext>
            </a:extLst>
          </p:cNvPr>
          <p:cNvSpPr/>
          <p:nvPr>
            <p:custDataLst>
              <p:tags r:id="rId4"/>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6" name="矩形 25">
            <a:hlinkClick r:id="rId30" action="ppaction://hlinksldjump"/>
            <a:extLst>
              <a:ext uri="{FF2B5EF4-FFF2-40B4-BE49-F238E27FC236}">
                <a16:creationId xmlns:a16="http://schemas.microsoft.com/office/drawing/2014/main" id="{B393E4C2-A36C-5F8F-06C8-B92AA42BC6CB}"/>
              </a:ext>
            </a:extLst>
          </p:cNvPr>
          <p:cNvSpPr/>
          <p:nvPr>
            <p:custDataLst>
              <p:tags r:id="rId5"/>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5" name="矩形 24">
            <a:hlinkClick r:id="rId31" action="ppaction://hlinksldjump"/>
            <a:extLst>
              <a:ext uri="{FF2B5EF4-FFF2-40B4-BE49-F238E27FC236}">
                <a16:creationId xmlns:a16="http://schemas.microsoft.com/office/drawing/2014/main" id="{E68DCA40-0911-847D-B60A-64C599E401D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4" name="矩形 23">
            <a:hlinkClick r:id="rId31" action="ppaction://hlinksldjump"/>
            <a:extLst>
              <a:ext uri="{FF2B5EF4-FFF2-40B4-BE49-F238E27FC236}">
                <a16:creationId xmlns:a16="http://schemas.microsoft.com/office/drawing/2014/main" id="{797C7CE8-887C-9B86-A0B6-0AEEF5D08925}"/>
              </a:ext>
            </a:extLst>
          </p:cNvPr>
          <p:cNvSpPr/>
          <p:nvPr>
            <p:custDataLst>
              <p:tags r:id="rId7"/>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3" name="矩形 22">
            <a:hlinkClick r:id="rId31" action="ppaction://hlinksldjump"/>
            <a:extLst>
              <a:ext uri="{FF2B5EF4-FFF2-40B4-BE49-F238E27FC236}">
                <a16:creationId xmlns:a16="http://schemas.microsoft.com/office/drawing/2014/main" id="{4C13498B-882D-EAB9-D915-FCC0B4CA787B}"/>
              </a:ext>
            </a:extLst>
          </p:cNvPr>
          <p:cNvSpPr/>
          <p:nvPr>
            <p:custDataLst>
              <p:tags r:id="rId8"/>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32" action="ppaction://hlinksldjump"/>
            <a:extLst>
              <a:ext uri="{FF2B5EF4-FFF2-40B4-BE49-F238E27FC236}">
                <a16:creationId xmlns:a16="http://schemas.microsoft.com/office/drawing/2014/main" id="{1E0BC14C-61BE-FB10-5AF7-9C42CB93C76E}"/>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1" name="矩形 20">
            <a:hlinkClick r:id="rId32" action="ppaction://hlinksldjump"/>
            <a:extLst>
              <a:ext uri="{FF2B5EF4-FFF2-40B4-BE49-F238E27FC236}">
                <a16:creationId xmlns:a16="http://schemas.microsoft.com/office/drawing/2014/main" id="{6AE8C4F8-8C48-7228-B822-6AFFCD17C12B}"/>
              </a:ext>
            </a:extLst>
          </p:cNvPr>
          <p:cNvSpPr/>
          <p:nvPr>
            <p:custDataLst>
              <p:tags r:id="rId10"/>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0" name="矩形 19">
            <a:hlinkClick r:id="rId32" action="ppaction://hlinksldjump"/>
            <a:extLst>
              <a:ext uri="{FF2B5EF4-FFF2-40B4-BE49-F238E27FC236}">
                <a16:creationId xmlns:a16="http://schemas.microsoft.com/office/drawing/2014/main" id="{D390BDF9-3351-92BC-949C-67305CED2D85}"/>
              </a:ext>
            </a:extLst>
          </p:cNvPr>
          <p:cNvSpPr/>
          <p:nvPr>
            <p:custDataLst>
              <p:tags r:id="rId11"/>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33" action="ppaction://hlinksldjump"/>
            <a:extLst>
              <a:ext uri="{FF2B5EF4-FFF2-40B4-BE49-F238E27FC236}">
                <a16:creationId xmlns:a16="http://schemas.microsoft.com/office/drawing/2014/main" id="{BB304604-2868-21EA-4B9A-38ABA22EAD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8" name="矩形 17">
            <a:hlinkClick r:id="rId33" action="ppaction://hlinksldjump"/>
            <a:extLst>
              <a:ext uri="{FF2B5EF4-FFF2-40B4-BE49-F238E27FC236}">
                <a16:creationId xmlns:a16="http://schemas.microsoft.com/office/drawing/2014/main" id="{F9016587-E870-7EFF-C8E9-077D1A18E592}"/>
              </a:ext>
            </a:extLst>
          </p:cNvPr>
          <p:cNvSpPr/>
          <p:nvPr>
            <p:custDataLst>
              <p:tags r:id="rId13"/>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7" name="矩形 16">
            <a:hlinkClick r:id="rId33" action="ppaction://hlinksldjump"/>
            <a:extLst>
              <a:ext uri="{FF2B5EF4-FFF2-40B4-BE49-F238E27FC236}">
                <a16:creationId xmlns:a16="http://schemas.microsoft.com/office/drawing/2014/main" id="{3ABC5AF0-CCE6-B4E4-6D84-366DD69A4830}"/>
              </a:ext>
            </a:extLst>
          </p:cNvPr>
          <p:cNvSpPr/>
          <p:nvPr>
            <p:custDataLst>
              <p:tags r:id="rId1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34" action="ppaction://hlinksldjump"/>
            <a:extLst>
              <a:ext uri="{FF2B5EF4-FFF2-40B4-BE49-F238E27FC236}">
                <a16:creationId xmlns:a16="http://schemas.microsoft.com/office/drawing/2014/main" id="{AA5C09E2-6778-29E4-D1CD-217AA9FBE7C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4" action="ppaction://hlinksldjump"/>
            <a:extLst>
              <a:ext uri="{FF2B5EF4-FFF2-40B4-BE49-F238E27FC236}">
                <a16:creationId xmlns:a16="http://schemas.microsoft.com/office/drawing/2014/main" id="{9E687160-046F-507D-F603-9EB1E2C5BE3B}"/>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4" action="ppaction://hlinksldjump"/>
            <a:extLst>
              <a:ext uri="{FF2B5EF4-FFF2-40B4-BE49-F238E27FC236}">
                <a16:creationId xmlns:a16="http://schemas.microsoft.com/office/drawing/2014/main" id="{47C3DEA0-35E9-CCAF-9547-6A71324BC115}"/>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5" action="ppaction://hlinksldjump"/>
            <a:extLst>
              <a:ext uri="{FF2B5EF4-FFF2-40B4-BE49-F238E27FC236}">
                <a16:creationId xmlns:a16="http://schemas.microsoft.com/office/drawing/2014/main" id="{3DCE73C5-E50E-6B39-EEAB-BFEFFD8A8D6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5" action="ppaction://hlinksldjump"/>
            <a:extLst>
              <a:ext uri="{FF2B5EF4-FFF2-40B4-BE49-F238E27FC236}">
                <a16:creationId xmlns:a16="http://schemas.microsoft.com/office/drawing/2014/main" id="{A8D960C7-F2EB-8540-6E7C-790FBA6320CD}"/>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5" action="ppaction://hlinksldjump"/>
            <a:extLst>
              <a:ext uri="{FF2B5EF4-FFF2-40B4-BE49-F238E27FC236}">
                <a16:creationId xmlns:a16="http://schemas.microsoft.com/office/drawing/2014/main" id="{66033393-339F-7208-0262-0D86129D89A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6" action="ppaction://hlinksldjump"/>
            <a:extLst>
              <a:ext uri="{FF2B5EF4-FFF2-40B4-BE49-F238E27FC236}">
                <a16:creationId xmlns:a16="http://schemas.microsoft.com/office/drawing/2014/main" id="{96496E7F-85EC-0206-3497-572FEEA9E345}"/>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960AADAB-831B-CB24-001E-CA03178E42E9}"/>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23503967-6BCD-038C-746E-2CC9A00A520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CE4E4432-942C-D66A-50A7-71BE8A7F63C9}"/>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152B2BDE-A522-0F63-DE61-4C2F6FAE0D79}"/>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BA2703A7-F4A6-A8FB-CFF2-1E94052D3BF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64B60625-6906-9681-6B0D-F35145DAF108}"/>
              </a:ext>
            </a:extLst>
          </p:cNvPr>
          <p:cNvSpPr>
            <a:spLocks noGrp="1"/>
          </p:cNvSpPr>
          <p:nvPr>
            <p:ph type="title"/>
            <p:custDataLst>
              <p:tags r:id="rId27"/>
            </p:custDataLst>
          </p:nvPr>
        </p:nvSpPr>
        <p:spPr/>
        <p:txBody>
          <a:bodyPr/>
          <a:lstStyle/>
          <a:p>
            <a:r>
              <a:rPr lang="en-US"/>
              <a:t>Embodied AI</a:t>
            </a:r>
          </a:p>
        </p:txBody>
      </p:sp>
      <p:graphicFrame>
        <p:nvGraphicFramePr>
          <p:cNvPr id="143" name="think-cell data - do not delete" hidden="1">
            <a:extLst>
              <a:ext uri="{FF2B5EF4-FFF2-40B4-BE49-F238E27FC236}">
                <a16:creationId xmlns:a16="http://schemas.microsoft.com/office/drawing/2014/main" id="{976F442D-2859-4FA4-2602-9AB84CA7BA32}"/>
              </a:ext>
            </a:extLst>
          </p:cNvPr>
          <p:cNvGraphicFramePr>
            <a:graphicFrameLocks noChangeAspect="1"/>
          </p:cNvGraphicFramePr>
          <p:nvPr>
            <p:custDataLst>
              <p:tags r:id="rId28"/>
            </p:custDataLst>
            <p:extLst>
              <p:ext uri="{D42A27DB-BD31-4B8C-83A1-F6EECF244321}">
                <p14:modId xmlns:p14="http://schemas.microsoft.com/office/powerpoint/2010/main" val="873129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617527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A4599E-4650-D82B-5959-B2507A7752CA}"/>
              </a:ext>
            </a:extLst>
          </p:cNvPr>
          <p:cNvGraphicFramePr>
            <a:graphicFrameLocks noChangeAspect="1"/>
          </p:cNvGraphicFramePr>
          <p:nvPr>
            <p:custDataLst>
              <p:tags r:id="rId1"/>
            </p:custDataLst>
            <p:extLst>
              <p:ext uri="{D42A27DB-BD31-4B8C-83A1-F6EECF244321}">
                <p14:modId xmlns:p14="http://schemas.microsoft.com/office/powerpoint/2010/main" val="884969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图片 5" descr="图片包含 图示&#10;&#10;描述已自动生成">
            <a:extLst>
              <a:ext uri="{FF2B5EF4-FFF2-40B4-BE49-F238E27FC236}">
                <a16:creationId xmlns:a16="http://schemas.microsoft.com/office/drawing/2014/main" id="{0B606531-2B8E-00D3-CE25-64647D624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1" y="0"/>
            <a:ext cx="11696378" cy="6858000"/>
          </a:xfrm>
          <a:prstGeom prst="rect">
            <a:avLst/>
          </a:prstGeom>
        </p:spPr>
      </p:pic>
    </p:spTree>
    <p:extLst>
      <p:ext uri="{BB962C8B-B14F-4D97-AF65-F5344CB8AC3E}">
        <p14:creationId xmlns:p14="http://schemas.microsoft.com/office/powerpoint/2010/main" val="10720892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7" action="ppaction://hlinksldjump"/>
            <a:extLst>
              <a:ext uri="{FF2B5EF4-FFF2-40B4-BE49-F238E27FC236}">
                <a16:creationId xmlns:a16="http://schemas.microsoft.com/office/drawing/2014/main" id="{25037F80-5F75-A0BD-9276-E740AA2FC94E}"/>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27" action="ppaction://hlinksldjump"/>
            <a:extLst>
              <a:ext uri="{FF2B5EF4-FFF2-40B4-BE49-F238E27FC236}">
                <a16:creationId xmlns:a16="http://schemas.microsoft.com/office/drawing/2014/main" id="{0FADA0BB-DDD1-8AB8-F85E-4E0D187EFC0C}"/>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7" action="ppaction://hlinksldjump"/>
            <a:extLst>
              <a:ext uri="{FF2B5EF4-FFF2-40B4-BE49-F238E27FC236}">
                <a16:creationId xmlns:a16="http://schemas.microsoft.com/office/drawing/2014/main" id="{3E06B260-677B-58A6-C2D6-C0D5506BCDB0}"/>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8" action="ppaction://hlinksldjump"/>
            <a:extLst>
              <a:ext uri="{FF2B5EF4-FFF2-40B4-BE49-F238E27FC236}">
                <a16:creationId xmlns:a16="http://schemas.microsoft.com/office/drawing/2014/main" id="{90EC5E70-671E-BADE-D348-FA36375E8109}"/>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2" name="矩形 21">
            <a:hlinkClick r:id="rId28" action="ppaction://hlinksldjump"/>
            <a:extLst>
              <a:ext uri="{FF2B5EF4-FFF2-40B4-BE49-F238E27FC236}">
                <a16:creationId xmlns:a16="http://schemas.microsoft.com/office/drawing/2014/main" id="{E654E1B6-8D09-CA1C-3E4A-45EC87F1D79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8" action="ppaction://hlinksldjump"/>
            <a:extLst>
              <a:ext uri="{FF2B5EF4-FFF2-40B4-BE49-F238E27FC236}">
                <a16:creationId xmlns:a16="http://schemas.microsoft.com/office/drawing/2014/main" id="{C2A5ED46-4C7F-6E56-4901-C1EBF75E33CE}"/>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9" action="ppaction://hlinksldjump"/>
            <a:extLst>
              <a:ext uri="{FF2B5EF4-FFF2-40B4-BE49-F238E27FC236}">
                <a16:creationId xmlns:a16="http://schemas.microsoft.com/office/drawing/2014/main" id="{05339271-B1D4-480A-3513-A640E6AEC72C}"/>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9" name="矩形 18">
            <a:hlinkClick r:id="rId29" action="ppaction://hlinksldjump"/>
            <a:extLst>
              <a:ext uri="{FF2B5EF4-FFF2-40B4-BE49-F238E27FC236}">
                <a16:creationId xmlns:a16="http://schemas.microsoft.com/office/drawing/2014/main" id="{0759E4FA-8E0A-6D64-9442-CF68655FFB35}"/>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9" action="ppaction://hlinksldjump"/>
            <a:extLst>
              <a:ext uri="{FF2B5EF4-FFF2-40B4-BE49-F238E27FC236}">
                <a16:creationId xmlns:a16="http://schemas.microsoft.com/office/drawing/2014/main" id="{F4435BE5-B9EE-29E1-1501-5D7D48AB3363}"/>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0" action="ppaction://hlinksldjump"/>
            <a:extLst>
              <a:ext uri="{FF2B5EF4-FFF2-40B4-BE49-F238E27FC236}">
                <a16:creationId xmlns:a16="http://schemas.microsoft.com/office/drawing/2014/main" id="{4DB9A81A-781C-E1B3-2291-E5F98AC431B6}"/>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6" name="矩形 15">
            <a:hlinkClick r:id="rId30" action="ppaction://hlinksldjump"/>
            <a:extLst>
              <a:ext uri="{FF2B5EF4-FFF2-40B4-BE49-F238E27FC236}">
                <a16:creationId xmlns:a16="http://schemas.microsoft.com/office/drawing/2014/main" id="{97424EFD-1B8C-A199-AAE4-26C7707AE7C4}"/>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30" action="ppaction://hlinksldjump"/>
            <a:extLst>
              <a:ext uri="{FF2B5EF4-FFF2-40B4-BE49-F238E27FC236}">
                <a16:creationId xmlns:a16="http://schemas.microsoft.com/office/drawing/2014/main" id="{B8E7061F-C073-D73E-229D-6396097BCF7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1" action="ppaction://hlinksldjump"/>
            <a:extLst>
              <a:ext uri="{FF2B5EF4-FFF2-40B4-BE49-F238E27FC236}">
                <a16:creationId xmlns:a16="http://schemas.microsoft.com/office/drawing/2014/main" id="{2EE3DA96-D480-A4D6-7824-A1DE2ADFAD0D}"/>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3" name="矩形 12">
            <a:hlinkClick r:id="rId31" action="ppaction://hlinksldjump"/>
            <a:extLst>
              <a:ext uri="{FF2B5EF4-FFF2-40B4-BE49-F238E27FC236}">
                <a16:creationId xmlns:a16="http://schemas.microsoft.com/office/drawing/2014/main" id="{0B826A21-2B3E-3996-2819-6E87CD039E93}"/>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1" action="ppaction://hlinksldjump"/>
            <a:extLst>
              <a:ext uri="{FF2B5EF4-FFF2-40B4-BE49-F238E27FC236}">
                <a16:creationId xmlns:a16="http://schemas.microsoft.com/office/drawing/2014/main" id="{4DD832DC-5AEA-A9EB-67A1-B431D1935899}"/>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2" action="ppaction://hlinksldjump"/>
            <a:extLst>
              <a:ext uri="{FF2B5EF4-FFF2-40B4-BE49-F238E27FC236}">
                <a16:creationId xmlns:a16="http://schemas.microsoft.com/office/drawing/2014/main" id="{02ED2570-1AF6-0BC8-A865-4ACFF16753E9}"/>
              </a:ext>
            </a:extLst>
          </p:cNvPr>
          <p:cNvSpPr/>
          <p:nvPr>
            <p:custDataLst>
              <p:tags r:id="rId17"/>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10" name="矩形 9">
            <a:hlinkClick r:id="rId32" action="ppaction://hlinksldjump"/>
            <a:extLst>
              <a:ext uri="{FF2B5EF4-FFF2-40B4-BE49-F238E27FC236}">
                <a16:creationId xmlns:a16="http://schemas.microsoft.com/office/drawing/2014/main" id="{C29880FB-EB7B-87BB-0678-CA4C20C5E7E1}"/>
              </a:ext>
            </a:extLst>
          </p:cNvPr>
          <p:cNvSpPr/>
          <p:nvPr>
            <p:custDataLst>
              <p:tags r:id="rId18"/>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9" name="矩形 8">
            <a:hlinkClick r:id="rId32" action="ppaction://hlinksldjump"/>
            <a:extLst>
              <a:ext uri="{FF2B5EF4-FFF2-40B4-BE49-F238E27FC236}">
                <a16:creationId xmlns:a16="http://schemas.microsoft.com/office/drawing/2014/main" id="{9CBAB9C8-718E-836F-1430-59F723351AFE}"/>
              </a:ext>
            </a:extLst>
          </p:cNvPr>
          <p:cNvSpPr/>
          <p:nvPr>
            <p:custDataLst>
              <p:tags r:id="rId19"/>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30E7C308-5233-E174-023E-9DC075BAF277}"/>
              </a:ext>
            </a:extLst>
          </p:cNvPr>
          <p:cNvSpPr/>
          <p:nvPr>
            <p:custDataLst>
              <p:tags r:id="rId20"/>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3" action="ppaction://hlinksldjump"/>
            <a:extLst>
              <a:ext uri="{FF2B5EF4-FFF2-40B4-BE49-F238E27FC236}">
                <a16:creationId xmlns:a16="http://schemas.microsoft.com/office/drawing/2014/main" id="{7E5F5954-8B98-7DBB-DFEA-8A4EEF8CB46E}"/>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33" action="ppaction://hlinksldjump"/>
            <a:extLst>
              <a:ext uri="{FF2B5EF4-FFF2-40B4-BE49-F238E27FC236}">
                <a16:creationId xmlns:a16="http://schemas.microsoft.com/office/drawing/2014/main" id="{8AE2AE3E-88C3-6DF6-2755-94742277EF90}"/>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3" action="ppaction://hlinksldjump"/>
            <a:extLst>
              <a:ext uri="{FF2B5EF4-FFF2-40B4-BE49-F238E27FC236}">
                <a16:creationId xmlns:a16="http://schemas.microsoft.com/office/drawing/2014/main" id="{882C11A3-A98E-81F8-521B-72C823D9142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D6D60D9-58A5-B466-F3DB-27D4B042390C}"/>
              </a:ext>
            </a:extLst>
          </p:cNvPr>
          <p:cNvSpPr>
            <a:spLocks noGrp="1"/>
          </p:cNvSpPr>
          <p:nvPr>
            <p:ph type="title"/>
            <p:custDataLst>
              <p:tags r:id="rId24"/>
            </p:custDataLst>
          </p:nvPr>
        </p:nvSpPr>
        <p:spPr/>
        <p:txBody>
          <a:bodyPr/>
          <a:lstStyle/>
          <a:p>
            <a:r>
              <a:rPr lang="en-US"/>
              <a:t>Challenges and Future Directions</a:t>
            </a:r>
          </a:p>
        </p:txBody>
      </p:sp>
      <p:graphicFrame>
        <p:nvGraphicFramePr>
          <p:cNvPr id="78" name="think-cell data - do not delete" hidden="1">
            <a:extLst>
              <a:ext uri="{FF2B5EF4-FFF2-40B4-BE49-F238E27FC236}">
                <a16:creationId xmlns:a16="http://schemas.microsoft.com/office/drawing/2014/main" id="{EC7C5F39-57E3-2394-7B0F-69480F0682EE}"/>
              </a:ext>
            </a:extLst>
          </p:cNvPr>
          <p:cNvGraphicFramePr>
            <a:graphicFrameLocks noChangeAspect="1"/>
          </p:cNvGraphicFramePr>
          <p:nvPr>
            <p:custDataLst>
              <p:tags r:id="rId25"/>
            </p:custDataLst>
            <p:extLst>
              <p:ext uri="{D42A27DB-BD31-4B8C-83A1-F6EECF244321}">
                <p14:modId xmlns:p14="http://schemas.microsoft.com/office/powerpoint/2010/main" val="972047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4" imgW="473" imgH="476" progId="TCLayout.ActiveDocument.1">
                  <p:embed/>
                </p:oleObj>
              </mc:Choice>
              <mc:Fallback>
                <p:oleObj name="think-cell 幻灯片" r:id="rId34" imgW="473" imgH="476" progId="TCLayout.ActiveDocument.1">
                  <p:embed/>
                  <p:pic>
                    <p:nvPicPr>
                      <p:cNvPr id="0" name=""/>
                      <p:cNvPicPr/>
                      <p:nvPr/>
                    </p:nvPicPr>
                    <p:blipFill>
                      <a:blip r:embed="rId35"/>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180635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BFA6456-4BCB-BABC-B1AB-0D190C2D6B18}"/>
              </a:ext>
            </a:extLst>
          </p:cNvPr>
          <p:cNvGraphicFramePr>
            <a:graphicFrameLocks noChangeAspect="1"/>
          </p:cNvGraphicFramePr>
          <p:nvPr>
            <p:custDataLst>
              <p:tags r:id="rId1"/>
            </p:custDataLst>
            <p:extLst>
              <p:ext uri="{D42A27DB-BD31-4B8C-83A1-F6EECF244321}">
                <p14:modId xmlns:p14="http://schemas.microsoft.com/office/powerpoint/2010/main" val="3145676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dirty="0"/>
              <a:t>High-quality Robotic Datasets</a:t>
            </a:r>
            <a:endParaRPr lang="en-US" dirty="0"/>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获得足够的真实世界机器人数据仍然是一个重大挑战。 收集这些数据既耗时又资源密集。 仅仅依赖模拟数据会加剧模拟到真实世界的差距问题。 创建多样化的真实世界机器人数据集需要不同机构之间紧密而广泛的合作。 此外，开发更逼真、更高效的模拟器对于提高模拟数据的质量至关重要。 目前的 </a:t>
            </a:r>
            <a:r>
              <a:rPr lang="en-US" altLang="zh-CN" dirty="0"/>
              <a:t>RT-1 </a:t>
            </a:r>
            <a:r>
              <a:rPr lang="zh-CN" altLang="en-US" dirty="0"/>
              <a:t>工作使用了基于机器人图像和自然语言命令的预训练模型。 </a:t>
            </a:r>
            <a:r>
              <a:rPr lang="en-US" altLang="zh-CN" dirty="0"/>
              <a:t>RT-1 </a:t>
            </a:r>
            <a:r>
              <a:rPr lang="zh-CN" altLang="en-US" dirty="0"/>
              <a:t>在导航和抓取任务中取得了良好的结果，但获取真实世界机器人数据集非常具有挑战性。 为了构建能够在机器人学中跨场景和跨任务应用的通用具身模型，必须构建大规模数据集，利用高质量的模拟环境数据来辅助真实世界数据</a:t>
            </a:r>
            <a:endParaRPr lang="en-US" dirty="0"/>
          </a:p>
        </p:txBody>
      </p:sp>
    </p:spTree>
    <p:extLst>
      <p:ext uri="{BB962C8B-B14F-4D97-AF65-F5344CB8AC3E}">
        <p14:creationId xmlns:p14="http://schemas.microsoft.com/office/powerpoint/2010/main" val="163933935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E22AEC8-A727-4837-1771-37D6C22E4BA8}"/>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26" action="ppaction://hlinksldjump"/>
            <a:extLst>
              <a:ext uri="{FF2B5EF4-FFF2-40B4-BE49-F238E27FC236}">
                <a16:creationId xmlns:a16="http://schemas.microsoft.com/office/drawing/2014/main" id="{1BA1EADA-145E-42E9-1E22-97AB1F4F6AD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3E0686D2-BAD2-95F4-2340-F74757DFFD8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7163DE03-2F9B-8916-FFD4-FF4B30492F04}"/>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2" name="矩形 21">
            <a:hlinkClick r:id="rId27" action="ppaction://hlinksldjump"/>
            <a:extLst>
              <a:ext uri="{FF2B5EF4-FFF2-40B4-BE49-F238E27FC236}">
                <a16:creationId xmlns:a16="http://schemas.microsoft.com/office/drawing/2014/main" id="{72849EB6-0C54-263F-A439-F7C460530E0C}"/>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1F0AB68F-3F18-4655-653A-1F683C7B8500}"/>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00328B1-1C23-43EB-43E0-2E1D3D0E8BD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9" name="矩形 18">
            <a:hlinkClick r:id="rId28" action="ppaction://hlinksldjump"/>
            <a:extLst>
              <a:ext uri="{FF2B5EF4-FFF2-40B4-BE49-F238E27FC236}">
                <a16:creationId xmlns:a16="http://schemas.microsoft.com/office/drawing/2014/main" id="{2C6474FE-93CB-E3DA-4D3F-B32088258150}"/>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6A646CDC-C0E7-426B-6FFF-E5236DCBB647}"/>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A3C9FE6B-2944-AE67-7BFB-25A9C44E9BC8}"/>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6" name="矩形 15">
            <a:hlinkClick r:id="rId29" action="ppaction://hlinksldjump"/>
            <a:extLst>
              <a:ext uri="{FF2B5EF4-FFF2-40B4-BE49-F238E27FC236}">
                <a16:creationId xmlns:a16="http://schemas.microsoft.com/office/drawing/2014/main" id="{B0A0B7F5-921E-52E8-ED12-DA30B7F87B43}"/>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A2FBF940-DEB7-7853-B45A-96EF3F726906}"/>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0" action="ppaction://hlinksldjump"/>
            <a:extLst>
              <a:ext uri="{FF2B5EF4-FFF2-40B4-BE49-F238E27FC236}">
                <a16:creationId xmlns:a16="http://schemas.microsoft.com/office/drawing/2014/main" id="{53F55923-1730-1A53-F0D5-D1796C6BF5F0}"/>
              </a:ext>
            </a:extLst>
          </p:cNvPr>
          <p:cNvSpPr/>
          <p:nvPr>
            <p:custDataLst>
              <p:tags r:id="rId14"/>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3" name="矩形 12">
            <a:hlinkClick r:id="rId30" action="ppaction://hlinksldjump"/>
            <a:extLst>
              <a:ext uri="{FF2B5EF4-FFF2-40B4-BE49-F238E27FC236}">
                <a16:creationId xmlns:a16="http://schemas.microsoft.com/office/drawing/2014/main" id="{2048546E-272F-FB15-F902-805F090A6C71}"/>
              </a:ext>
            </a:extLst>
          </p:cNvPr>
          <p:cNvSpPr/>
          <p:nvPr>
            <p:custDataLst>
              <p:tags r:id="rId15"/>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2" name="矩形 11">
            <a:hlinkClick r:id="rId30" action="ppaction://hlinksldjump"/>
            <a:extLst>
              <a:ext uri="{FF2B5EF4-FFF2-40B4-BE49-F238E27FC236}">
                <a16:creationId xmlns:a16="http://schemas.microsoft.com/office/drawing/2014/main" id="{35938B18-604A-1F1B-E744-D23176ED9B21}"/>
              </a:ext>
            </a:extLst>
          </p:cNvPr>
          <p:cNvSpPr/>
          <p:nvPr>
            <p:custDataLst>
              <p:tags r:id="rId16"/>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5D12E3DC-752B-E9A3-CDCE-413CB740F00D}"/>
              </a:ext>
            </a:extLst>
          </p:cNvPr>
          <p:cNvSpPr/>
          <p:nvPr>
            <p:custDataLst>
              <p:tags r:id="rId17"/>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1" action="ppaction://hlinksldjump"/>
            <a:extLst>
              <a:ext uri="{FF2B5EF4-FFF2-40B4-BE49-F238E27FC236}">
                <a16:creationId xmlns:a16="http://schemas.microsoft.com/office/drawing/2014/main" id="{F69EE38D-BC2B-09F7-9696-95C293DEBB7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1" action="ppaction://hlinksldjump"/>
            <a:extLst>
              <a:ext uri="{FF2B5EF4-FFF2-40B4-BE49-F238E27FC236}">
                <a16:creationId xmlns:a16="http://schemas.microsoft.com/office/drawing/2014/main" id="{912E7458-2BCD-E2AA-6EA1-A8229A07AA74}"/>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857BE889-239D-C3C5-04E9-321BFB9D9B39}"/>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DB913B8-C0AD-513E-AE1C-1FA1A3119316}"/>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32" action="ppaction://hlinksldjump"/>
            <a:extLst>
              <a:ext uri="{FF2B5EF4-FFF2-40B4-BE49-F238E27FC236}">
                <a16:creationId xmlns:a16="http://schemas.microsoft.com/office/drawing/2014/main" id="{6341243E-F8CA-2A70-3628-35C85D16D89B}"/>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C37578E9-46A1-BAFA-5D3E-F2CB000CB3A0}"/>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78C6B4A-9978-5AF2-2312-2AE71F34E724}"/>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11306926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448734E-D09A-3257-C37E-4D7BB7CC9FA0}"/>
              </a:ext>
            </a:extLst>
          </p:cNvPr>
          <p:cNvGraphicFramePr>
            <a:graphicFrameLocks noChangeAspect="1"/>
          </p:cNvGraphicFramePr>
          <p:nvPr>
            <p:custDataLst>
              <p:tags r:id="rId1"/>
            </p:custDataLst>
            <p:extLst>
              <p:ext uri="{D42A27DB-BD31-4B8C-83A1-F6EECF244321}">
                <p14:modId xmlns:p14="http://schemas.microsoft.com/office/powerpoint/2010/main" val="462213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dirty="0"/>
              <a:t>Efficient Utilization of Human Demonstration Data</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有效利用人类演示数据涉及利用人类演示的动作和行为来训练和改进机器人系统。 这个过程包括收集、处理和从大规模、高质量的数据集中学习，其中人类执行机器人旨在学习的任务。 当前工作 </a:t>
            </a:r>
            <a:r>
              <a:rPr lang="en-US" altLang="zh-CN" dirty="0"/>
              <a:t>R3M </a:t>
            </a:r>
            <a:r>
              <a:rPr lang="zh-CN" altLang="en-US" dirty="0"/>
              <a:t>使用动作标签和人类演示数据来学习具有高成功率的可泛化表示，但复杂任务的效率仍需改进。 因此，有效利用大量非结构化、多标签和多模态的人类演示数据与动作标签数据相结合，来训练能够在相对较短的时间内学习各种任务的具身模型非常重要。 通过有效利用人类演示数据，机器人系统可以实现更高的性能和适应性水平，使它们能够更胜任地在动态环境中执行复杂任务</a:t>
            </a:r>
            <a:endParaRPr lang="en-US" dirty="0"/>
          </a:p>
        </p:txBody>
      </p:sp>
    </p:spTree>
    <p:extLst>
      <p:ext uri="{BB962C8B-B14F-4D97-AF65-F5344CB8AC3E}">
        <p14:creationId xmlns:p14="http://schemas.microsoft.com/office/powerpoint/2010/main" val="21217657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1BE4E520-14B1-BE24-346E-B8C1B089E13B}"/>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26" action="ppaction://hlinksldjump"/>
            <a:extLst>
              <a:ext uri="{FF2B5EF4-FFF2-40B4-BE49-F238E27FC236}">
                <a16:creationId xmlns:a16="http://schemas.microsoft.com/office/drawing/2014/main" id="{EC9820F4-5CE5-963B-FAAE-471D13CC2F4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8E2212C0-E73F-D54D-CBAC-214A86A0BCBC}"/>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301D361-AF8A-4D41-99A5-31C28F2F7CA7}"/>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2" name="矩形 21">
            <a:hlinkClick r:id="rId27" action="ppaction://hlinksldjump"/>
            <a:extLst>
              <a:ext uri="{FF2B5EF4-FFF2-40B4-BE49-F238E27FC236}">
                <a16:creationId xmlns:a16="http://schemas.microsoft.com/office/drawing/2014/main" id="{8DAF0FA3-6611-8D9B-E383-D2EB38BCCD0F}"/>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942CB83D-5E88-A49F-885C-3D989483EB7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98829ECC-BF5A-1C5F-4EE0-D31A8DF16594}"/>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9" name="矩形 18">
            <a:hlinkClick r:id="rId28" action="ppaction://hlinksldjump"/>
            <a:extLst>
              <a:ext uri="{FF2B5EF4-FFF2-40B4-BE49-F238E27FC236}">
                <a16:creationId xmlns:a16="http://schemas.microsoft.com/office/drawing/2014/main" id="{FA1EA92B-357C-D89A-0BF2-73B5A9FB1D06}"/>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F186D94-0B72-EFBB-58A5-AC22A9E67BB4}"/>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9" action="ppaction://hlinksldjump"/>
            <a:extLst>
              <a:ext uri="{FF2B5EF4-FFF2-40B4-BE49-F238E27FC236}">
                <a16:creationId xmlns:a16="http://schemas.microsoft.com/office/drawing/2014/main" id="{6F875673-32DA-8948-7D45-194F6AFBDF95}"/>
              </a:ext>
            </a:extLst>
          </p:cNvPr>
          <p:cNvSpPr/>
          <p:nvPr>
            <p:custDataLst>
              <p:tags r:id="rId11"/>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6" name="矩形 15">
            <a:hlinkClick r:id="rId29" action="ppaction://hlinksldjump"/>
            <a:extLst>
              <a:ext uri="{FF2B5EF4-FFF2-40B4-BE49-F238E27FC236}">
                <a16:creationId xmlns:a16="http://schemas.microsoft.com/office/drawing/2014/main" id="{E276E145-EFAF-18ED-93BD-95D015C1360B}"/>
              </a:ext>
            </a:extLst>
          </p:cNvPr>
          <p:cNvSpPr/>
          <p:nvPr>
            <p:custDataLst>
              <p:tags r:id="rId12"/>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5" name="矩形 14">
            <a:hlinkClick r:id="rId29" action="ppaction://hlinksldjump"/>
            <a:extLst>
              <a:ext uri="{FF2B5EF4-FFF2-40B4-BE49-F238E27FC236}">
                <a16:creationId xmlns:a16="http://schemas.microsoft.com/office/drawing/2014/main" id="{90DF1DA9-0FAE-6231-F956-BFB2066BA60D}"/>
              </a:ext>
            </a:extLst>
          </p:cNvPr>
          <p:cNvSpPr/>
          <p:nvPr>
            <p:custDataLst>
              <p:tags r:id="rId13"/>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FB5F63DE-0F1F-811D-DD49-E4F1BAAB5BBD}"/>
              </a:ext>
            </a:extLst>
          </p:cNvPr>
          <p:cNvSpPr/>
          <p:nvPr>
            <p:custDataLst>
              <p:tags r:id="rId14"/>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0" action="ppaction://hlinksldjump"/>
            <a:extLst>
              <a:ext uri="{FF2B5EF4-FFF2-40B4-BE49-F238E27FC236}">
                <a16:creationId xmlns:a16="http://schemas.microsoft.com/office/drawing/2014/main" id="{9ED6357C-35BF-3989-5A33-B4394741A213}"/>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2" name="矩形 11">
            <a:hlinkClick r:id="rId30" action="ppaction://hlinksldjump"/>
            <a:extLst>
              <a:ext uri="{FF2B5EF4-FFF2-40B4-BE49-F238E27FC236}">
                <a16:creationId xmlns:a16="http://schemas.microsoft.com/office/drawing/2014/main" id="{77B7CA8A-D3E4-F7E2-B355-9149EE3830DD}"/>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FC05A5EF-E648-A6BB-3F15-FA242D07CF27}"/>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7BC86170-66F0-4422-1762-FC519ACA6BE7}"/>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1" action="ppaction://hlinksldjump"/>
            <a:extLst>
              <a:ext uri="{FF2B5EF4-FFF2-40B4-BE49-F238E27FC236}">
                <a16:creationId xmlns:a16="http://schemas.microsoft.com/office/drawing/2014/main" id="{A81FB79B-65D1-DCB5-E319-3BA758DB0EC3}"/>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67DBBB-CD2B-FF24-C4C8-913710CB671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C1F221A6-D07F-DF64-92CB-DF8EF2C2FDEC}"/>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32" action="ppaction://hlinksldjump"/>
            <a:extLst>
              <a:ext uri="{FF2B5EF4-FFF2-40B4-BE49-F238E27FC236}">
                <a16:creationId xmlns:a16="http://schemas.microsoft.com/office/drawing/2014/main" id="{F94E688A-FFE5-C025-8AF6-91E3B160E718}"/>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90091024-E180-AFFB-3906-7A187F9B9C37}"/>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AF1350B-4E16-718A-1AB0-67883DDBC3C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70050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77698E3-39CA-6BBC-9367-4E40AD66C7C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8" imgW="325" imgH="323" progId="TCLayout.ActiveDocument.1">
                  <p:embed/>
                </p:oleObj>
              </mc:Choice>
              <mc:Fallback>
                <p:oleObj name="think-cell 幻灯片" r:id="rId18" imgW="325" imgH="323" progId="TCLayout.ActiveDocument.1">
                  <p:embed/>
                  <p:pic>
                    <p:nvPicPr>
                      <p:cNvPr id="19" name="think-cell data - do not delete" hidden="1">
                        <a:extLst>
                          <a:ext uri="{FF2B5EF4-FFF2-40B4-BE49-F238E27FC236}">
                            <a16:creationId xmlns:a16="http://schemas.microsoft.com/office/drawing/2014/main" id="{777698E3-39CA-6BBC-9367-4E40AD66C7CF}"/>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7" name="矩形 16">
            <a:hlinkClick r:id="rId20" action="ppaction://hlinksldjump"/>
            <a:extLst>
              <a:ext uri="{FF2B5EF4-FFF2-40B4-BE49-F238E27FC236}">
                <a16:creationId xmlns:a16="http://schemas.microsoft.com/office/drawing/2014/main" id="{9A096AA4-BBD0-33EF-626E-E67F4684AA7E}"/>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20" action="ppaction://hlinksldjump"/>
            <a:extLst>
              <a:ext uri="{FF2B5EF4-FFF2-40B4-BE49-F238E27FC236}">
                <a16:creationId xmlns:a16="http://schemas.microsoft.com/office/drawing/2014/main" id="{DC6CC7E2-8154-6B64-7CD6-4652B03A880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20" action="ppaction://hlinksldjump"/>
            <a:extLst>
              <a:ext uri="{FF2B5EF4-FFF2-40B4-BE49-F238E27FC236}">
                <a16:creationId xmlns:a16="http://schemas.microsoft.com/office/drawing/2014/main" id="{640F5DF0-81AB-A0A6-8624-70D952DC174E}"/>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1" action="ppaction://hlinksldjump"/>
            <a:extLst>
              <a:ext uri="{FF2B5EF4-FFF2-40B4-BE49-F238E27FC236}">
                <a16:creationId xmlns:a16="http://schemas.microsoft.com/office/drawing/2014/main" id="{FFD6E390-3E53-63F4-48AC-E08CCAD3E29B}"/>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21" action="ppaction://hlinksldjump"/>
            <a:extLst>
              <a:ext uri="{FF2B5EF4-FFF2-40B4-BE49-F238E27FC236}">
                <a16:creationId xmlns:a16="http://schemas.microsoft.com/office/drawing/2014/main" id="{3998FEFA-C451-7D84-AF93-2547A8505220}"/>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21" action="ppaction://hlinksldjump"/>
            <a:extLst>
              <a:ext uri="{FF2B5EF4-FFF2-40B4-BE49-F238E27FC236}">
                <a16:creationId xmlns:a16="http://schemas.microsoft.com/office/drawing/2014/main" id="{0FFB863E-764B-E60E-68B0-29C6B4F5AB8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2" action="ppaction://hlinksldjump"/>
            <a:extLst>
              <a:ext uri="{FF2B5EF4-FFF2-40B4-BE49-F238E27FC236}">
                <a16:creationId xmlns:a16="http://schemas.microsoft.com/office/drawing/2014/main" id="{5378CE59-BAD1-A519-4006-45D9CBC1514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10" name="矩形 9">
            <a:hlinkClick r:id="rId22" action="ppaction://hlinksldjump"/>
            <a:extLst>
              <a:ext uri="{FF2B5EF4-FFF2-40B4-BE49-F238E27FC236}">
                <a16:creationId xmlns:a16="http://schemas.microsoft.com/office/drawing/2014/main" id="{A3CCA7AB-100E-738A-DD77-8A362AF78D41}"/>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9" name="矩形 8">
            <a:hlinkClick r:id="rId22" action="ppaction://hlinksldjump"/>
            <a:extLst>
              <a:ext uri="{FF2B5EF4-FFF2-40B4-BE49-F238E27FC236}">
                <a16:creationId xmlns:a16="http://schemas.microsoft.com/office/drawing/2014/main" id="{1E362E5A-88EA-0E4F-B1F0-9913572DD8EE}"/>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9650AE9D-25B1-6DE4-A140-3FDBC5324D36}"/>
              </a:ext>
            </a:extLst>
          </p:cNvPr>
          <p:cNvSpPr/>
          <p:nvPr>
            <p:custDataLst>
              <p:tags r:id="rId12"/>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3" action="ppaction://hlinksldjump"/>
            <a:extLst>
              <a:ext uri="{FF2B5EF4-FFF2-40B4-BE49-F238E27FC236}">
                <a16:creationId xmlns:a16="http://schemas.microsoft.com/office/drawing/2014/main" id="{B4E2A2D5-CF51-062F-C8EB-55CDAD64BBF4}"/>
              </a:ext>
            </a:extLst>
          </p:cNvPr>
          <p:cNvSpPr/>
          <p:nvPr>
            <p:custDataLst>
              <p:tags r:id="rId13"/>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3" action="ppaction://hlinksldjump"/>
            <a:extLst>
              <a:ext uri="{FF2B5EF4-FFF2-40B4-BE49-F238E27FC236}">
                <a16:creationId xmlns:a16="http://schemas.microsoft.com/office/drawing/2014/main" id="{3C5D1C42-8EF9-5A84-8125-1247EEA18663}"/>
              </a:ext>
            </a:extLst>
          </p:cNvPr>
          <p:cNvSpPr/>
          <p:nvPr>
            <p:custDataLst>
              <p:tags r:id="rId14"/>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3" action="ppaction://hlinksldjump"/>
            <a:extLst>
              <a:ext uri="{FF2B5EF4-FFF2-40B4-BE49-F238E27FC236}">
                <a16:creationId xmlns:a16="http://schemas.microsoft.com/office/drawing/2014/main" id="{69017682-E010-FAD0-33F8-83B1040C019E}"/>
              </a:ext>
            </a:extLst>
          </p:cNvPr>
          <p:cNvSpPr/>
          <p:nvPr>
            <p:custDataLst>
              <p:tags r:id="rId15"/>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74294291-50A8-1768-FBDC-EBD6F1277626}"/>
              </a:ext>
            </a:extLst>
          </p:cNvPr>
          <p:cNvSpPr>
            <a:spLocks noGrp="1"/>
          </p:cNvSpPr>
          <p:nvPr>
            <p:ph type="title"/>
            <p:custDataLst>
              <p:tags r:id="rId16"/>
            </p:custDataLst>
          </p:nvPr>
        </p:nvSpPr>
        <p:spPr/>
        <p:txBody>
          <a:bodyPr vert="horz"/>
          <a:lstStyle/>
          <a:p>
            <a:r>
              <a:rPr lang="en-US"/>
              <a:t>Embodied Simulators</a:t>
            </a:r>
          </a:p>
        </p:txBody>
      </p:sp>
    </p:spTree>
    <p:custDataLst>
      <p:tags r:id="rId1"/>
    </p:custDataLst>
    <p:extLst>
      <p:ext uri="{BB962C8B-B14F-4D97-AF65-F5344CB8AC3E}">
        <p14:creationId xmlns:p14="http://schemas.microsoft.com/office/powerpoint/2010/main" val="19356945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BE304C-4BD2-2DE1-396C-D52A5A47D7F0}"/>
              </a:ext>
            </a:extLst>
          </p:cNvPr>
          <p:cNvGraphicFramePr>
            <a:graphicFrameLocks noChangeAspect="1"/>
          </p:cNvGraphicFramePr>
          <p:nvPr>
            <p:custDataLst>
              <p:tags r:id="rId1"/>
            </p:custDataLst>
            <p:extLst>
              <p:ext uri="{D42A27DB-BD31-4B8C-83A1-F6EECF244321}">
                <p14:modId xmlns:p14="http://schemas.microsoft.com/office/powerpoint/2010/main" val="37287317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Cognition of Complex Environment</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复杂环境认知是指具身代理在物理或虚拟环境中感知、理解和导航复杂现实世界环境的能力。 基于广泛的常识知识，</a:t>
            </a:r>
            <a:r>
              <a:rPr lang="en-US" altLang="zh-CN" dirty="0"/>
              <a:t>Say-Can </a:t>
            </a:r>
            <a:r>
              <a:rPr lang="zh-CN" altLang="en-US" dirty="0"/>
              <a:t>利用了预训练的 </a:t>
            </a:r>
            <a:r>
              <a:rPr lang="en-US" altLang="zh-CN" dirty="0"/>
              <a:t>LLM </a:t>
            </a:r>
            <a:r>
              <a:rPr lang="zh-CN" altLang="en-US" dirty="0"/>
              <a:t>模型的任务分解机制，该机制在很大程度上依赖于大量常识知识进行简单任务规划，但缺乏对复杂环境中长期任务的理解。 对于非结构化的开放环境，当前工作通常依赖于预训练的 </a:t>
            </a:r>
            <a:r>
              <a:rPr lang="en-US" altLang="zh-CN" dirty="0"/>
              <a:t>LLM </a:t>
            </a:r>
            <a:r>
              <a:rPr lang="zh-CN" altLang="en-US" dirty="0"/>
              <a:t>的任务分解机制，使用广泛的常识知识进行简单任务规划，但缺乏具体的场景理解。 增强复杂环境中知识迁移和泛化能力至关重要。 一个真正通用的机器人系统应该能够理解和执行跨越各种未见场景的自然语言指令。 这需要开发适应性强且可扩展的具身代理架构</a:t>
            </a:r>
            <a:endParaRPr lang="en-US" dirty="0"/>
          </a:p>
        </p:txBody>
      </p:sp>
    </p:spTree>
    <p:extLst>
      <p:ext uri="{BB962C8B-B14F-4D97-AF65-F5344CB8AC3E}">
        <p14:creationId xmlns:p14="http://schemas.microsoft.com/office/powerpoint/2010/main" val="5981131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33FE305D-3B69-3B43-A28F-33FDED998D60}"/>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26" action="ppaction://hlinksldjump"/>
            <a:extLst>
              <a:ext uri="{FF2B5EF4-FFF2-40B4-BE49-F238E27FC236}">
                <a16:creationId xmlns:a16="http://schemas.microsoft.com/office/drawing/2014/main" id="{93F28E61-9476-35A1-1EF7-D19736E36953}"/>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69821D76-CDAA-42F5-7316-5B5E17591745}"/>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C4DDFAD9-2584-1289-2DA4-1ED5075B7446}"/>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2" name="矩形 21">
            <a:hlinkClick r:id="rId27" action="ppaction://hlinksldjump"/>
            <a:extLst>
              <a:ext uri="{FF2B5EF4-FFF2-40B4-BE49-F238E27FC236}">
                <a16:creationId xmlns:a16="http://schemas.microsoft.com/office/drawing/2014/main" id="{41ECA704-F24B-323E-B28F-6D4468C5A6F8}"/>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4083416-A58C-FE0C-8088-3BCCD04EA9C5}"/>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28" action="ppaction://hlinksldjump"/>
            <a:extLst>
              <a:ext uri="{FF2B5EF4-FFF2-40B4-BE49-F238E27FC236}">
                <a16:creationId xmlns:a16="http://schemas.microsoft.com/office/drawing/2014/main" id="{1D6BBD0E-6FB3-73BB-89AB-5C8D9888E175}"/>
              </a:ext>
            </a:extLst>
          </p:cNvPr>
          <p:cNvSpPr/>
          <p:nvPr>
            <p:custDataLst>
              <p:tags r:id="rId8"/>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9" name="矩形 18">
            <a:hlinkClick r:id="rId28" action="ppaction://hlinksldjump"/>
            <a:extLst>
              <a:ext uri="{FF2B5EF4-FFF2-40B4-BE49-F238E27FC236}">
                <a16:creationId xmlns:a16="http://schemas.microsoft.com/office/drawing/2014/main" id="{7703F5EE-C8DA-F58D-945C-2DB0C2F4A9FD}"/>
              </a:ext>
            </a:extLst>
          </p:cNvPr>
          <p:cNvSpPr/>
          <p:nvPr>
            <p:custDataLst>
              <p:tags r:id="rId9"/>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8" name="矩形 17">
            <a:hlinkClick r:id="rId28" action="ppaction://hlinksldjump"/>
            <a:extLst>
              <a:ext uri="{FF2B5EF4-FFF2-40B4-BE49-F238E27FC236}">
                <a16:creationId xmlns:a16="http://schemas.microsoft.com/office/drawing/2014/main" id="{AE404E82-5311-7171-F657-21F8847E0515}"/>
              </a:ext>
            </a:extLst>
          </p:cNvPr>
          <p:cNvSpPr/>
          <p:nvPr>
            <p:custDataLst>
              <p:tags r:id="rId10"/>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210FDDA2-042D-264A-C021-102C55BC4D54}"/>
              </a:ext>
            </a:extLst>
          </p:cNvPr>
          <p:cNvSpPr/>
          <p:nvPr>
            <p:custDataLst>
              <p:tags r:id="rId11"/>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29" action="ppaction://hlinksldjump"/>
            <a:extLst>
              <a:ext uri="{FF2B5EF4-FFF2-40B4-BE49-F238E27FC236}">
                <a16:creationId xmlns:a16="http://schemas.microsoft.com/office/drawing/2014/main" id="{06DABD3B-44FF-B88C-7BB4-D3912B7270B4}"/>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5" name="矩形 14">
            <a:hlinkClick r:id="rId29" action="ppaction://hlinksldjump"/>
            <a:extLst>
              <a:ext uri="{FF2B5EF4-FFF2-40B4-BE49-F238E27FC236}">
                <a16:creationId xmlns:a16="http://schemas.microsoft.com/office/drawing/2014/main" id="{E92E0A61-1C75-A502-230C-52314490128C}"/>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DEA14CDC-8ADA-E55F-E8A1-6921BD204D89}"/>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E82764B6-1895-4B59-5692-9340960C1D3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2" name="矩形 11">
            <a:hlinkClick r:id="rId30" action="ppaction://hlinksldjump"/>
            <a:extLst>
              <a:ext uri="{FF2B5EF4-FFF2-40B4-BE49-F238E27FC236}">
                <a16:creationId xmlns:a16="http://schemas.microsoft.com/office/drawing/2014/main" id="{6B29CCA7-F7C7-41D5-32A5-C34B21E2939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9E49AB43-5515-7B0E-FBD8-1C60C76DEF06}"/>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88833020-14B0-B1C9-FB96-609E212E146F}"/>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1" action="ppaction://hlinksldjump"/>
            <a:extLst>
              <a:ext uri="{FF2B5EF4-FFF2-40B4-BE49-F238E27FC236}">
                <a16:creationId xmlns:a16="http://schemas.microsoft.com/office/drawing/2014/main" id="{5EB254E4-FBDC-327F-4A89-21AC0F8927F5}"/>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6339BF33-B035-E04C-BDDA-94982482E56F}"/>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A05307C6-AD2C-2BF0-2649-FBDDE2FB19F0}"/>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32" action="ppaction://hlinksldjump"/>
            <a:extLst>
              <a:ext uri="{FF2B5EF4-FFF2-40B4-BE49-F238E27FC236}">
                <a16:creationId xmlns:a16="http://schemas.microsoft.com/office/drawing/2014/main" id="{ECB8626B-633B-3694-CE82-DCEE44F72BF2}"/>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08891B95-06A6-D0BD-0749-09A7FB5709BD}"/>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3CD2DC0C-5063-7514-2876-218BE199AA6D}"/>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8150234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05121EB-41C6-173E-865E-F3299DDB2D65}"/>
              </a:ext>
            </a:extLst>
          </p:cNvPr>
          <p:cNvGraphicFramePr>
            <a:graphicFrameLocks noChangeAspect="1"/>
          </p:cNvGraphicFramePr>
          <p:nvPr>
            <p:custDataLst>
              <p:tags r:id="rId1"/>
            </p:custDataLst>
            <p:extLst>
              <p:ext uri="{D42A27DB-BD31-4B8C-83A1-F6EECF244321}">
                <p14:modId xmlns:p14="http://schemas.microsoft.com/office/powerpoint/2010/main" val="425409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Long-Horizon Task Execution</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执行单个指令通常会为机器人带来长时程任务，例如“清洁厨房”之类的命令，涉及重新排列物体、扫地、擦桌子等活动。 成功完成此类任务需要机器人能够在较长的时间跨度内计划和执行一系列低级动作。 虽然当前的高级任务规划器已显示出初步成功，但由于缺乏针对具身任务的调优，它们在各种情况下往往不足。 解决这一挑战需要开发配备强大的感知能力和大量常识知识的高效规划器</a:t>
            </a:r>
            <a:endParaRPr lang="en-US" dirty="0"/>
          </a:p>
        </p:txBody>
      </p:sp>
    </p:spTree>
    <p:extLst>
      <p:ext uri="{BB962C8B-B14F-4D97-AF65-F5344CB8AC3E}">
        <p14:creationId xmlns:p14="http://schemas.microsoft.com/office/powerpoint/2010/main" val="25142825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ADEDCB2D-9EA8-79CA-97AE-B64920206D1C}"/>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26" action="ppaction://hlinksldjump"/>
            <a:extLst>
              <a:ext uri="{FF2B5EF4-FFF2-40B4-BE49-F238E27FC236}">
                <a16:creationId xmlns:a16="http://schemas.microsoft.com/office/drawing/2014/main" id="{872B7052-0E6D-6A4C-9040-CF28578FFA75}"/>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1B61A25F-BC9D-9AF6-CC72-D44022DC6ACE}"/>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27" action="ppaction://hlinksldjump"/>
            <a:extLst>
              <a:ext uri="{FF2B5EF4-FFF2-40B4-BE49-F238E27FC236}">
                <a16:creationId xmlns:a16="http://schemas.microsoft.com/office/drawing/2014/main" id="{8FD047C1-FA69-1D7D-65AB-0C9F7A655171}"/>
              </a:ext>
            </a:extLst>
          </p:cNvPr>
          <p:cNvSpPr/>
          <p:nvPr>
            <p:custDataLst>
              <p:tags r:id="rId5"/>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2" name="矩形 21">
            <a:hlinkClick r:id="rId27" action="ppaction://hlinksldjump"/>
            <a:extLst>
              <a:ext uri="{FF2B5EF4-FFF2-40B4-BE49-F238E27FC236}">
                <a16:creationId xmlns:a16="http://schemas.microsoft.com/office/drawing/2014/main" id="{0DE60680-CCF3-3B11-5CC3-51D1FEC3D28D}"/>
              </a:ext>
            </a:extLst>
          </p:cNvPr>
          <p:cNvSpPr/>
          <p:nvPr>
            <p:custDataLst>
              <p:tags r:id="rId6"/>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1" name="矩形 20">
            <a:hlinkClick r:id="rId27" action="ppaction://hlinksldjump"/>
            <a:extLst>
              <a:ext uri="{FF2B5EF4-FFF2-40B4-BE49-F238E27FC236}">
                <a16:creationId xmlns:a16="http://schemas.microsoft.com/office/drawing/2014/main" id="{52156C42-46BB-77B0-D750-E5D842488EEB}"/>
              </a:ext>
            </a:extLst>
          </p:cNvPr>
          <p:cNvSpPr/>
          <p:nvPr>
            <p:custDataLst>
              <p:tags r:id="rId7"/>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extLst>
              <a:ext uri="{FF2B5EF4-FFF2-40B4-BE49-F238E27FC236}">
                <a16:creationId xmlns:a16="http://schemas.microsoft.com/office/drawing/2014/main" id="{FB95B77B-3A0D-CABC-2938-B9576A214E08}"/>
              </a:ext>
            </a:extLst>
          </p:cNvPr>
          <p:cNvSpPr/>
          <p:nvPr>
            <p:custDataLst>
              <p:tags r:id="rId8"/>
            </p:custDataLst>
          </p:nvPr>
        </p:nvSpPr>
        <p:spPr>
          <a:xfrm>
            <a:off x="977959" y="357211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28" action="ppaction://hlinksldjump"/>
            <a:extLst>
              <a:ext uri="{FF2B5EF4-FFF2-40B4-BE49-F238E27FC236}">
                <a16:creationId xmlns:a16="http://schemas.microsoft.com/office/drawing/2014/main" id="{42D1B2F4-F3EF-0320-6A81-68E8468822C9}"/>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8" name="矩形 17">
            <a:hlinkClick r:id="rId28" action="ppaction://hlinksldjump"/>
            <a:extLst>
              <a:ext uri="{FF2B5EF4-FFF2-40B4-BE49-F238E27FC236}">
                <a16:creationId xmlns:a16="http://schemas.microsoft.com/office/drawing/2014/main" id="{22317D7A-3E02-5B23-E607-F16A9B9CD638}"/>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E5E878EF-1CA9-87F1-4806-D71DD6EE6A3D}"/>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C90D51E3-E509-8426-B3B1-1EB246896EA9}"/>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5" name="矩形 14">
            <a:hlinkClick r:id="rId29" action="ppaction://hlinksldjump"/>
            <a:extLst>
              <a:ext uri="{FF2B5EF4-FFF2-40B4-BE49-F238E27FC236}">
                <a16:creationId xmlns:a16="http://schemas.microsoft.com/office/drawing/2014/main" id="{E813FF86-8866-3470-00F4-BB7B50009320}"/>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27209239-218C-84E2-8A90-C3F335A01F74}"/>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423FF88E-D4EB-6432-4256-3B956B380780}"/>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2" name="矩形 11">
            <a:hlinkClick r:id="rId30" action="ppaction://hlinksldjump"/>
            <a:extLst>
              <a:ext uri="{FF2B5EF4-FFF2-40B4-BE49-F238E27FC236}">
                <a16:creationId xmlns:a16="http://schemas.microsoft.com/office/drawing/2014/main" id="{EA8CD66C-83FB-EA2E-B726-C71D022785FA}"/>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0EB578A2-DEFD-4DB6-596A-3F764C19060C}"/>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B788C94-C84C-7CEB-8DF5-CE7AEF93750B}"/>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1" action="ppaction://hlinksldjump"/>
            <a:extLst>
              <a:ext uri="{FF2B5EF4-FFF2-40B4-BE49-F238E27FC236}">
                <a16:creationId xmlns:a16="http://schemas.microsoft.com/office/drawing/2014/main" id="{E3C578D4-25B7-3B50-FD57-2162EBE9EF7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0452135A-2BB4-22D0-8D72-8B7B59B45B54}"/>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B077CC07-FEFB-CF3E-0426-B34B3EA5E421}"/>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32" action="ppaction://hlinksldjump"/>
            <a:extLst>
              <a:ext uri="{FF2B5EF4-FFF2-40B4-BE49-F238E27FC236}">
                <a16:creationId xmlns:a16="http://schemas.microsoft.com/office/drawing/2014/main" id="{40554A5C-BDAC-6D4A-DCE9-BA93E3DC7425}"/>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61378543-0926-8BB0-5D72-97BEF01C363A}"/>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BB4929-1A5D-EE66-A136-6539CA27E8E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3174866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18F3680-9229-75DB-2B73-B01C9CB8201D}"/>
              </a:ext>
            </a:extLst>
          </p:cNvPr>
          <p:cNvGraphicFramePr>
            <a:graphicFrameLocks noChangeAspect="1"/>
          </p:cNvGraphicFramePr>
          <p:nvPr>
            <p:custDataLst>
              <p:tags r:id="rId1"/>
            </p:custDataLst>
            <p:extLst>
              <p:ext uri="{D42A27DB-BD31-4B8C-83A1-F6EECF244321}">
                <p14:modId xmlns:p14="http://schemas.microsoft.com/office/powerpoint/2010/main" val="541590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Causal Relation Discovery</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现有的数据驱动具身代理基于数据中的内在相关性做出决策。 然而，这种建模方法不允许模型真正理解知识、行为和环境之间的因果关系，从而导致偏差策略。 这使得难以确保它们能够以可解释、稳健且可靠的方式在现实世界环境中运行。 因此，对于具身代理来说，由世界知识驱动，能够进行自主因果推理非常重要。 通过交互理解世界并通过溯因推理学习其运作方式，我们可以进一步增强多模态具身代理在复杂现实世界环境中的适应性、决策可靠性和泛化能力。 对于具身任务，有必要通过交互式指令和状态预测在模态之间建立时空因果关系。 此外，代理需要了解物体的功能，以便在动态场景中实现自适应任务规划和远距离自主导航。 为了优化决策，有必要结合反事实和因果干预策略，从反事实和因果干预的角度追踪因果关系，减少探索迭代，并优化决策。 基于世界知识构建因果图，并通过主动因果推理驱动代理的模拟到现实迁移，将形成具身 </a:t>
            </a:r>
            <a:r>
              <a:rPr lang="en-US" altLang="zh-CN" sz="2400" dirty="0"/>
              <a:t>AI </a:t>
            </a:r>
            <a:r>
              <a:rPr lang="zh-CN" altLang="en-US" sz="2400" dirty="0"/>
              <a:t>的统一框架</a:t>
            </a:r>
            <a:endParaRPr lang="en-US" sz="2400" dirty="0"/>
          </a:p>
        </p:txBody>
      </p:sp>
    </p:spTree>
    <p:extLst>
      <p:ext uri="{BB962C8B-B14F-4D97-AF65-F5344CB8AC3E}">
        <p14:creationId xmlns:p14="http://schemas.microsoft.com/office/powerpoint/2010/main" val="22571553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hlinkClick r:id="rId26" action="ppaction://hlinksldjump"/>
            <a:extLst>
              <a:ext uri="{FF2B5EF4-FFF2-40B4-BE49-F238E27FC236}">
                <a16:creationId xmlns:a16="http://schemas.microsoft.com/office/drawing/2014/main" id="{D02A9D11-E960-F188-4EE6-D1E2914B0D4F}"/>
              </a:ext>
            </a:extLst>
          </p:cNvPr>
          <p:cNvSpPr/>
          <p:nvPr>
            <p:custDataLst>
              <p:tags r:id="rId2"/>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5" name="矩形 24">
            <a:hlinkClick r:id="rId26" action="ppaction://hlinksldjump"/>
            <a:extLst>
              <a:ext uri="{FF2B5EF4-FFF2-40B4-BE49-F238E27FC236}">
                <a16:creationId xmlns:a16="http://schemas.microsoft.com/office/drawing/2014/main" id="{D9D4FB68-E7BC-8F51-689C-1E27911E335F}"/>
              </a:ext>
            </a:extLst>
          </p:cNvPr>
          <p:cNvSpPr/>
          <p:nvPr>
            <p:custDataLst>
              <p:tags r:id="rId3"/>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4" name="矩形 23">
            <a:hlinkClick r:id="rId26" action="ppaction://hlinksldjump"/>
            <a:extLst>
              <a:ext uri="{FF2B5EF4-FFF2-40B4-BE49-F238E27FC236}">
                <a16:creationId xmlns:a16="http://schemas.microsoft.com/office/drawing/2014/main" id="{D1603119-4DCF-286D-D62F-2934131054B1}"/>
              </a:ext>
            </a:extLst>
          </p:cNvPr>
          <p:cNvSpPr/>
          <p:nvPr>
            <p:custDataLst>
              <p:tags r:id="rId4"/>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extLst>
              <a:ext uri="{FF2B5EF4-FFF2-40B4-BE49-F238E27FC236}">
                <a16:creationId xmlns:a16="http://schemas.microsoft.com/office/drawing/2014/main" id="{0A263719-5E04-763D-4608-2A8DFA059BEC}"/>
              </a:ext>
            </a:extLst>
          </p:cNvPr>
          <p:cNvSpPr/>
          <p:nvPr>
            <p:custDataLst>
              <p:tags r:id="rId5"/>
            </p:custDataLst>
          </p:nvPr>
        </p:nvSpPr>
        <p:spPr>
          <a:xfrm>
            <a:off x="977959" y="403572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27" action="ppaction://hlinksldjump"/>
            <a:extLst>
              <a:ext uri="{FF2B5EF4-FFF2-40B4-BE49-F238E27FC236}">
                <a16:creationId xmlns:a16="http://schemas.microsoft.com/office/drawing/2014/main" id="{3E3F7CAD-9B1C-7642-ADCA-1A6DC654C26B}"/>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1" name="矩形 20">
            <a:hlinkClick r:id="rId27" action="ppaction://hlinksldjump"/>
            <a:extLst>
              <a:ext uri="{FF2B5EF4-FFF2-40B4-BE49-F238E27FC236}">
                <a16:creationId xmlns:a16="http://schemas.microsoft.com/office/drawing/2014/main" id="{39B50C9B-1BA2-115E-3F4B-C4684322CF70}"/>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988B0BD3-D1E3-066F-48A1-E27EE8A3F6BD}"/>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AC0FCF9B-7A0C-F699-884C-B8F4E34B10D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8" name="矩形 17">
            <a:hlinkClick r:id="rId28" action="ppaction://hlinksldjump"/>
            <a:extLst>
              <a:ext uri="{FF2B5EF4-FFF2-40B4-BE49-F238E27FC236}">
                <a16:creationId xmlns:a16="http://schemas.microsoft.com/office/drawing/2014/main" id="{77857266-0ECC-FA52-46A3-CE4DEB5C1E6B}"/>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543BA394-1497-DEEF-E093-1C5E1BA625C4}"/>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EFA4E6D2-E34F-C201-C5E2-707A251CE2FD}"/>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5" name="矩形 14">
            <a:hlinkClick r:id="rId29" action="ppaction://hlinksldjump"/>
            <a:extLst>
              <a:ext uri="{FF2B5EF4-FFF2-40B4-BE49-F238E27FC236}">
                <a16:creationId xmlns:a16="http://schemas.microsoft.com/office/drawing/2014/main" id="{99E4B715-152A-5541-A316-C4A93309492D}"/>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71094DDE-AC22-5DFC-2311-6447EAC3522D}"/>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9BF18C25-EBB7-5628-1C8E-88B995853359}"/>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2" name="矩形 11">
            <a:hlinkClick r:id="rId30" action="ppaction://hlinksldjump"/>
            <a:extLst>
              <a:ext uri="{FF2B5EF4-FFF2-40B4-BE49-F238E27FC236}">
                <a16:creationId xmlns:a16="http://schemas.microsoft.com/office/drawing/2014/main" id="{4620E3E5-03DB-4CEC-666D-787ED9EC20D4}"/>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40E0AB85-74E7-2DE8-862F-7C5E0299C7C8}"/>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6FA39AF3-21A9-14A5-9C48-9D56A1165950}"/>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1" action="ppaction://hlinksldjump"/>
            <a:extLst>
              <a:ext uri="{FF2B5EF4-FFF2-40B4-BE49-F238E27FC236}">
                <a16:creationId xmlns:a16="http://schemas.microsoft.com/office/drawing/2014/main" id="{38584D48-6B57-159E-32C2-6BEC6873A5DB}"/>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4AF905B3-0ACC-50EA-B766-9450FF6EF451}"/>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4FBC4171-4A16-DE60-42C5-81BE95E504FF}"/>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32" action="ppaction://hlinksldjump"/>
            <a:extLst>
              <a:ext uri="{FF2B5EF4-FFF2-40B4-BE49-F238E27FC236}">
                <a16:creationId xmlns:a16="http://schemas.microsoft.com/office/drawing/2014/main" id="{169D8B9F-03AF-0D64-F143-DD76395A3943}"/>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D3840BE3-B986-1603-678E-1FC3AAF44822}"/>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6CEDBFF-AEF7-95AC-5E22-1E55B0820213}"/>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22844332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5F107C-80A5-C7A3-435B-1DF812436AE8}"/>
              </a:ext>
            </a:extLst>
          </p:cNvPr>
          <p:cNvGraphicFramePr>
            <a:graphicFrameLocks noChangeAspect="1"/>
          </p:cNvGraphicFramePr>
          <p:nvPr>
            <p:custDataLst>
              <p:tags r:id="rId1"/>
            </p:custDataLst>
            <p:extLst>
              <p:ext uri="{D42A27DB-BD31-4B8C-83A1-F6EECF244321}">
                <p14:modId xmlns:p14="http://schemas.microsoft.com/office/powerpoint/2010/main" val="1779869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Continual Learning</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normAutofit/>
          </a:bodyPr>
          <a:lstStyle/>
          <a:p>
            <a:r>
              <a:rPr lang="zh-CN" altLang="en-US" sz="2400" dirty="0"/>
              <a:t>在机器人应用中，持续学习 </a:t>
            </a:r>
            <a:r>
              <a:rPr lang="en-US" altLang="zh-CN" sz="2400" dirty="0"/>
              <a:t>[391] </a:t>
            </a:r>
            <a:r>
              <a:rPr lang="zh-CN" altLang="en-US" sz="2400" dirty="0"/>
              <a:t>对于在不同环境中部署机器人学习策略至关重要，但它仍然是一个尚未得到充分探索的领域。 虽然最近的一些研究已经检查了持续学习的子主题</a:t>
            </a:r>
            <a:r>
              <a:rPr lang="en-US" altLang="zh-CN" sz="2400" dirty="0"/>
              <a:t>——</a:t>
            </a:r>
            <a:r>
              <a:rPr lang="zh-CN" altLang="en-US" sz="2400" dirty="0"/>
              <a:t>例如增量学习、快速运动适应和人机协同学习</a:t>
            </a:r>
            <a:r>
              <a:rPr lang="en-US" altLang="zh-CN" sz="2400" dirty="0"/>
              <a:t>——</a:t>
            </a:r>
            <a:r>
              <a:rPr lang="zh-CN" altLang="en-US" sz="2400" dirty="0"/>
              <a:t>但这些解决方案通常是为单一任务或平台设计的，尚未考虑基础模型。 开放式研究问题和可行方法包括：</a:t>
            </a:r>
          </a:p>
          <a:p>
            <a:r>
              <a:rPr lang="en-US" altLang="zh-CN" sz="2400" dirty="0"/>
              <a:t>1) </a:t>
            </a:r>
            <a:r>
              <a:rPr lang="zh-CN" altLang="en-US" sz="2400" dirty="0"/>
              <a:t>在对最新数据进行微调时混合不同比例的先验数据分布，以减轻灾难性遗忘；</a:t>
            </a:r>
          </a:p>
          <a:p>
            <a:r>
              <a:rPr lang="en-US" altLang="zh-CN" sz="2400" dirty="0"/>
              <a:t>2) </a:t>
            </a:r>
            <a:r>
              <a:rPr lang="zh-CN" altLang="en-US" sz="2400" dirty="0"/>
              <a:t>从先验分布或课程中开发有效的原型，用于学习新任务时的任务推理；</a:t>
            </a:r>
          </a:p>
          <a:p>
            <a:r>
              <a:rPr lang="en-US" altLang="zh-CN" sz="2400" dirty="0"/>
              <a:t>3) </a:t>
            </a:r>
            <a:r>
              <a:rPr lang="zh-CN" altLang="en-US" sz="2400" dirty="0"/>
              <a:t>提高在线学习算法的训练稳定性和样本效率；</a:t>
            </a:r>
          </a:p>
          <a:p>
            <a:r>
              <a:rPr lang="en-US" altLang="zh-CN" sz="2400" dirty="0"/>
              <a:t>4) </a:t>
            </a:r>
            <a:r>
              <a:rPr lang="zh-CN" altLang="en-US" sz="2400" dirty="0"/>
              <a:t>确定将大容量模型无缝地整合到控制框架中的原则性方法，可能通过分层学习或快慢控制，用于实时推理</a:t>
            </a:r>
            <a:endParaRPr lang="en-US" sz="2400" dirty="0"/>
          </a:p>
        </p:txBody>
      </p:sp>
    </p:spTree>
    <p:extLst>
      <p:ext uri="{BB962C8B-B14F-4D97-AF65-F5344CB8AC3E}">
        <p14:creationId xmlns:p14="http://schemas.microsoft.com/office/powerpoint/2010/main" val="271468513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682AC6AB-F2EA-B719-3E16-AF3B287AEB10}"/>
              </a:ext>
            </a:extLst>
          </p:cNvPr>
          <p:cNvSpPr/>
          <p:nvPr>
            <p:custDataLst>
              <p:tags r:id="rId2"/>
            </p:custDataLst>
          </p:nvPr>
        </p:nvSpPr>
        <p:spPr>
          <a:xfrm>
            <a:off x="977959" y="4499335"/>
            <a:ext cx="1069730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26" action="ppaction://hlinksldjump"/>
            <a:extLst>
              <a:ext uri="{FF2B5EF4-FFF2-40B4-BE49-F238E27FC236}">
                <a16:creationId xmlns:a16="http://schemas.microsoft.com/office/drawing/2014/main" id="{8D74F842-F001-DB2A-D842-CEC9ABC83404}"/>
              </a:ext>
            </a:extLst>
          </p:cNvPr>
          <p:cNvSpPr/>
          <p:nvPr>
            <p:custDataLst>
              <p:tags r:id="rId3"/>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267</a:t>
            </a:r>
          </a:p>
        </p:txBody>
      </p:sp>
      <p:sp>
        <p:nvSpPr>
          <p:cNvPr id="24" name="矩形 23">
            <a:hlinkClick r:id="rId26" action="ppaction://hlinksldjump"/>
            <a:extLst>
              <a:ext uri="{FF2B5EF4-FFF2-40B4-BE49-F238E27FC236}">
                <a16:creationId xmlns:a16="http://schemas.microsoft.com/office/drawing/2014/main" id="{BD20A202-43E5-06B0-0D38-6C8DB3581A42}"/>
              </a:ext>
            </a:extLst>
          </p:cNvPr>
          <p:cNvSpPr/>
          <p:nvPr>
            <p:custDataLst>
              <p:tags r:id="rId4"/>
            </p:custDataLst>
          </p:nvPr>
        </p:nvSpPr>
        <p:spPr>
          <a:xfrm>
            <a:off x="977959" y="4499335"/>
            <a:ext cx="4757713"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Unified Evaluation Benchmark</a:t>
            </a:r>
          </a:p>
        </p:txBody>
      </p:sp>
      <p:sp>
        <p:nvSpPr>
          <p:cNvPr id="23" name="矩形 22">
            <a:hlinkClick r:id="rId26" action="ppaction://hlinksldjump"/>
            <a:extLst>
              <a:ext uri="{FF2B5EF4-FFF2-40B4-BE49-F238E27FC236}">
                <a16:creationId xmlns:a16="http://schemas.microsoft.com/office/drawing/2014/main" id="{4A3B6160-9B77-C986-8D99-90BD6E37EC80}"/>
              </a:ext>
            </a:extLst>
          </p:cNvPr>
          <p:cNvSpPr/>
          <p:nvPr>
            <p:custDataLst>
              <p:tags r:id="rId5"/>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2" name="矩形 21">
            <a:hlinkClick r:id="rId27" action="ppaction://hlinksldjump"/>
            <a:extLst>
              <a:ext uri="{FF2B5EF4-FFF2-40B4-BE49-F238E27FC236}">
                <a16:creationId xmlns:a16="http://schemas.microsoft.com/office/drawing/2014/main" id="{D901DECC-8566-F3A0-414A-3E409D4DB6E0}"/>
              </a:ext>
            </a:extLst>
          </p:cNvPr>
          <p:cNvSpPr/>
          <p:nvPr>
            <p:custDataLst>
              <p:tags r:id="rId6"/>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265</a:t>
            </a:r>
          </a:p>
        </p:txBody>
      </p:sp>
      <p:sp>
        <p:nvSpPr>
          <p:cNvPr id="21" name="矩形 20">
            <a:hlinkClick r:id="rId27" action="ppaction://hlinksldjump"/>
            <a:extLst>
              <a:ext uri="{FF2B5EF4-FFF2-40B4-BE49-F238E27FC236}">
                <a16:creationId xmlns:a16="http://schemas.microsoft.com/office/drawing/2014/main" id="{0EAC169D-F426-4C9D-9C87-B23947DA0A18}"/>
              </a:ext>
            </a:extLst>
          </p:cNvPr>
          <p:cNvSpPr/>
          <p:nvPr>
            <p:custDataLst>
              <p:tags r:id="rId7"/>
            </p:custDataLst>
          </p:nvPr>
        </p:nvSpPr>
        <p:spPr>
          <a:xfrm>
            <a:off x="977959" y="403572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Continual Learning</a:t>
            </a:r>
          </a:p>
        </p:txBody>
      </p:sp>
      <p:sp>
        <p:nvSpPr>
          <p:cNvPr id="20" name="矩形 19">
            <a:hlinkClick r:id="rId27" action="ppaction://hlinksldjump"/>
            <a:extLst>
              <a:ext uri="{FF2B5EF4-FFF2-40B4-BE49-F238E27FC236}">
                <a16:creationId xmlns:a16="http://schemas.microsoft.com/office/drawing/2014/main" id="{251D7D3A-D807-B7BD-A637-389D3307565C}"/>
              </a:ext>
            </a:extLst>
          </p:cNvPr>
          <p:cNvSpPr/>
          <p:nvPr>
            <p:custDataLst>
              <p:tags r:id="rId8"/>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19" name="矩形 18">
            <a:hlinkClick r:id="rId28" action="ppaction://hlinksldjump"/>
            <a:extLst>
              <a:ext uri="{FF2B5EF4-FFF2-40B4-BE49-F238E27FC236}">
                <a16:creationId xmlns:a16="http://schemas.microsoft.com/office/drawing/2014/main" id="{59A6D775-BEA1-0AA4-5F00-40F18208E053}"/>
              </a:ext>
            </a:extLst>
          </p:cNvPr>
          <p:cNvSpPr/>
          <p:nvPr>
            <p:custDataLst>
              <p:tags r:id="rId9"/>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263</a:t>
            </a:r>
          </a:p>
        </p:txBody>
      </p:sp>
      <p:sp>
        <p:nvSpPr>
          <p:cNvPr id="18" name="矩形 17">
            <a:hlinkClick r:id="rId28" action="ppaction://hlinksldjump"/>
            <a:extLst>
              <a:ext uri="{FF2B5EF4-FFF2-40B4-BE49-F238E27FC236}">
                <a16:creationId xmlns:a16="http://schemas.microsoft.com/office/drawing/2014/main" id="{E3DC7550-B2C2-D712-8EFE-4AC28F870489}"/>
              </a:ext>
            </a:extLst>
          </p:cNvPr>
          <p:cNvSpPr/>
          <p:nvPr>
            <p:custDataLst>
              <p:tags r:id="rId10"/>
            </p:custDataLst>
          </p:nvPr>
        </p:nvSpPr>
        <p:spPr>
          <a:xfrm>
            <a:off x="977959" y="357211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Causal Relation Discovery</a:t>
            </a:r>
          </a:p>
        </p:txBody>
      </p:sp>
      <p:sp>
        <p:nvSpPr>
          <p:cNvPr id="17" name="矩形 16">
            <a:hlinkClick r:id="rId28" action="ppaction://hlinksldjump"/>
            <a:extLst>
              <a:ext uri="{FF2B5EF4-FFF2-40B4-BE49-F238E27FC236}">
                <a16:creationId xmlns:a16="http://schemas.microsoft.com/office/drawing/2014/main" id="{AFF337AB-1AAC-946B-B156-AD85CA2B0167}"/>
              </a:ext>
            </a:extLst>
          </p:cNvPr>
          <p:cNvSpPr/>
          <p:nvPr>
            <p:custDataLst>
              <p:tags r:id="rId11"/>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6" name="矩形 15">
            <a:hlinkClick r:id="rId29" action="ppaction://hlinksldjump"/>
            <a:extLst>
              <a:ext uri="{FF2B5EF4-FFF2-40B4-BE49-F238E27FC236}">
                <a16:creationId xmlns:a16="http://schemas.microsoft.com/office/drawing/2014/main" id="{02924627-5DF9-BFDB-9807-4152AFCEF1F1}"/>
              </a:ext>
            </a:extLst>
          </p:cNvPr>
          <p:cNvSpPr/>
          <p:nvPr>
            <p:custDataLst>
              <p:tags r:id="rId1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261</a:t>
            </a:r>
          </a:p>
        </p:txBody>
      </p:sp>
      <p:sp>
        <p:nvSpPr>
          <p:cNvPr id="15" name="矩形 14">
            <a:hlinkClick r:id="rId29" action="ppaction://hlinksldjump"/>
            <a:extLst>
              <a:ext uri="{FF2B5EF4-FFF2-40B4-BE49-F238E27FC236}">
                <a16:creationId xmlns:a16="http://schemas.microsoft.com/office/drawing/2014/main" id="{84F87388-1798-3A3C-86B8-C8E27C18E37B}"/>
              </a:ext>
            </a:extLst>
          </p:cNvPr>
          <p:cNvSpPr/>
          <p:nvPr>
            <p:custDataLst>
              <p:tags r:id="rId13"/>
            </p:custDataLst>
          </p:nvPr>
        </p:nvSpPr>
        <p:spPr>
          <a:xfrm>
            <a:off x="977959" y="310850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Long-Horizon Task Execution</a:t>
            </a:r>
          </a:p>
        </p:txBody>
      </p:sp>
      <p:sp>
        <p:nvSpPr>
          <p:cNvPr id="14" name="矩形 13">
            <a:hlinkClick r:id="rId29" action="ppaction://hlinksldjump"/>
            <a:extLst>
              <a:ext uri="{FF2B5EF4-FFF2-40B4-BE49-F238E27FC236}">
                <a16:creationId xmlns:a16="http://schemas.microsoft.com/office/drawing/2014/main" id="{89FE859A-EBAB-B7FB-133C-F2C9BED0A4E1}"/>
              </a:ext>
            </a:extLst>
          </p:cNvPr>
          <p:cNvSpPr/>
          <p:nvPr>
            <p:custDataLst>
              <p:tags r:id="rId1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0" action="ppaction://hlinksldjump"/>
            <a:extLst>
              <a:ext uri="{FF2B5EF4-FFF2-40B4-BE49-F238E27FC236}">
                <a16:creationId xmlns:a16="http://schemas.microsoft.com/office/drawing/2014/main" id="{C08E340E-AD27-298F-52BA-1C05A38A4ABE}"/>
              </a:ext>
            </a:extLst>
          </p:cNvPr>
          <p:cNvSpPr/>
          <p:nvPr>
            <p:custDataLst>
              <p:tags r:id="rId1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259</a:t>
            </a:r>
          </a:p>
        </p:txBody>
      </p:sp>
      <p:sp>
        <p:nvSpPr>
          <p:cNvPr id="12" name="矩形 11">
            <a:hlinkClick r:id="rId30" action="ppaction://hlinksldjump"/>
            <a:extLst>
              <a:ext uri="{FF2B5EF4-FFF2-40B4-BE49-F238E27FC236}">
                <a16:creationId xmlns:a16="http://schemas.microsoft.com/office/drawing/2014/main" id="{0CD8D488-5C58-E6D7-2B07-41E2D2DCBB36}"/>
              </a:ext>
            </a:extLst>
          </p:cNvPr>
          <p:cNvSpPr/>
          <p:nvPr>
            <p:custDataLst>
              <p:tags r:id="rId16"/>
            </p:custDataLst>
          </p:nvPr>
        </p:nvSpPr>
        <p:spPr>
          <a:xfrm>
            <a:off x="977959" y="264489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Cognition of Complex Environment</a:t>
            </a:r>
          </a:p>
        </p:txBody>
      </p:sp>
      <p:sp>
        <p:nvSpPr>
          <p:cNvPr id="11" name="矩形 10">
            <a:hlinkClick r:id="rId30" action="ppaction://hlinksldjump"/>
            <a:extLst>
              <a:ext uri="{FF2B5EF4-FFF2-40B4-BE49-F238E27FC236}">
                <a16:creationId xmlns:a16="http://schemas.microsoft.com/office/drawing/2014/main" id="{E78C2A66-C433-BD00-E8A0-3DFC5EFECCE4}"/>
              </a:ext>
            </a:extLst>
          </p:cNvPr>
          <p:cNvSpPr/>
          <p:nvPr>
            <p:custDataLst>
              <p:tags r:id="rId1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1" action="ppaction://hlinksldjump"/>
            <a:extLst>
              <a:ext uri="{FF2B5EF4-FFF2-40B4-BE49-F238E27FC236}">
                <a16:creationId xmlns:a16="http://schemas.microsoft.com/office/drawing/2014/main" id="{33AE39B7-C86B-B97D-502C-A697EFD8FC09}"/>
              </a:ext>
            </a:extLst>
          </p:cNvPr>
          <p:cNvSpPr/>
          <p:nvPr>
            <p:custDataLst>
              <p:tags r:id="rId18"/>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257</a:t>
            </a:r>
          </a:p>
        </p:txBody>
      </p:sp>
      <p:sp>
        <p:nvSpPr>
          <p:cNvPr id="9" name="矩形 8">
            <a:hlinkClick r:id="rId31" action="ppaction://hlinksldjump"/>
            <a:extLst>
              <a:ext uri="{FF2B5EF4-FFF2-40B4-BE49-F238E27FC236}">
                <a16:creationId xmlns:a16="http://schemas.microsoft.com/office/drawing/2014/main" id="{6277A65B-6381-2D3F-FDA5-E166A42ABF72}"/>
              </a:ext>
            </a:extLst>
          </p:cNvPr>
          <p:cNvSpPr/>
          <p:nvPr>
            <p:custDataLst>
              <p:tags r:id="rId19"/>
            </p:custDataLst>
          </p:nvPr>
        </p:nvSpPr>
        <p:spPr>
          <a:xfrm>
            <a:off x="977959" y="218128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Efficient Utilization of Human Demonstration Data</a:t>
            </a:r>
          </a:p>
        </p:txBody>
      </p:sp>
      <p:sp>
        <p:nvSpPr>
          <p:cNvPr id="8" name="矩形 7">
            <a:hlinkClick r:id="rId31" action="ppaction://hlinksldjump"/>
            <a:extLst>
              <a:ext uri="{FF2B5EF4-FFF2-40B4-BE49-F238E27FC236}">
                <a16:creationId xmlns:a16="http://schemas.microsoft.com/office/drawing/2014/main" id="{9BBAEE9B-3AA0-F9D0-267B-201F18B5D3C0}"/>
              </a:ext>
            </a:extLst>
          </p:cNvPr>
          <p:cNvSpPr/>
          <p:nvPr>
            <p:custDataLst>
              <p:tags r:id="rId20"/>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2" action="ppaction://hlinksldjump"/>
            <a:extLst>
              <a:ext uri="{FF2B5EF4-FFF2-40B4-BE49-F238E27FC236}">
                <a16:creationId xmlns:a16="http://schemas.microsoft.com/office/drawing/2014/main" id="{1C5E2D92-9169-6B9B-EC11-8D5FB3BB71BA}"/>
              </a:ext>
            </a:extLst>
          </p:cNvPr>
          <p:cNvSpPr/>
          <p:nvPr>
            <p:custDataLst>
              <p:tags r:id="rId21"/>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255</a:t>
            </a:r>
          </a:p>
        </p:txBody>
      </p:sp>
      <p:sp>
        <p:nvSpPr>
          <p:cNvPr id="6" name="矩形 5">
            <a:hlinkClick r:id="rId32" action="ppaction://hlinksldjump"/>
            <a:extLst>
              <a:ext uri="{FF2B5EF4-FFF2-40B4-BE49-F238E27FC236}">
                <a16:creationId xmlns:a16="http://schemas.microsoft.com/office/drawing/2014/main" id="{EA047F06-E6F9-FC47-5395-EB81A2C53B2F}"/>
              </a:ext>
            </a:extLst>
          </p:cNvPr>
          <p:cNvSpPr/>
          <p:nvPr>
            <p:custDataLst>
              <p:tags r:id="rId22"/>
            </p:custDataLst>
          </p:nvPr>
        </p:nvSpPr>
        <p:spPr>
          <a:xfrm>
            <a:off x="977959" y="1717675"/>
            <a:ext cx="4757713"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High-quality Robotic Datasets</a:t>
            </a:r>
          </a:p>
        </p:txBody>
      </p:sp>
      <p:sp>
        <p:nvSpPr>
          <p:cNvPr id="5" name="矩形 4">
            <a:hlinkClick r:id="rId32" action="ppaction://hlinksldjump"/>
            <a:extLst>
              <a:ext uri="{FF2B5EF4-FFF2-40B4-BE49-F238E27FC236}">
                <a16:creationId xmlns:a16="http://schemas.microsoft.com/office/drawing/2014/main" id="{AAC02E4B-161B-AEC1-5A0D-65FFCA6C2D1C}"/>
              </a:ext>
            </a:extLst>
          </p:cNvPr>
          <p:cNvSpPr/>
          <p:nvPr>
            <p:custDataLst>
              <p:tags r:id="rId23"/>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E1A422E-2BFA-2968-5404-8C3022A71875}"/>
              </a:ext>
            </a:extLst>
          </p:cNvPr>
          <p:cNvSpPr>
            <a:spLocks noGrp="1"/>
          </p:cNvSpPr>
          <p:nvPr>
            <p:ph type="title"/>
            <p:custDataLst>
              <p:tags r:id="rId24"/>
            </p:custDataLst>
          </p:nvPr>
        </p:nvSpPr>
        <p:spPr/>
        <p:txBody>
          <a:bodyPr/>
          <a:lstStyle/>
          <a:p>
            <a:r>
              <a:rPr lang="en-US"/>
              <a:t>Challenges and Future Directions</a:t>
            </a:r>
          </a:p>
        </p:txBody>
      </p:sp>
    </p:spTree>
    <p:custDataLst>
      <p:tags r:id="rId1"/>
    </p:custDataLst>
    <p:extLst>
      <p:ext uri="{BB962C8B-B14F-4D97-AF65-F5344CB8AC3E}">
        <p14:creationId xmlns:p14="http://schemas.microsoft.com/office/powerpoint/2010/main" val="37355012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5F99E4B-4463-1CFA-B0E8-0489F0766E68}"/>
              </a:ext>
            </a:extLst>
          </p:cNvPr>
          <p:cNvGraphicFramePr>
            <a:graphicFrameLocks noChangeAspect="1"/>
          </p:cNvGraphicFramePr>
          <p:nvPr>
            <p:custDataLst>
              <p:tags r:id="rId1"/>
            </p:custDataLst>
            <p:extLst>
              <p:ext uri="{D42A27DB-BD31-4B8C-83A1-F6EECF244321}">
                <p14:modId xmlns:p14="http://schemas.microsoft.com/office/powerpoint/2010/main" val="3271659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dirty="0"/>
              <a:t>Unified Evaluation Benchmark</a:t>
            </a:r>
          </a:p>
        </p:txBody>
      </p:sp>
      <p:sp>
        <p:nvSpPr>
          <p:cNvPr id="3" name="内容占位符 2">
            <a:extLst>
              <a:ext uri="{FF2B5EF4-FFF2-40B4-BE49-F238E27FC236}">
                <a16:creationId xmlns:a16="http://schemas.microsoft.com/office/drawing/2014/main" id="{EB2CA111-910F-50D2-E382-FA76708ECFFB}"/>
              </a:ext>
            </a:extLst>
          </p:cNvPr>
          <p:cNvSpPr>
            <a:spLocks noGrp="1"/>
          </p:cNvSpPr>
          <p:nvPr>
            <p:ph idx="1"/>
          </p:nvPr>
        </p:nvSpPr>
        <p:spPr/>
        <p:txBody>
          <a:bodyPr/>
          <a:lstStyle/>
          <a:p>
            <a:r>
              <a:rPr lang="zh-CN" altLang="en-US" dirty="0"/>
              <a:t>虽然存在大量基准用于评估低级控制策略，但它们在评估的技能方面通常差异很大。 此外，这些基准中包含的对象和场景通常受到模拟器限制。 为了全面评估具身模型，需要使用现实的模拟器涵盖各种技能的基准。 关于高级任务规划器，许多基准侧重于通过问答任务评估规划能力。 但是，一种更可取的方法是，通过评估高级任务规划器和低级控制策略的共同执行长期任务并测量成功率来进行评估，而不是仅仅依靠对规划器的孤立评估。 这种集成方法提供了对具身 </a:t>
            </a:r>
            <a:r>
              <a:rPr lang="en-US" altLang="zh-CN" dirty="0"/>
              <a:t>AI </a:t>
            </a:r>
            <a:r>
              <a:rPr lang="zh-CN" altLang="en-US" dirty="0"/>
              <a:t>系统能力的更全面的评估</a:t>
            </a:r>
            <a:endParaRPr lang="en-US" dirty="0"/>
          </a:p>
        </p:txBody>
      </p:sp>
    </p:spTree>
    <p:extLst>
      <p:ext uri="{BB962C8B-B14F-4D97-AF65-F5344CB8AC3E}">
        <p14:creationId xmlns:p14="http://schemas.microsoft.com/office/powerpoint/2010/main" val="232637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89D4A5-AAB9-CE69-E72D-5CB687288FF6}"/>
              </a:ext>
            </a:extLst>
          </p:cNvPr>
          <p:cNvGraphicFramePr>
            <a:graphicFrameLocks noChangeAspect="1"/>
          </p:cNvGraphicFramePr>
          <p:nvPr>
            <p:custDataLst>
              <p:tags r:id="rId1"/>
            </p:custDataLst>
            <p:extLst>
              <p:ext uri="{D42A27DB-BD31-4B8C-83A1-F6EECF244321}">
                <p14:modId xmlns:p14="http://schemas.microsoft.com/office/powerpoint/2010/main" val="3091562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2C89D4A5-AAB9-CE69-E72D-5CB687288FF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7" name="图片 6">
            <a:extLst>
              <a:ext uri="{FF2B5EF4-FFF2-40B4-BE49-F238E27FC236}">
                <a16:creationId xmlns:a16="http://schemas.microsoft.com/office/drawing/2014/main" id="{13D371D3-9251-16AA-0BCF-B0682E0BDC63}"/>
              </a:ext>
            </a:extLst>
          </p:cNvPr>
          <p:cNvPicPr>
            <a:picLocks noChangeAspect="1"/>
          </p:cNvPicPr>
          <p:nvPr/>
        </p:nvPicPr>
        <p:blipFill>
          <a:blip r:embed="rId7"/>
          <a:stretch>
            <a:fillRect/>
          </a:stretch>
        </p:blipFill>
        <p:spPr>
          <a:xfrm>
            <a:off x="0" y="1690688"/>
            <a:ext cx="12192000" cy="2161953"/>
          </a:xfrm>
          <a:prstGeom prst="rect">
            <a:avLst/>
          </a:prstGeom>
        </p:spPr>
      </p:pic>
      <p:sp>
        <p:nvSpPr>
          <p:cNvPr id="9" name="ee4pContent1">
            <a:extLst>
              <a:ext uri="{FF2B5EF4-FFF2-40B4-BE49-F238E27FC236}">
                <a16:creationId xmlns:a16="http://schemas.microsoft.com/office/drawing/2014/main" id="{FEE7E476-CAFD-C318-3599-72828A5D414D}"/>
              </a:ext>
            </a:extLst>
          </p:cNvPr>
          <p:cNvSpPr txBox="1">
            <a:spLocks/>
          </p:cNvSpPr>
          <p:nvPr>
            <p:custDataLst>
              <p:tags r:id="rId2"/>
            </p:custDataLst>
          </p:nvPr>
        </p:nvSpPr>
        <p:spPr>
          <a:xfrm>
            <a:off x="311150" y="3969496"/>
            <a:ext cx="5492750" cy="2585130"/>
          </a:xfrm>
          <a:prstGeom prst="rect">
            <a:avLst/>
          </a:prstGeom>
          <a:solidFill>
            <a:srgbClr val="FFFFFF">
              <a:lumMod val="100000"/>
            </a:srgbClr>
          </a:solidFill>
          <a:ln w="9525" cmpd="sng">
            <a:noFill/>
            <a:prstDash val="solid"/>
          </a:ln>
        </p:spPr>
        <p:txBody>
          <a:bodyPr vert="horz" lIns="90000" tIns="90000" rIns="90000" bIns="90000" numCol="2"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通用模拟器</a:t>
            </a:r>
          </a:p>
          <a:p>
            <a:pPr lvl="1"/>
            <a:r>
              <a:rPr lang="zh-CN" altLang="en-US" dirty="0">
                <a:latin typeface="+mn-lt"/>
              </a:rPr>
              <a:t>∘ 表示表现出色</a:t>
            </a:r>
          </a:p>
          <a:p>
            <a:pPr lvl="1"/>
            <a:r>
              <a:rPr lang="en-US" altLang="zh-CN" dirty="0">
                <a:latin typeface="+mn-lt"/>
              </a:rPr>
              <a:t>HFPS: </a:t>
            </a:r>
            <a:r>
              <a:rPr lang="zh-CN" altLang="en-US" dirty="0">
                <a:latin typeface="+mn-lt"/>
              </a:rPr>
              <a:t>高保真物理模拟</a:t>
            </a:r>
          </a:p>
          <a:p>
            <a:pPr lvl="1"/>
            <a:r>
              <a:rPr lang="en-US" altLang="zh-CN" dirty="0">
                <a:latin typeface="+mn-lt"/>
              </a:rPr>
              <a:t>HQGR: </a:t>
            </a:r>
            <a:r>
              <a:rPr lang="zh-CN" altLang="en-US" dirty="0">
                <a:latin typeface="+mn-lt"/>
              </a:rPr>
              <a:t>高质量图形渲染</a:t>
            </a:r>
          </a:p>
          <a:p>
            <a:pPr lvl="1"/>
            <a:r>
              <a:rPr lang="en-US" altLang="zh-CN" dirty="0">
                <a:latin typeface="+mn-lt"/>
              </a:rPr>
              <a:t>RRL: </a:t>
            </a:r>
            <a:r>
              <a:rPr lang="zh-CN" altLang="en-US" dirty="0">
                <a:latin typeface="+mn-lt"/>
              </a:rPr>
              <a:t>丰富的机器人库</a:t>
            </a:r>
          </a:p>
          <a:p>
            <a:pPr lvl="1"/>
            <a:r>
              <a:rPr lang="en-US" altLang="zh-CN" dirty="0">
                <a:latin typeface="+mn-lt"/>
              </a:rPr>
              <a:t>DLS: </a:t>
            </a:r>
            <a:r>
              <a:rPr lang="zh-CN" altLang="en-US" dirty="0">
                <a:latin typeface="+mn-lt"/>
              </a:rPr>
              <a:t>深度学习支持</a:t>
            </a:r>
          </a:p>
          <a:p>
            <a:pPr lvl="1"/>
            <a:r>
              <a:rPr lang="en-US" altLang="zh-CN" dirty="0">
                <a:latin typeface="+mn-lt"/>
              </a:rPr>
              <a:t>LSPC: </a:t>
            </a:r>
            <a:r>
              <a:rPr lang="zh-CN" altLang="en-US" dirty="0">
                <a:latin typeface="+mn-lt"/>
              </a:rPr>
              <a:t>大规模并行计算</a:t>
            </a:r>
          </a:p>
          <a:p>
            <a:pPr lvl="1"/>
            <a:r>
              <a:rPr lang="en-US" altLang="zh-CN" dirty="0">
                <a:latin typeface="+mn-lt"/>
              </a:rPr>
              <a:t>ROS: </a:t>
            </a:r>
            <a:r>
              <a:rPr lang="zh-CN" altLang="en-US" dirty="0">
                <a:latin typeface="+mn-lt"/>
              </a:rPr>
              <a:t>与 </a:t>
            </a:r>
            <a:r>
              <a:rPr lang="en-US" altLang="zh-CN" dirty="0">
                <a:latin typeface="+mn-lt"/>
              </a:rPr>
              <a:t>ROS </a:t>
            </a:r>
            <a:r>
              <a:rPr lang="zh-CN" altLang="en-US" dirty="0">
                <a:latin typeface="+mn-lt"/>
              </a:rPr>
              <a:t>的紧密集成</a:t>
            </a:r>
          </a:p>
          <a:p>
            <a:pPr lvl="1"/>
            <a:r>
              <a:rPr lang="en-US" altLang="zh-CN" dirty="0">
                <a:latin typeface="+mn-lt"/>
              </a:rPr>
              <a:t>MSS: </a:t>
            </a:r>
            <a:r>
              <a:rPr lang="zh-CN" altLang="en-US" dirty="0">
                <a:latin typeface="+mn-lt"/>
              </a:rPr>
              <a:t>多传感器模拟</a:t>
            </a:r>
          </a:p>
          <a:p>
            <a:pPr lvl="1"/>
            <a:r>
              <a:rPr lang="en-US" altLang="zh-CN" dirty="0">
                <a:latin typeface="+mn-lt"/>
              </a:rPr>
              <a:t>CP: </a:t>
            </a:r>
            <a:r>
              <a:rPr lang="zh-CN" altLang="en-US" dirty="0">
                <a:latin typeface="+mn-lt"/>
              </a:rPr>
              <a:t>跨平台</a:t>
            </a:r>
          </a:p>
          <a:p>
            <a:pPr lvl="1"/>
            <a:r>
              <a:rPr lang="en-US" altLang="zh-CN" dirty="0">
                <a:latin typeface="+mn-lt"/>
              </a:rPr>
              <a:t>Nav: </a:t>
            </a:r>
            <a:r>
              <a:rPr lang="zh-CN" altLang="en-US" dirty="0">
                <a:latin typeface="+mn-lt"/>
              </a:rPr>
              <a:t>机器人导航 </a:t>
            </a:r>
          </a:p>
          <a:p>
            <a:pPr lvl="1"/>
            <a:r>
              <a:rPr lang="en-US" altLang="zh-CN" dirty="0">
                <a:latin typeface="+mn-lt"/>
              </a:rPr>
              <a:t>AD: </a:t>
            </a:r>
            <a:r>
              <a:rPr lang="zh-CN" altLang="en-US" dirty="0">
                <a:latin typeface="+mn-lt"/>
              </a:rPr>
              <a:t>自动驾驶</a:t>
            </a:r>
          </a:p>
          <a:p>
            <a:pPr lvl="1"/>
            <a:r>
              <a:rPr lang="en-US" altLang="zh-CN" dirty="0">
                <a:latin typeface="+mn-lt"/>
              </a:rPr>
              <a:t>RL: </a:t>
            </a:r>
            <a:r>
              <a:rPr lang="zh-CN" altLang="en-US" dirty="0">
                <a:latin typeface="+mn-lt"/>
              </a:rPr>
              <a:t>强化学习</a:t>
            </a:r>
          </a:p>
          <a:p>
            <a:pPr lvl="1"/>
            <a:r>
              <a:rPr lang="en-US" altLang="zh-CN" dirty="0">
                <a:latin typeface="+mn-lt"/>
              </a:rPr>
              <a:t>LSPS: </a:t>
            </a:r>
            <a:r>
              <a:rPr lang="zh-CN" altLang="en-US" dirty="0">
                <a:latin typeface="+mn-lt"/>
              </a:rPr>
              <a:t>大规模并行模拟 </a:t>
            </a:r>
          </a:p>
          <a:p>
            <a:pPr lvl="1"/>
            <a:r>
              <a:rPr lang="en-US" altLang="zh-CN" dirty="0">
                <a:latin typeface="+mn-lt"/>
              </a:rPr>
              <a:t>MR: </a:t>
            </a:r>
            <a:r>
              <a:rPr lang="zh-CN" altLang="en-US" dirty="0">
                <a:latin typeface="+mn-lt"/>
              </a:rPr>
              <a:t>多机器人系统</a:t>
            </a:r>
          </a:p>
          <a:p>
            <a:pPr lvl="1"/>
            <a:r>
              <a:rPr lang="en-US" altLang="zh-CN" dirty="0">
                <a:latin typeface="+mn-lt"/>
              </a:rPr>
              <a:t>RS: </a:t>
            </a:r>
            <a:r>
              <a:rPr lang="zh-CN" altLang="en-US" dirty="0">
                <a:latin typeface="+mn-lt"/>
              </a:rPr>
              <a:t>机器人模拟</a:t>
            </a:r>
            <a:endParaRPr lang="en-US" dirty="0">
              <a:latin typeface="+mn-lt"/>
            </a:endParaRPr>
          </a:p>
        </p:txBody>
      </p:sp>
      <p:sp>
        <p:nvSpPr>
          <p:cNvPr id="3" name="ee4pContent1">
            <a:extLst>
              <a:ext uri="{FF2B5EF4-FFF2-40B4-BE49-F238E27FC236}">
                <a16:creationId xmlns:a16="http://schemas.microsoft.com/office/drawing/2014/main" id="{E91C6017-6E23-88F7-B2E3-CE0F4F7D36B7}"/>
              </a:ext>
            </a:extLst>
          </p:cNvPr>
          <p:cNvSpPr txBox="1">
            <a:spLocks/>
          </p:cNvSpPr>
          <p:nvPr>
            <p:custDataLst>
              <p:tags r:id="rId3"/>
            </p:custDataLst>
          </p:nvPr>
        </p:nvSpPr>
        <p:spPr>
          <a:xfrm>
            <a:off x="5492749" y="4119434"/>
            <a:ext cx="6388101" cy="228525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具身模拟器对于具身 </a:t>
            </a:r>
            <a:r>
              <a:rPr lang="en-US" altLang="zh-CN" dirty="0">
                <a:latin typeface="+mn-lt"/>
              </a:rPr>
              <a:t>AI </a:t>
            </a:r>
            <a:r>
              <a:rPr lang="zh-CN" altLang="en-US" dirty="0">
                <a:latin typeface="+mn-lt"/>
              </a:rPr>
              <a:t>至关重要，因为它们提供成本效益高的实验</a:t>
            </a:r>
            <a:endParaRPr lang="en-US" altLang="zh-CN" dirty="0">
              <a:latin typeface="+mn-lt"/>
            </a:endParaRPr>
          </a:p>
          <a:p>
            <a:pPr lvl="1"/>
            <a:r>
              <a:rPr lang="zh-CN" altLang="en-US" dirty="0">
                <a:latin typeface="+mn-lt"/>
              </a:rPr>
              <a:t>通过模拟潜在的危险场景来确保安全，可扩展性以适应各种环境中的测试，快速原型制作能力，更广泛的研究社区的可访问性</a:t>
            </a:r>
            <a:endParaRPr lang="en-US" altLang="zh-CN" dirty="0">
              <a:latin typeface="+mn-lt"/>
            </a:endParaRPr>
          </a:p>
          <a:p>
            <a:pPr lvl="1"/>
            <a:r>
              <a:rPr lang="zh-CN" altLang="en-US" dirty="0">
                <a:latin typeface="+mn-lt"/>
              </a:rPr>
              <a:t>用于精确研究的受控环境</a:t>
            </a:r>
            <a:endParaRPr lang="en-US" altLang="zh-CN" dirty="0">
              <a:latin typeface="+mn-lt"/>
            </a:endParaRPr>
          </a:p>
          <a:p>
            <a:pPr lvl="1"/>
            <a:r>
              <a:rPr lang="zh-CN" altLang="en-US" dirty="0">
                <a:latin typeface="+mn-lt"/>
              </a:rPr>
              <a:t>用于训练和评估的数据生成以及用于算法比较的标准化基准</a:t>
            </a:r>
            <a:endParaRPr lang="en-US" altLang="zh-CN" dirty="0">
              <a:latin typeface="+mn-lt"/>
            </a:endParaRPr>
          </a:p>
          <a:p>
            <a:pPr lvl="1"/>
            <a:r>
              <a:rPr lang="zh-CN" altLang="en-US" dirty="0">
                <a:latin typeface="+mn-lt"/>
              </a:rPr>
              <a:t>为了使智能体能够与环境交互，有必要构建一个逼真的模拟环境</a:t>
            </a:r>
            <a:endParaRPr lang="en-US" altLang="zh-CN" dirty="0">
              <a:latin typeface="+mn-lt"/>
            </a:endParaRPr>
          </a:p>
          <a:p>
            <a:pPr lvl="1"/>
            <a:r>
              <a:rPr lang="zh-CN" altLang="en-US" dirty="0">
                <a:latin typeface="+mn-lt"/>
              </a:rPr>
              <a:t>这需要考虑环境的物理特性、物体的属性及其相互作用</a:t>
            </a:r>
          </a:p>
        </p:txBody>
      </p:sp>
    </p:spTree>
    <p:extLst>
      <p:ext uri="{BB962C8B-B14F-4D97-AF65-F5344CB8AC3E}">
        <p14:creationId xmlns:p14="http://schemas.microsoft.com/office/powerpoint/2010/main" val="3204852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980378BF-628C-4606-9757-F46E33942CBA}"/>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643BBBED-B156-EA01-5B39-E13017B07363}"/>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0C56E1F7-1E91-8F2E-B457-4230ED427A00}"/>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18" action="ppaction://hlinksldjump"/>
            <a:extLst>
              <a:ext uri="{FF2B5EF4-FFF2-40B4-BE49-F238E27FC236}">
                <a16:creationId xmlns:a16="http://schemas.microsoft.com/office/drawing/2014/main" id="{AAEE0763-F90D-8507-C517-CA575F7094CF}"/>
              </a:ext>
            </a:extLst>
          </p:cNvPr>
          <p:cNvSpPr/>
          <p:nvPr>
            <p:custDataLst>
              <p:tags r:id="rId5"/>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3" name="矩形 12">
            <a:hlinkClick r:id="rId18" action="ppaction://hlinksldjump"/>
            <a:extLst>
              <a:ext uri="{FF2B5EF4-FFF2-40B4-BE49-F238E27FC236}">
                <a16:creationId xmlns:a16="http://schemas.microsoft.com/office/drawing/2014/main" id="{2DDEB735-D955-986F-D3BE-5D627E632A16}"/>
              </a:ext>
            </a:extLst>
          </p:cNvPr>
          <p:cNvSpPr/>
          <p:nvPr>
            <p:custDataLst>
              <p:tags r:id="rId6"/>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2" name="矩形 11">
            <a:hlinkClick r:id="rId18" action="ppaction://hlinksldjump"/>
            <a:extLst>
              <a:ext uri="{FF2B5EF4-FFF2-40B4-BE49-F238E27FC236}">
                <a16:creationId xmlns:a16="http://schemas.microsoft.com/office/drawing/2014/main" id="{31F9D34E-779A-DE77-87D6-499DD1705E9A}"/>
              </a:ext>
            </a:extLst>
          </p:cNvPr>
          <p:cNvSpPr/>
          <p:nvPr>
            <p:custDataLst>
              <p:tags r:id="rId7"/>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489533F4-140D-BBBA-60F6-38E3656055CE}"/>
              </a:ext>
            </a:extLst>
          </p:cNvPr>
          <p:cNvSpPr/>
          <p:nvPr>
            <p:custDataLst>
              <p:tags r:id="rId8"/>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19" action="ppaction://hlinksldjump"/>
            <a:extLst>
              <a:ext uri="{FF2B5EF4-FFF2-40B4-BE49-F238E27FC236}">
                <a16:creationId xmlns:a16="http://schemas.microsoft.com/office/drawing/2014/main" id="{8AFB2BF4-E61D-3E13-D334-D3E9F2C8DA12}"/>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1F4940B9-95B3-0159-5BFC-29129A1C8974}"/>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45EAFDC-C4F5-8CD8-4917-8953F1BDC654}"/>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428AB889-41E8-3F3A-0C43-8DEA7BB85894}"/>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DE6659E9-5D3E-049A-B123-1D7D125CEAFB}"/>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DCC26717-2989-C53E-91D9-19E926F700E3}"/>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B986743-C3DE-146A-9158-9FB17C702F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3559219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extLst>
              <p:ext uri="{D42A27DB-BD31-4B8C-83A1-F6EECF244321}">
                <p14:modId xmlns:p14="http://schemas.microsoft.com/office/powerpoint/2010/main" val="1336066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一个用于机器人和人工智能研究的先进模拟平台。它具有高保真物理模拟、实时光线追踪、广泛的机器人模型库和深度学习支持。它的应用场景包括自动驾驶、工业自动化和人机交互</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比</a:t>
            </a:r>
            <a:r>
              <a:rPr lang="en-US" altLang="zh-CN" dirty="0">
                <a:latin typeface="+mn-lt"/>
              </a:rPr>
              <a:t>Isaac Sim</a:t>
            </a:r>
            <a:r>
              <a:rPr lang="zh-CN" altLang="en-US" dirty="0">
                <a:latin typeface="+mn-lt"/>
              </a:rPr>
              <a:t>硬件需求更低，针对机器人强化学习训练做了格外的开发，在加快强化学习训练的同时，也牺牲了一部分作为机器人仿真器的通用性。最主要的创新是将物理引擎计算过程从</a:t>
            </a:r>
            <a:r>
              <a:rPr lang="en-US" altLang="zh-CN" dirty="0">
                <a:latin typeface="+mn-lt"/>
              </a:rPr>
              <a:t>CPU</a:t>
            </a:r>
            <a:r>
              <a:rPr lang="zh-CN" altLang="en-US" dirty="0">
                <a:latin typeface="+mn-lt"/>
              </a:rPr>
              <a:t>迁移到</a:t>
            </a:r>
            <a:r>
              <a:rPr lang="en-US" altLang="zh-CN" dirty="0">
                <a:latin typeface="+mn-lt"/>
              </a:rPr>
              <a:t>GPU</a:t>
            </a:r>
            <a:r>
              <a:rPr lang="zh-CN" altLang="en-US" dirty="0">
                <a:latin typeface="+mn-lt"/>
              </a:rPr>
              <a:t>，这一项变动可以带来相对传统仿真器上百倍的加速</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Isaac Sim</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Isaac Gym</a:t>
            </a:r>
            <a:endParaRPr lang="en-US" sz="2000" b="1" dirty="0">
              <a:solidFill>
                <a:schemeClr val="bg1"/>
              </a:solidFill>
            </a:endParaRPr>
          </a:p>
        </p:txBody>
      </p:sp>
      <p:pic>
        <p:nvPicPr>
          <p:cNvPr id="15" name="图片 14">
            <a:extLst>
              <a:ext uri="{FF2B5EF4-FFF2-40B4-BE49-F238E27FC236}">
                <a16:creationId xmlns:a16="http://schemas.microsoft.com/office/drawing/2014/main" id="{DEA0A357-7BCC-9023-D569-65C9084A0896}"/>
              </a:ext>
            </a:extLst>
          </p:cNvPr>
          <p:cNvPicPr>
            <a:picLocks noChangeAspect="1"/>
          </p:cNvPicPr>
          <p:nvPr/>
        </p:nvPicPr>
        <p:blipFill>
          <a:blip r:embed="rId11"/>
          <a:stretch>
            <a:fillRect/>
          </a:stretch>
        </p:blipFill>
        <p:spPr>
          <a:xfrm>
            <a:off x="927929" y="3279895"/>
            <a:ext cx="4981701" cy="2797382"/>
          </a:xfrm>
          <a:prstGeom prst="rect">
            <a:avLst/>
          </a:prstGeom>
        </p:spPr>
      </p:pic>
      <p:pic>
        <p:nvPicPr>
          <p:cNvPr id="1026" name="Picture 2" descr="Isaac-gym(2): 官方文档之examples_issacgym无人机sample-CSDN博客">
            <a:extLst>
              <a:ext uri="{FF2B5EF4-FFF2-40B4-BE49-F238E27FC236}">
                <a16:creationId xmlns:a16="http://schemas.microsoft.com/office/drawing/2014/main" id="{D801B392-4B6B-82FB-9774-7DF17AEECF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5635" y="3508825"/>
            <a:ext cx="4444256" cy="2568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40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1CB810C-01DB-C733-01BC-EEED5CBC333A}"/>
              </a:ext>
            </a:extLst>
          </p:cNvPr>
          <p:cNvGraphicFramePr>
            <a:graphicFrameLocks noChangeAspect="1"/>
          </p:cNvGraphicFramePr>
          <p:nvPr>
            <p:custDataLst>
              <p:tags r:id="rId1"/>
            </p:custDataLst>
            <p:extLst>
              <p:ext uri="{D42A27DB-BD31-4B8C-83A1-F6EECF244321}">
                <p14:modId xmlns:p14="http://schemas.microsoft.com/office/powerpoint/2010/main" val="2167966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A0A3D316-60FF-4205-6878-AEDCCCEE5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99" y="0"/>
            <a:ext cx="11119002" cy="6858000"/>
          </a:xfrm>
          <a:prstGeom prst="rect">
            <a:avLst/>
          </a:prstGeom>
        </p:spPr>
      </p:pic>
    </p:spTree>
    <p:extLst>
      <p:ext uri="{BB962C8B-B14F-4D97-AF65-F5344CB8AC3E}">
        <p14:creationId xmlns:p14="http://schemas.microsoft.com/office/powerpoint/2010/main" val="4264403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一个用于机器人研究的开源模拟器。 它拥有广泛的机器人库，并与 </a:t>
            </a:r>
            <a:r>
              <a:rPr lang="en-US" altLang="zh-CN" dirty="0">
                <a:latin typeface="+mn-lt"/>
              </a:rPr>
              <a:t>ROS </a:t>
            </a:r>
            <a:r>
              <a:rPr lang="zh-CN" altLang="en-US" dirty="0">
                <a:latin typeface="+mn-lt"/>
              </a:rPr>
              <a:t>紧密集成。它支持各种传感器的模拟，并提供大量预构建的机器人模型和环境。它主要用于机器人导航和控制以及多机器人系统</a:t>
            </a:r>
          </a:p>
          <a:p>
            <a:pPr lvl="1"/>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PyBullet</a:t>
            </a:r>
            <a:r>
              <a:rPr lang="zh-CN" altLang="en-US" dirty="0">
                <a:latin typeface="+mn-lt"/>
              </a:rPr>
              <a:t>是 </a:t>
            </a:r>
            <a:r>
              <a:rPr lang="en-US" altLang="zh-CN" dirty="0">
                <a:latin typeface="+mn-lt"/>
              </a:rPr>
              <a:t>Bullet </a:t>
            </a:r>
            <a:r>
              <a:rPr lang="zh-CN" altLang="en-US" dirty="0">
                <a:latin typeface="+mn-lt"/>
              </a:rPr>
              <a:t>物理引擎的 </a:t>
            </a:r>
            <a:r>
              <a:rPr lang="en-US" altLang="zh-CN" dirty="0">
                <a:latin typeface="+mn-lt"/>
              </a:rPr>
              <a:t>Python </a:t>
            </a:r>
            <a:r>
              <a:rPr lang="zh-CN" altLang="en-US" dirty="0">
                <a:latin typeface="+mn-lt"/>
              </a:rPr>
              <a:t>接口。它易于使用，并具有多样化的传感器模拟和深度学习集成。</a:t>
            </a:r>
            <a:r>
              <a:rPr lang="en-US" altLang="zh-CN" dirty="0">
                <a:latin typeface="+mn-lt"/>
              </a:rPr>
              <a:t>PyBullet </a:t>
            </a:r>
            <a:r>
              <a:rPr lang="zh-CN" altLang="en-US" dirty="0">
                <a:latin typeface="+mn-lt"/>
              </a:rPr>
              <a:t>支持实时物理模拟，包括刚体动力学、碰撞检测和约束求解</a:t>
            </a:r>
          </a:p>
          <a:p>
            <a:pPr lvl="1"/>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Gazebo</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PyBullet</a:t>
            </a:r>
            <a:endParaRPr lang="en-US" sz="2000" b="1" dirty="0">
              <a:solidFill>
                <a:schemeClr val="bg1"/>
              </a:solidFill>
            </a:endParaRPr>
          </a:p>
        </p:txBody>
      </p:sp>
      <p:pic>
        <p:nvPicPr>
          <p:cNvPr id="3" name="图片 2">
            <a:extLst>
              <a:ext uri="{FF2B5EF4-FFF2-40B4-BE49-F238E27FC236}">
                <a16:creationId xmlns:a16="http://schemas.microsoft.com/office/drawing/2014/main" id="{C89BB9E6-E1BD-DEFC-A961-4716786DE165}"/>
              </a:ext>
            </a:extLst>
          </p:cNvPr>
          <p:cNvPicPr>
            <a:picLocks noChangeAspect="1"/>
          </p:cNvPicPr>
          <p:nvPr/>
        </p:nvPicPr>
        <p:blipFill>
          <a:blip r:embed="rId11"/>
          <a:stretch>
            <a:fillRect/>
          </a:stretch>
        </p:blipFill>
        <p:spPr>
          <a:xfrm>
            <a:off x="919365" y="3404028"/>
            <a:ext cx="4998829" cy="2677944"/>
          </a:xfrm>
          <a:prstGeom prst="rect">
            <a:avLst/>
          </a:prstGeom>
        </p:spPr>
      </p:pic>
      <p:pic>
        <p:nvPicPr>
          <p:cNvPr id="4" name="图片 3">
            <a:extLst>
              <a:ext uri="{FF2B5EF4-FFF2-40B4-BE49-F238E27FC236}">
                <a16:creationId xmlns:a16="http://schemas.microsoft.com/office/drawing/2014/main" id="{C54A08C8-3EBF-D188-CF51-B1B0A4B5C1BE}"/>
              </a:ext>
            </a:extLst>
          </p:cNvPr>
          <p:cNvPicPr>
            <a:picLocks noChangeAspect="1"/>
          </p:cNvPicPr>
          <p:nvPr/>
        </p:nvPicPr>
        <p:blipFill>
          <a:blip r:embed="rId12"/>
          <a:stretch>
            <a:fillRect/>
          </a:stretch>
        </p:blipFill>
        <p:spPr>
          <a:xfrm>
            <a:off x="6256608" y="3275200"/>
            <a:ext cx="5028458" cy="2806772"/>
          </a:xfrm>
          <a:prstGeom prst="rect">
            <a:avLst/>
          </a:prstGeom>
        </p:spPr>
      </p:pic>
    </p:spTree>
    <p:extLst>
      <p:ext uri="{BB962C8B-B14F-4D97-AF65-F5344CB8AC3E}">
        <p14:creationId xmlns:p14="http://schemas.microsoft.com/office/powerpoint/2010/main" val="3590469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Webots</a:t>
            </a:r>
            <a:r>
              <a:rPr lang="zh-CN" altLang="en-US" dirty="0">
                <a:latin typeface="+mn-lt"/>
              </a:rPr>
              <a:t>由</a:t>
            </a:r>
            <a:r>
              <a:rPr lang="en-US" altLang="zh-CN" dirty="0" err="1">
                <a:latin typeface="+mn-lt"/>
              </a:rPr>
              <a:t>Cyberbotics</a:t>
            </a:r>
            <a:r>
              <a:rPr lang="zh-CN" altLang="en-US" dirty="0">
                <a:latin typeface="+mn-lt"/>
              </a:rPr>
              <a:t>公司开发，是一款优秀的开源多平台机器人仿真软件，为机器人的建模、编程和仿真提供了完整的开发环境。</a:t>
            </a:r>
            <a:r>
              <a:rPr lang="en-US" altLang="zh-CN" dirty="0">
                <a:latin typeface="+mn-lt"/>
              </a:rPr>
              <a:t>Webots</a:t>
            </a:r>
            <a:r>
              <a:rPr lang="zh-CN" altLang="en-US" dirty="0">
                <a:latin typeface="+mn-lt"/>
              </a:rPr>
              <a:t>开源免费、简单易用、文档齐全并且支持多种类型的机器人</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Mujoco</a:t>
            </a:r>
            <a:r>
              <a:rPr lang="zh-CN" altLang="en-US" dirty="0">
                <a:latin typeface="+mn-lt"/>
              </a:rPr>
              <a:t>表示</a:t>
            </a:r>
            <a:r>
              <a:rPr lang="en-US" altLang="zh-CN" dirty="0">
                <a:latin typeface="+mn-lt"/>
              </a:rPr>
              <a:t>Multi-Joint dynamics</a:t>
            </a:r>
            <a:r>
              <a:rPr lang="zh-CN" altLang="en-US" dirty="0">
                <a:latin typeface="+mn-lt"/>
              </a:rPr>
              <a:t>和</a:t>
            </a:r>
            <a:r>
              <a:rPr lang="en-US" altLang="zh-CN" dirty="0">
                <a:latin typeface="+mn-lt"/>
              </a:rPr>
              <a:t>Contact</a:t>
            </a:r>
            <a:r>
              <a:rPr lang="zh-CN" altLang="en-US" dirty="0">
                <a:latin typeface="+mn-lt"/>
              </a:rPr>
              <a:t>，它是一个通用的物理引擎。它最初由 </a:t>
            </a:r>
            <a:r>
              <a:rPr lang="en-US" altLang="zh-CN" dirty="0" err="1">
                <a:latin typeface="+mn-lt"/>
              </a:rPr>
              <a:t>Roboti</a:t>
            </a:r>
            <a:r>
              <a:rPr lang="en-US" altLang="zh-CN" dirty="0">
                <a:latin typeface="+mn-lt"/>
              </a:rPr>
              <a:t> LLC </a:t>
            </a:r>
            <a:r>
              <a:rPr lang="zh-CN" altLang="en-US" dirty="0">
                <a:latin typeface="+mn-lt"/>
              </a:rPr>
              <a:t>开发，于 </a:t>
            </a:r>
            <a:r>
              <a:rPr lang="en-US" altLang="zh-CN" dirty="0">
                <a:latin typeface="+mn-lt"/>
              </a:rPr>
              <a:t>2021 </a:t>
            </a:r>
            <a:r>
              <a:rPr lang="zh-CN" altLang="en-US" dirty="0">
                <a:latin typeface="+mn-lt"/>
              </a:rPr>
              <a:t>年 </a:t>
            </a:r>
            <a:r>
              <a:rPr lang="en-US" altLang="zh-CN" dirty="0">
                <a:latin typeface="+mn-lt"/>
              </a:rPr>
              <a:t>2022 </a:t>
            </a:r>
            <a:r>
              <a:rPr lang="zh-CN" altLang="en-US" dirty="0">
                <a:latin typeface="+mn-lt"/>
              </a:rPr>
              <a:t>月被 </a:t>
            </a:r>
            <a:r>
              <a:rPr lang="en-US" altLang="zh-CN" dirty="0">
                <a:latin typeface="+mn-lt"/>
              </a:rPr>
              <a:t>DeepMind </a:t>
            </a:r>
            <a:r>
              <a:rPr lang="zh-CN" altLang="en-US" dirty="0">
                <a:latin typeface="+mn-lt"/>
              </a:rPr>
              <a:t>收购并免费提供，并于</a:t>
            </a:r>
            <a:r>
              <a:rPr lang="en-US" altLang="zh-CN" dirty="0">
                <a:latin typeface="+mn-lt"/>
              </a:rPr>
              <a:t>2022 </a:t>
            </a:r>
            <a:r>
              <a:rPr lang="zh-CN" altLang="en-US" dirty="0">
                <a:latin typeface="+mn-lt"/>
              </a:rPr>
              <a:t>年 </a:t>
            </a:r>
            <a:r>
              <a:rPr lang="en-US" altLang="zh-CN" dirty="0">
                <a:latin typeface="+mn-lt"/>
              </a:rPr>
              <a:t>5 </a:t>
            </a:r>
            <a:r>
              <a:rPr lang="zh-CN" altLang="en-US" dirty="0">
                <a:latin typeface="+mn-lt"/>
              </a:rPr>
              <a:t>月开源。</a:t>
            </a:r>
            <a:r>
              <a:rPr lang="en-US" altLang="zh-CN" dirty="0">
                <a:latin typeface="+mn-lt"/>
              </a:rPr>
              <a:t>MuJoCo</a:t>
            </a:r>
            <a:r>
              <a:rPr lang="zh-CN" altLang="en-US" dirty="0">
                <a:latin typeface="+mn-lt"/>
              </a:rPr>
              <a:t>代码库可在</a:t>
            </a:r>
            <a:r>
              <a:rPr lang="en-US" altLang="zh-CN" dirty="0">
                <a:latin typeface="+mn-lt"/>
              </a:rPr>
              <a:t>GitHub</a:t>
            </a:r>
            <a:r>
              <a:rPr lang="zh-CN" altLang="en-US" dirty="0">
                <a:latin typeface="+mn-lt"/>
              </a:rPr>
              <a:t>上的</a:t>
            </a:r>
            <a:r>
              <a:rPr lang="en-US" altLang="zh-CN" dirty="0" err="1">
                <a:latin typeface="+mn-lt"/>
              </a:rPr>
              <a:t>deepmind</a:t>
            </a:r>
            <a:r>
              <a:rPr lang="en-US" altLang="zh-CN" dirty="0">
                <a:latin typeface="+mn-lt"/>
              </a:rPr>
              <a:t>/</a:t>
            </a:r>
            <a:r>
              <a:rPr lang="en-US" altLang="zh-CN" dirty="0" err="1">
                <a:latin typeface="+mn-lt"/>
              </a:rPr>
              <a:t>mujoco</a:t>
            </a:r>
            <a:r>
              <a:rPr lang="zh-CN" altLang="en-US" dirty="0">
                <a:latin typeface="+mn-lt"/>
              </a:rPr>
              <a:t>存储库中找到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Webots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MuJoCo</a:t>
            </a:r>
            <a:endParaRPr lang="en-US" sz="2000" b="1" dirty="0">
              <a:solidFill>
                <a:schemeClr val="bg1"/>
              </a:solidFill>
            </a:endParaRPr>
          </a:p>
        </p:txBody>
      </p:sp>
      <p:pic>
        <p:nvPicPr>
          <p:cNvPr id="3" name="图片 2">
            <a:extLst>
              <a:ext uri="{FF2B5EF4-FFF2-40B4-BE49-F238E27FC236}">
                <a16:creationId xmlns:a16="http://schemas.microsoft.com/office/drawing/2014/main" id="{5E09B005-6593-BD7F-AB04-3CAA0224AA2E}"/>
              </a:ext>
            </a:extLst>
          </p:cNvPr>
          <p:cNvPicPr>
            <a:picLocks noChangeAspect="1"/>
          </p:cNvPicPr>
          <p:nvPr/>
        </p:nvPicPr>
        <p:blipFill>
          <a:blip r:embed="rId11"/>
          <a:stretch>
            <a:fillRect/>
          </a:stretch>
        </p:blipFill>
        <p:spPr>
          <a:xfrm>
            <a:off x="2000178" y="3287128"/>
            <a:ext cx="2837203" cy="2856961"/>
          </a:xfrm>
          <a:prstGeom prst="rect">
            <a:avLst/>
          </a:prstGeom>
        </p:spPr>
      </p:pic>
      <p:pic>
        <p:nvPicPr>
          <p:cNvPr id="4" name="图片 3">
            <a:extLst>
              <a:ext uri="{FF2B5EF4-FFF2-40B4-BE49-F238E27FC236}">
                <a16:creationId xmlns:a16="http://schemas.microsoft.com/office/drawing/2014/main" id="{A29A73D4-45C7-3879-7B19-AF5639BFD4CF}"/>
              </a:ext>
            </a:extLst>
          </p:cNvPr>
          <p:cNvPicPr>
            <a:picLocks noChangeAspect="1"/>
          </p:cNvPicPr>
          <p:nvPr/>
        </p:nvPicPr>
        <p:blipFill>
          <a:blip r:embed="rId12"/>
          <a:stretch>
            <a:fillRect/>
          </a:stretch>
        </p:blipFill>
        <p:spPr>
          <a:xfrm>
            <a:off x="7095674" y="3524744"/>
            <a:ext cx="3350325" cy="2619345"/>
          </a:xfrm>
          <a:prstGeom prst="rect">
            <a:avLst/>
          </a:prstGeom>
        </p:spPr>
      </p:pic>
    </p:spTree>
    <p:extLst>
      <p:ext uri="{BB962C8B-B14F-4D97-AF65-F5344CB8AC3E}">
        <p14:creationId xmlns:p14="http://schemas.microsoft.com/office/powerpoint/2010/main" val="3323722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是</a:t>
            </a:r>
            <a:r>
              <a:rPr lang="en-US" altLang="zh-CN" dirty="0">
                <a:latin typeface="+mn-lt"/>
              </a:rPr>
              <a:t>Unity</a:t>
            </a:r>
            <a:r>
              <a:rPr lang="zh-CN" altLang="en-US" dirty="0">
                <a:latin typeface="+mn-lt"/>
              </a:rPr>
              <a:t>的一款开源插件，能够让开发者使用机器学习的算法训练出智能的</a:t>
            </a:r>
            <a:r>
              <a:rPr lang="en-US" altLang="zh-CN" dirty="0">
                <a:latin typeface="+mn-lt"/>
              </a:rPr>
              <a:t>Agents</a:t>
            </a:r>
            <a:r>
              <a:rPr lang="zh-CN" altLang="en-US" dirty="0">
                <a:latin typeface="+mn-lt"/>
              </a:rPr>
              <a:t>，并且它的一个很大的优势在于：即使开发者不编写</a:t>
            </a:r>
            <a:r>
              <a:rPr lang="en-US" altLang="zh-CN" dirty="0">
                <a:latin typeface="+mn-lt"/>
              </a:rPr>
              <a:t>python</a:t>
            </a:r>
            <a:r>
              <a:rPr lang="zh-CN" altLang="en-US" dirty="0">
                <a:latin typeface="+mn-lt"/>
              </a:rPr>
              <a:t>代码，也可以通过已经搭建好的神经网络训练出比较理想的</a:t>
            </a:r>
            <a:r>
              <a:rPr lang="en-US" altLang="zh-CN" dirty="0">
                <a:latin typeface="+mn-lt"/>
              </a:rPr>
              <a:t>Agents</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AirSim </a:t>
            </a:r>
            <a:r>
              <a:rPr lang="zh-CN" altLang="en-US" dirty="0">
                <a:latin typeface="+mn-lt"/>
              </a:rPr>
              <a:t>是一款基于游戏引擎的开源跨平台仿真器，它可以用于无人机、无人车等机器人的物理和视觉仿真。它同时支持基于 </a:t>
            </a:r>
            <a:r>
              <a:rPr lang="en-US" altLang="zh-CN" dirty="0">
                <a:latin typeface="+mn-lt"/>
              </a:rPr>
              <a:t>PX4 </a:t>
            </a:r>
            <a:r>
              <a:rPr lang="zh-CN" altLang="en-US" dirty="0">
                <a:latin typeface="+mn-lt"/>
              </a:rPr>
              <a:t>和 </a:t>
            </a:r>
            <a:r>
              <a:rPr lang="en-US" altLang="zh-CN" dirty="0" err="1">
                <a:latin typeface="+mn-lt"/>
              </a:rPr>
              <a:t>ArduPilot</a:t>
            </a:r>
            <a:r>
              <a:rPr lang="en-US" altLang="zh-CN" dirty="0">
                <a:latin typeface="+mn-lt"/>
              </a:rPr>
              <a:t> </a:t>
            </a:r>
            <a:r>
              <a:rPr lang="zh-CN" altLang="en-US" dirty="0">
                <a:latin typeface="+mn-lt"/>
              </a:rPr>
              <a:t>等飞行控制器的软件在环仿真，目前还支持基于</a:t>
            </a:r>
            <a:r>
              <a:rPr lang="en-US" altLang="zh-CN" dirty="0">
                <a:latin typeface="+mn-lt"/>
              </a:rPr>
              <a:t>PX4</a:t>
            </a:r>
            <a:r>
              <a:rPr lang="zh-CN" altLang="en-US" dirty="0">
                <a:latin typeface="+mn-lt"/>
              </a:rPr>
              <a:t>的硬件在环仿真。</a:t>
            </a:r>
            <a:r>
              <a:rPr lang="en-US" altLang="zh-CN" dirty="0">
                <a:latin typeface="+mn-lt"/>
              </a:rPr>
              <a:t>AirSim </a:t>
            </a:r>
            <a:r>
              <a:rPr lang="zh-CN" altLang="en-US" dirty="0">
                <a:latin typeface="+mn-lt"/>
              </a:rPr>
              <a:t>是微软公司最早于</a:t>
            </a:r>
            <a:r>
              <a:rPr lang="en-US" altLang="zh-CN" dirty="0">
                <a:latin typeface="+mn-lt"/>
              </a:rPr>
              <a:t>2017</a:t>
            </a:r>
            <a:r>
              <a:rPr lang="zh-CN" altLang="en-US" dirty="0">
                <a:latin typeface="+mn-lt"/>
              </a:rPr>
              <a:t>年开始开发的，经过</a:t>
            </a:r>
            <a:r>
              <a:rPr lang="en-US" altLang="zh-CN" dirty="0">
                <a:latin typeface="+mn-lt"/>
              </a:rPr>
              <a:t>6</a:t>
            </a:r>
            <a:r>
              <a:rPr lang="zh-CN" altLang="en-US" dirty="0">
                <a:latin typeface="+mn-lt"/>
              </a:rPr>
              <a:t>年的迭代更新，现已经发展为功能完善的以视觉仿真为特点的无人机和无人车仿真平台</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Unity ML-Agents</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AirSim</a:t>
            </a:r>
            <a:endParaRPr lang="en-US" sz="2000" b="1" dirty="0">
              <a:solidFill>
                <a:schemeClr val="bg1"/>
              </a:solidFill>
            </a:endParaRPr>
          </a:p>
        </p:txBody>
      </p:sp>
      <p:pic>
        <p:nvPicPr>
          <p:cNvPr id="3" name="图片 2">
            <a:extLst>
              <a:ext uri="{FF2B5EF4-FFF2-40B4-BE49-F238E27FC236}">
                <a16:creationId xmlns:a16="http://schemas.microsoft.com/office/drawing/2014/main" id="{AAE38289-2A50-9F72-AF8A-6FA6F6095598}"/>
              </a:ext>
            </a:extLst>
          </p:cNvPr>
          <p:cNvPicPr>
            <a:picLocks noChangeAspect="1"/>
          </p:cNvPicPr>
          <p:nvPr/>
        </p:nvPicPr>
        <p:blipFill>
          <a:blip r:embed="rId11"/>
          <a:stretch>
            <a:fillRect/>
          </a:stretch>
        </p:blipFill>
        <p:spPr>
          <a:xfrm>
            <a:off x="1632708" y="3271282"/>
            <a:ext cx="3580226" cy="2880964"/>
          </a:xfrm>
          <a:prstGeom prst="rect">
            <a:avLst/>
          </a:prstGeom>
        </p:spPr>
      </p:pic>
      <p:pic>
        <p:nvPicPr>
          <p:cNvPr id="4" name="图片 3">
            <a:extLst>
              <a:ext uri="{FF2B5EF4-FFF2-40B4-BE49-F238E27FC236}">
                <a16:creationId xmlns:a16="http://schemas.microsoft.com/office/drawing/2014/main" id="{78BA36AA-3CAF-6746-1121-75366CCF3008}"/>
              </a:ext>
            </a:extLst>
          </p:cNvPr>
          <p:cNvPicPr>
            <a:picLocks noChangeAspect="1"/>
          </p:cNvPicPr>
          <p:nvPr/>
        </p:nvPicPr>
        <p:blipFill>
          <a:blip r:embed="rId12"/>
          <a:stretch>
            <a:fillRect/>
          </a:stretch>
        </p:blipFill>
        <p:spPr>
          <a:xfrm>
            <a:off x="6877674" y="3997597"/>
            <a:ext cx="3786326" cy="2154649"/>
          </a:xfrm>
          <a:prstGeom prst="rect">
            <a:avLst/>
          </a:prstGeom>
        </p:spPr>
      </p:pic>
    </p:spTree>
    <p:extLst>
      <p:ext uri="{BB962C8B-B14F-4D97-AF65-F5344CB8AC3E}">
        <p14:creationId xmlns:p14="http://schemas.microsoft.com/office/powerpoint/2010/main" val="2106986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B27DB-8B51-2DC5-6D00-7FA6CB49710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473" imgH="476" progId="TCLayout.ActiveDocument.1">
                  <p:embed/>
                </p:oleObj>
              </mc:Choice>
              <mc:Fallback>
                <p:oleObj name="think-cell 幻灯片" r:id="rId7" imgW="473" imgH="476" progId="TCLayout.ActiveDocument.1">
                  <p:embed/>
                  <p:pic>
                    <p:nvPicPr>
                      <p:cNvPr id="5" name="think-cell data - do not delete" hidden="1">
                        <a:extLst>
                          <a:ext uri="{FF2B5EF4-FFF2-40B4-BE49-F238E27FC236}">
                            <a16:creationId xmlns:a16="http://schemas.microsoft.com/office/drawing/2014/main" id="{AB4B27DB-8B51-2DC5-6D00-7FA6CB49710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General Simulator</a:t>
            </a:r>
            <a:endParaRPr lang="en-US" dirty="0"/>
          </a:p>
        </p:txBody>
      </p:sp>
      <p:sp>
        <p:nvSpPr>
          <p:cNvPr id="11" name="ee4pContent1">
            <a:extLst>
              <a:ext uri="{FF2B5EF4-FFF2-40B4-BE49-F238E27FC236}">
                <a16:creationId xmlns:a16="http://schemas.microsoft.com/office/drawing/2014/main" id="{A959935E-99FD-7BC0-7DBF-6E9AF6CC73E9}"/>
              </a:ext>
            </a:extLst>
          </p:cNvPr>
          <p:cNvSpPr txBox="1">
            <a:spLocks/>
          </p:cNvSpPr>
          <p:nvPr>
            <p:custDataLst>
              <p:tags r:id="rId2"/>
            </p:custDataLst>
          </p:nvPr>
        </p:nvSpPr>
        <p:spPr>
          <a:xfrm>
            <a:off x="838200"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MORSE</a:t>
            </a:r>
            <a:r>
              <a:rPr lang="zh-CN" altLang="en-US" dirty="0">
                <a:latin typeface="+mn-lt"/>
              </a:rPr>
              <a:t>是一款通用的多机器人仿真平台，运用</a:t>
            </a:r>
            <a:r>
              <a:rPr lang="en-US" altLang="zh-CN" dirty="0">
                <a:latin typeface="+mn-lt"/>
              </a:rPr>
              <a:t>Blender</a:t>
            </a:r>
            <a:r>
              <a:rPr lang="zh-CN" altLang="en-US" dirty="0">
                <a:latin typeface="+mn-lt"/>
              </a:rPr>
              <a:t>实时游戏引擎进行原始渲染，设计适合的体系结构，支持通用的网络接口。有丰富的文档并且易于安装但无法进行精确的动力学仿真，时钟同步能力性能较差，多机器人仿真时可能出现不同步情况</a:t>
            </a:r>
            <a:endParaRPr lang="en-US" dirty="0">
              <a:latin typeface="+mn-lt"/>
            </a:endParaRPr>
          </a:p>
        </p:txBody>
      </p:sp>
      <p:sp>
        <p:nvSpPr>
          <p:cNvPr id="12" name="ee4pContent1">
            <a:extLst>
              <a:ext uri="{FF2B5EF4-FFF2-40B4-BE49-F238E27FC236}">
                <a16:creationId xmlns:a16="http://schemas.microsoft.com/office/drawing/2014/main" id="{E2C0E517-6FDA-AE80-7764-EB9A8FABE978}"/>
              </a:ext>
            </a:extLst>
          </p:cNvPr>
          <p:cNvSpPr txBox="1">
            <a:spLocks/>
          </p:cNvSpPr>
          <p:nvPr>
            <p:custDataLst>
              <p:tags r:id="rId3"/>
            </p:custDataLst>
          </p:nvPr>
        </p:nvSpPr>
        <p:spPr>
          <a:xfrm>
            <a:off x="6190257" y="2179415"/>
            <a:ext cx="5161164"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一款基于分布式控制架构，具有集成开发环境的基于物理引擎的动力学机器人模拟器。默认使用</a:t>
            </a:r>
            <a:r>
              <a:rPr lang="en-US" altLang="zh-CN" dirty="0">
                <a:latin typeface="+mn-lt"/>
              </a:rPr>
              <a:t>Lua</a:t>
            </a:r>
            <a:r>
              <a:rPr lang="zh-CN" altLang="en-US" dirty="0">
                <a:latin typeface="+mn-lt"/>
              </a:rPr>
              <a:t>语言进行编程</a:t>
            </a:r>
            <a:endParaRPr lang="en-US" dirty="0">
              <a:latin typeface="+mn-lt"/>
            </a:endParaRPr>
          </a:p>
        </p:txBody>
      </p:sp>
      <p:sp>
        <p:nvSpPr>
          <p:cNvPr id="13" name="ee4pHeader1">
            <a:extLst>
              <a:ext uri="{FF2B5EF4-FFF2-40B4-BE49-F238E27FC236}">
                <a16:creationId xmlns:a16="http://schemas.microsoft.com/office/drawing/2014/main" id="{1B09D8F9-EE5B-8DE6-52D3-0EEF64FED4D6}"/>
              </a:ext>
            </a:extLst>
          </p:cNvPr>
          <p:cNvSpPr/>
          <p:nvPr>
            <p:custDataLst>
              <p:tags r:id="rId4"/>
            </p:custDataLst>
          </p:nvPr>
        </p:nvSpPr>
        <p:spPr bwMode="auto">
          <a:xfrm>
            <a:off x="838198"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MORSE</a:t>
            </a:r>
            <a:endParaRPr lang="en-US" sz="2000" dirty="0">
              <a:solidFill>
                <a:schemeClr val="bg1"/>
              </a:solidFill>
            </a:endParaRPr>
          </a:p>
        </p:txBody>
      </p:sp>
      <p:sp>
        <p:nvSpPr>
          <p:cNvPr id="14" name="ee4pHeader1">
            <a:extLst>
              <a:ext uri="{FF2B5EF4-FFF2-40B4-BE49-F238E27FC236}">
                <a16:creationId xmlns:a16="http://schemas.microsoft.com/office/drawing/2014/main" id="{E4925549-055D-77D7-16C3-B5E92F30E539}"/>
              </a:ext>
            </a:extLst>
          </p:cNvPr>
          <p:cNvSpPr/>
          <p:nvPr>
            <p:custDataLst>
              <p:tags r:id="rId5"/>
            </p:custDataLst>
          </p:nvPr>
        </p:nvSpPr>
        <p:spPr bwMode="auto">
          <a:xfrm>
            <a:off x="6190255" y="1717677"/>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0">
                  <a:extLst>
                    <a:ext uri="{A12FA001-AC4F-418D-AE19-62706E023703}">
                      <ahyp:hlinkClr xmlns:ahyp="http://schemas.microsoft.com/office/drawing/2018/hyperlinkcolor" val="tx"/>
                    </a:ext>
                  </a:extLst>
                </a:hlinkClick>
              </a:rPr>
              <a:t>V-REP(CoppeliaSim)</a:t>
            </a:r>
            <a:endParaRPr lang="en-US" sz="2000" b="1" dirty="0">
              <a:solidFill>
                <a:schemeClr val="bg1"/>
              </a:solidFill>
            </a:endParaRPr>
          </a:p>
        </p:txBody>
      </p:sp>
      <p:pic>
        <p:nvPicPr>
          <p:cNvPr id="3" name="图片 2">
            <a:extLst>
              <a:ext uri="{FF2B5EF4-FFF2-40B4-BE49-F238E27FC236}">
                <a16:creationId xmlns:a16="http://schemas.microsoft.com/office/drawing/2014/main" id="{BA040B2D-1665-883E-5635-468EAE7EDE72}"/>
              </a:ext>
            </a:extLst>
          </p:cNvPr>
          <p:cNvPicPr>
            <a:picLocks noChangeAspect="1"/>
          </p:cNvPicPr>
          <p:nvPr/>
        </p:nvPicPr>
        <p:blipFill>
          <a:blip r:embed="rId11"/>
          <a:stretch>
            <a:fillRect/>
          </a:stretch>
        </p:blipFill>
        <p:spPr>
          <a:xfrm>
            <a:off x="1655444" y="3514460"/>
            <a:ext cx="3526671" cy="2629503"/>
          </a:xfrm>
          <a:prstGeom prst="rect">
            <a:avLst/>
          </a:prstGeom>
        </p:spPr>
      </p:pic>
      <p:pic>
        <p:nvPicPr>
          <p:cNvPr id="4" name="图片 3">
            <a:extLst>
              <a:ext uri="{FF2B5EF4-FFF2-40B4-BE49-F238E27FC236}">
                <a16:creationId xmlns:a16="http://schemas.microsoft.com/office/drawing/2014/main" id="{647E471F-2F68-1C49-56B8-18AF7D91EB51}"/>
              </a:ext>
            </a:extLst>
          </p:cNvPr>
          <p:cNvPicPr>
            <a:picLocks noChangeAspect="1"/>
          </p:cNvPicPr>
          <p:nvPr/>
        </p:nvPicPr>
        <p:blipFill>
          <a:blip r:embed="rId12"/>
          <a:stretch>
            <a:fillRect/>
          </a:stretch>
        </p:blipFill>
        <p:spPr>
          <a:xfrm>
            <a:off x="6262896" y="3393192"/>
            <a:ext cx="5015882" cy="2750771"/>
          </a:xfrm>
          <a:prstGeom prst="rect">
            <a:avLst/>
          </a:prstGeom>
        </p:spPr>
      </p:pic>
    </p:spTree>
    <p:extLst>
      <p:ext uri="{BB962C8B-B14F-4D97-AF65-F5344CB8AC3E}">
        <p14:creationId xmlns:p14="http://schemas.microsoft.com/office/powerpoint/2010/main" val="266411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hlinkClick r:id="rId17" action="ppaction://hlinksldjump"/>
            <a:extLst>
              <a:ext uri="{FF2B5EF4-FFF2-40B4-BE49-F238E27FC236}">
                <a16:creationId xmlns:a16="http://schemas.microsoft.com/office/drawing/2014/main" id="{8A275CBB-2F1C-C866-1B9D-8F62317327D9}"/>
              </a:ext>
            </a:extLst>
          </p:cNvPr>
          <p:cNvSpPr/>
          <p:nvPr>
            <p:custDataLst>
              <p:tags r:id="rId2"/>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6" name="矩形 15">
            <a:hlinkClick r:id="rId17" action="ppaction://hlinksldjump"/>
            <a:extLst>
              <a:ext uri="{FF2B5EF4-FFF2-40B4-BE49-F238E27FC236}">
                <a16:creationId xmlns:a16="http://schemas.microsoft.com/office/drawing/2014/main" id="{0322EAF3-B6AD-9D5C-6E22-1F08A4052DED}"/>
              </a:ext>
            </a:extLst>
          </p:cNvPr>
          <p:cNvSpPr/>
          <p:nvPr>
            <p:custDataLst>
              <p:tags r:id="rId3"/>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5" name="矩形 14">
            <a:hlinkClick r:id="rId17" action="ppaction://hlinksldjump"/>
            <a:extLst>
              <a:ext uri="{FF2B5EF4-FFF2-40B4-BE49-F238E27FC236}">
                <a16:creationId xmlns:a16="http://schemas.microsoft.com/office/drawing/2014/main" id="{9F67D7B9-D70A-FC37-6C96-A834C603108F}"/>
              </a:ext>
            </a:extLst>
          </p:cNvPr>
          <p:cNvSpPr/>
          <p:nvPr>
            <p:custDataLst>
              <p:tags r:id="rId4"/>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extLst>
              <a:ext uri="{FF2B5EF4-FFF2-40B4-BE49-F238E27FC236}">
                <a16:creationId xmlns:a16="http://schemas.microsoft.com/office/drawing/2014/main" id="{7D82A8B6-EA9B-ABF1-439C-C73FCD4C25B4}"/>
              </a:ext>
            </a:extLst>
          </p:cNvPr>
          <p:cNvSpPr/>
          <p:nvPr>
            <p:custDataLst>
              <p:tags r:id="rId5"/>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18" action="ppaction://hlinksldjump"/>
            <a:extLst>
              <a:ext uri="{FF2B5EF4-FFF2-40B4-BE49-F238E27FC236}">
                <a16:creationId xmlns:a16="http://schemas.microsoft.com/office/drawing/2014/main" id="{0B258EC6-4F4E-5206-C108-97E792006C66}"/>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D80BDE85-9FAC-821B-D681-2D8B5CBEAF45}"/>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802FBF1C-8715-0D65-92A1-85C4ABAD1C62}"/>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889391B3-EA5A-0CB9-52C0-66E8F4D00DFC}"/>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68621129-990E-8603-19DE-42A623566659}"/>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EB0FFC57-6CBC-1249-8635-A656827D47CC}"/>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0F384B56-6262-BDD7-C598-0C0C5C217B91}"/>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AD660559-3FA5-F60A-AF7A-27B4D413E389}"/>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7DFE8D13-B549-12A0-79F8-493075E08F9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22C76FB9-670F-2AD6-ACA0-DD44D2F8682A}"/>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157046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B6EF206-803E-EBB5-028C-A12EB8DE3B9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6" name="think-cell data - do not delete" hidden="1">
                        <a:extLst>
                          <a:ext uri="{FF2B5EF4-FFF2-40B4-BE49-F238E27FC236}">
                            <a16:creationId xmlns:a16="http://schemas.microsoft.com/office/drawing/2014/main" id="{FB6EF206-803E-EBB5-028C-A12EB8DE3B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endParaRPr lang="en-US" dirty="0"/>
          </a:p>
        </p:txBody>
      </p:sp>
      <p:pic>
        <p:nvPicPr>
          <p:cNvPr id="4" name="图片 3">
            <a:extLst>
              <a:ext uri="{FF2B5EF4-FFF2-40B4-BE49-F238E27FC236}">
                <a16:creationId xmlns:a16="http://schemas.microsoft.com/office/drawing/2014/main" id="{E7D14970-5023-761E-8840-F2387B66C002}"/>
              </a:ext>
            </a:extLst>
          </p:cNvPr>
          <p:cNvPicPr>
            <a:picLocks noChangeAspect="1"/>
          </p:cNvPicPr>
          <p:nvPr/>
        </p:nvPicPr>
        <p:blipFill>
          <a:blip r:embed="rId6"/>
          <a:stretch>
            <a:fillRect/>
          </a:stretch>
        </p:blipFill>
        <p:spPr>
          <a:xfrm>
            <a:off x="0" y="1690688"/>
            <a:ext cx="12192000" cy="1606642"/>
          </a:xfrm>
          <a:prstGeom prst="rect">
            <a:avLst/>
          </a:prstGeom>
        </p:spPr>
      </p:pic>
      <p:sp>
        <p:nvSpPr>
          <p:cNvPr id="8" name="ee4pContent1">
            <a:extLst>
              <a:ext uri="{FF2B5EF4-FFF2-40B4-BE49-F238E27FC236}">
                <a16:creationId xmlns:a16="http://schemas.microsoft.com/office/drawing/2014/main" id="{7EE25D83-4929-480E-B5C8-933BA4860EF7}"/>
              </a:ext>
            </a:extLst>
          </p:cNvPr>
          <p:cNvSpPr txBox="1">
            <a:spLocks/>
          </p:cNvSpPr>
          <p:nvPr>
            <p:custDataLst>
              <p:tags r:id="rId2"/>
            </p:custDataLst>
          </p:nvPr>
        </p:nvSpPr>
        <p:spPr>
          <a:xfrm>
            <a:off x="235620" y="4075680"/>
            <a:ext cx="3702033" cy="2069435"/>
          </a:xfrm>
          <a:prstGeom prst="rect">
            <a:avLst/>
          </a:prstGeom>
          <a:solidFill>
            <a:srgbClr val="FFFFFF">
              <a:lumMod val="100000"/>
            </a:srgbClr>
          </a:solidFill>
          <a:ln w="9525" cmpd="sng">
            <a:no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2000" dirty="0">
                <a:latin typeface="+mn-lt"/>
              </a:rPr>
              <a:t>基于真实场景的模拟器的比较</a:t>
            </a:r>
          </a:p>
          <a:p>
            <a:pPr lvl="1"/>
            <a:r>
              <a:rPr lang="zh-CN" altLang="en-US" sz="2000" dirty="0">
                <a:latin typeface="+mn-lt"/>
              </a:rPr>
              <a:t>对于传感器</a:t>
            </a:r>
          </a:p>
          <a:p>
            <a:pPr lvl="1"/>
            <a:r>
              <a:rPr lang="en-US" altLang="zh-CN" sz="2000" dirty="0">
                <a:latin typeface="+mn-lt"/>
              </a:rPr>
              <a:t>S </a:t>
            </a:r>
            <a:r>
              <a:rPr lang="zh-CN" altLang="en-US" sz="2000" dirty="0">
                <a:latin typeface="+mn-lt"/>
              </a:rPr>
              <a:t>指的是语义；</a:t>
            </a:r>
          </a:p>
          <a:p>
            <a:pPr lvl="1"/>
            <a:r>
              <a:rPr lang="en-US" altLang="zh-CN" sz="2000" dirty="0">
                <a:latin typeface="+mn-lt"/>
              </a:rPr>
              <a:t>L </a:t>
            </a:r>
            <a:r>
              <a:rPr lang="zh-CN" altLang="en-US" sz="2000" dirty="0">
                <a:latin typeface="+mn-lt"/>
              </a:rPr>
              <a:t>指的是激光雷达；</a:t>
            </a:r>
          </a:p>
          <a:p>
            <a:pPr lvl="1"/>
            <a:r>
              <a:rPr lang="en-US" altLang="zh-CN" sz="2000" dirty="0">
                <a:latin typeface="+mn-lt"/>
              </a:rPr>
              <a:t>A </a:t>
            </a:r>
            <a:r>
              <a:rPr lang="zh-CN" altLang="en-US" sz="2000" dirty="0">
                <a:latin typeface="+mn-lt"/>
              </a:rPr>
              <a:t>指的是音频</a:t>
            </a:r>
            <a:endParaRPr lang="en-US" sz="2000" dirty="0">
              <a:latin typeface="+mn-lt"/>
            </a:endParaRPr>
          </a:p>
        </p:txBody>
      </p:sp>
      <p:pic>
        <p:nvPicPr>
          <p:cNvPr id="9" name="图片 8">
            <a:extLst>
              <a:ext uri="{FF2B5EF4-FFF2-40B4-BE49-F238E27FC236}">
                <a16:creationId xmlns:a16="http://schemas.microsoft.com/office/drawing/2014/main" id="{93424CAF-D05F-C3E3-7CA4-73E35187CBDF}"/>
              </a:ext>
            </a:extLst>
          </p:cNvPr>
          <p:cNvPicPr>
            <a:picLocks noChangeAspect="1"/>
          </p:cNvPicPr>
          <p:nvPr/>
        </p:nvPicPr>
        <p:blipFill>
          <a:blip r:embed="rId7"/>
          <a:stretch>
            <a:fillRect/>
          </a:stretch>
        </p:blipFill>
        <p:spPr>
          <a:xfrm>
            <a:off x="4077158" y="3429000"/>
            <a:ext cx="7879222" cy="3362797"/>
          </a:xfrm>
          <a:prstGeom prst="rect">
            <a:avLst/>
          </a:prstGeom>
        </p:spPr>
      </p:pic>
    </p:spTree>
    <p:extLst>
      <p:ext uri="{BB962C8B-B14F-4D97-AF65-F5344CB8AC3E}">
        <p14:creationId xmlns:p14="http://schemas.microsoft.com/office/powerpoint/2010/main" val="3627202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7831FD-11A0-A83A-8634-261BAEE2B9CD}"/>
              </a:ext>
            </a:extLst>
          </p:cNvPr>
          <p:cNvGraphicFramePr>
            <a:graphicFrameLocks noChangeAspect="1"/>
          </p:cNvGraphicFramePr>
          <p:nvPr>
            <p:custDataLst>
              <p:tags r:id="rId1"/>
            </p:custDataLst>
            <p:extLst>
              <p:ext uri="{D42A27DB-BD31-4B8C-83A1-F6EECF244321}">
                <p14:modId xmlns:p14="http://schemas.microsoft.com/office/powerpoint/2010/main" val="1343543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237831FD-11A0-A83A-8634-261BAEE2B9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Real-Scene Based Simulators——</a:t>
            </a:r>
            <a:r>
              <a:rPr lang="en-US" altLang="zh-CN" sz="4000" b="1" dirty="0">
                <a:hlinkClick r:id="rId6">
                  <a:extLst>
                    <a:ext uri="{A12FA001-AC4F-418D-AE19-62706E023703}">
                      <ahyp:hlinkClr xmlns:ahyp="http://schemas.microsoft.com/office/drawing/2018/hyperlinkcolor" val="tx"/>
                    </a:ext>
                  </a:extLst>
                </a:hlinkClick>
              </a:rPr>
              <a:t>AI2-THOR</a:t>
            </a:r>
            <a:endParaRPr lang="en-US" sz="4000" dirty="0"/>
          </a:p>
        </p:txBody>
      </p:sp>
      <p:pic>
        <p:nvPicPr>
          <p:cNvPr id="8" name="图片 7">
            <a:extLst>
              <a:ext uri="{FF2B5EF4-FFF2-40B4-BE49-F238E27FC236}">
                <a16:creationId xmlns:a16="http://schemas.microsoft.com/office/drawing/2014/main" id="{B9654DB5-84A4-45C5-697A-6058465EDE76}"/>
              </a:ext>
            </a:extLst>
          </p:cNvPr>
          <p:cNvPicPr>
            <a:picLocks noChangeAspect="1"/>
          </p:cNvPicPr>
          <p:nvPr/>
        </p:nvPicPr>
        <p:blipFill>
          <a:blip r:embed="rId7"/>
          <a:stretch>
            <a:fillRect/>
          </a:stretch>
        </p:blipFill>
        <p:spPr>
          <a:xfrm>
            <a:off x="838200" y="1825624"/>
            <a:ext cx="5408194" cy="4070974"/>
          </a:xfrm>
          <a:prstGeom prst="rect">
            <a:avLst/>
          </a:prstGeom>
        </p:spPr>
      </p:pic>
      <p:sp>
        <p:nvSpPr>
          <p:cNvPr id="4" name="ee4pContent1">
            <a:extLst>
              <a:ext uri="{FF2B5EF4-FFF2-40B4-BE49-F238E27FC236}">
                <a16:creationId xmlns:a16="http://schemas.microsoft.com/office/drawing/2014/main" id="{9EB6546C-70AB-1C28-10BB-D72C75A6E755}"/>
              </a:ext>
            </a:extLst>
          </p:cNvPr>
          <p:cNvSpPr txBox="1">
            <a:spLocks/>
          </p:cNvSpPr>
          <p:nvPr>
            <p:custDataLst>
              <p:tags r:id="rId2"/>
            </p:custDataLst>
          </p:nvPr>
        </p:nvSpPr>
        <p:spPr>
          <a:xfrm>
            <a:off x="6388814" y="1825624"/>
            <a:ext cx="4964986" cy="4070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AI2-THOR </a:t>
            </a:r>
            <a:r>
              <a:rPr lang="zh-CN" altLang="en-US" dirty="0">
                <a:latin typeface="+mn-lt"/>
              </a:rPr>
              <a:t>是一个基于 </a:t>
            </a:r>
            <a:r>
              <a:rPr lang="en-US" altLang="zh-CN" dirty="0">
                <a:latin typeface="+mn-lt"/>
              </a:rPr>
              <a:t>Unity3D </a:t>
            </a:r>
            <a:r>
              <a:rPr lang="zh-CN" altLang="en-US" dirty="0">
                <a:latin typeface="+mn-lt"/>
              </a:rPr>
              <a:t>的室内具身场景模拟器，由</a:t>
            </a:r>
            <a:r>
              <a:rPr lang="en-US" altLang="zh-CN" dirty="0">
                <a:latin typeface="+mn-lt"/>
              </a:rPr>
              <a:t>Allen</a:t>
            </a:r>
            <a:r>
              <a:rPr lang="zh-CN" altLang="en-US" dirty="0">
                <a:latin typeface="+mn-lt"/>
              </a:rPr>
              <a:t>人工智能研究所领导。作为在真实世界中构建的高保真模拟器，</a:t>
            </a:r>
            <a:r>
              <a:rPr lang="en-US" altLang="zh-CN" dirty="0">
                <a:latin typeface="+mn-lt"/>
              </a:rPr>
              <a:t>AI2-THOR </a:t>
            </a:r>
            <a:r>
              <a:rPr lang="zh-CN" altLang="en-US" dirty="0">
                <a:latin typeface="+mn-lt"/>
              </a:rPr>
              <a:t>拥有丰富的交互式场景对象以及分配给它们的物理属性（例如打开</a:t>
            </a:r>
            <a:r>
              <a:rPr lang="en-US" altLang="zh-CN" dirty="0">
                <a:latin typeface="+mn-lt"/>
              </a:rPr>
              <a:t>/</a:t>
            </a:r>
            <a:r>
              <a:rPr lang="zh-CN" altLang="en-US" dirty="0">
                <a:latin typeface="+mn-lt"/>
              </a:rPr>
              <a:t>关闭甚至冷</a:t>
            </a:r>
            <a:r>
              <a:rPr lang="en-US" altLang="zh-CN" dirty="0">
                <a:latin typeface="+mn-lt"/>
              </a:rPr>
              <a:t>/</a:t>
            </a:r>
            <a:r>
              <a:rPr lang="zh-CN" altLang="en-US" dirty="0">
                <a:latin typeface="+mn-lt"/>
              </a:rPr>
              <a:t>热）。</a:t>
            </a:r>
            <a:r>
              <a:rPr lang="en-US" altLang="zh-CN" dirty="0">
                <a:latin typeface="+mn-lt"/>
              </a:rPr>
              <a:t>AI2-THOR </a:t>
            </a:r>
            <a:r>
              <a:rPr lang="zh-CN" altLang="en-US" dirty="0">
                <a:latin typeface="+mn-lt"/>
              </a:rPr>
              <a:t>由两部分组成：</a:t>
            </a:r>
            <a:r>
              <a:rPr lang="en-US" altLang="zh-CN" dirty="0" err="1">
                <a:latin typeface="+mn-lt"/>
              </a:rPr>
              <a:t>iTHOR</a:t>
            </a:r>
            <a:r>
              <a:rPr lang="en-US" altLang="zh-CN" dirty="0">
                <a:latin typeface="+mn-lt"/>
              </a:rPr>
              <a:t> </a:t>
            </a:r>
            <a:r>
              <a:rPr lang="zh-CN" altLang="en-US" dirty="0">
                <a:latin typeface="+mn-lt"/>
              </a:rPr>
              <a:t>和 </a:t>
            </a:r>
            <a:r>
              <a:rPr lang="en-US" altLang="zh-CN" dirty="0" err="1">
                <a:latin typeface="+mn-lt"/>
              </a:rPr>
              <a:t>RoboTHOR</a:t>
            </a:r>
            <a:r>
              <a:rPr lang="zh-CN" altLang="en-US" dirty="0">
                <a:latin typeface="+mn-lt"/>
              </a:rPr>
              <a:t>。</a:t>
            </a:r>
            <a:r>
              <a:rPr lang="en-US" altLang="zh-CN" dirty="0" err="1">
                <a:latin typeface="+mn-lt"/>
              </a:rPr>
              <a:t>iTHOR</a:t>
            </a:r>
            <a:r>
              <a:rPr lang="en-US" altLang="zh-CN" dirty="0">
                <a:latin typeface="+mn-lt"/>
              </a:rPr>
              <a:t> </a:t>
            </a:r>
            <a:r>
              <a:rPr lang="zh-CN" altLang="en-US" dirty="0">
                <a:latin typeface="+mn-lt"/>
              </a:rPr>
              <a:t>包含 </a:t>
            </a:r>
            <a:r>
              <a:rPr lang="en-US" altLang="zh-CN" dirty="0">
                <a:latin typeface="+mn-lt"/>
              </a:rPr>
              <a:t>120 </a:t>
            </a:r>
            <a:r>
              <a:rPr lang="zh-CN" altLang="en-US" dirty="0">
                <a:latin typeface="+mn-lt"/>
              </a:rPr>
              <a:t>间房间，分为厨房、卧室、浴室和客厅，拥有超过 </a:t>
            </a:r>
            <a:r>
              <a:rPr lang="en-US" altLang="zh-CN" dirty="0">
                <a:latin typeface="+mn-lt"/>
              </a:rPr>
              <a:t>2000 </a:t>
            </a:r>
            <a:r>
              <a:rPr lang="zh-CN" altLang="en-US" dirty="0">
                <a:latin typeface="+mn-lt"/>
              </a:rPr>
              <a:t>个独特的交互式物体，并支持多代理模拟；</a:t>
            </a:r>
            <a:r>
              <a:rPr lang="en-US" altLang="zh-CN" dirty="0" err="1">
                <a:latin typeface="+mn-lt"/>
              </a:rPr>
              <a:t>RoboTHOR</a:t>
            </a:r>
            <a:r>
              <a:rPr lang="en-US" altLang="zh-CN" dirty="0">
                <a:latin typeface="+mn-lt"/>
              </a:rPr>
              <a:t> </a:t>
            </a:r>
            <a:r>
              <a:rPr lang="zh-CN" altLang="en-US" dirty="0">
                <a:latin typeface="+mn-lt"/>
              </a:rPr>
              <a:t>包含 </a:t>
            </a:r>
            <a:r>
              <a:rPr lang="en-US" altLang="zh-CN" dirty="0">
                <a:latin typeface="+mn-lt"/>
              </a:rPr>
              <a:t>89 </a:t>
            </a:r>
            <a:r>
              <a:rPr lang="zh-CN" altLang="en-US" dirty="0">
                <a:latin typeface="+mn-lt"/>
              </a:rPr>
              <a:t>个模块化公寓，拥有 </a:t>
            </a:r>
            <a:r>
              <a:rPr lang="en-US" altLang="zh-CN" dirty="0">
                <a:latin typeface="+mn-lt"/>
              </a:rPr>
              <a:t>600 </a:t>
            </a:r>
            <a:r>
              <a:rPr lang="zh-CN" altLang="en-US" dirty="0">
                <a:latin typeface="+mn-lt"/>
              </a:rPr>
              <a:t>多个物体，其独特之处在于这些公寓对应于现实世界中的真实场景。 到目前为止，已有超过 </a:t>
            </a:r>
            <a:r>
              <a:rPr lang="en-US" altLang="zh-CN" dirty="0">
                <a:latin typeface="+mn-lt"/>
              </a:rPr>
              <a:t>100 </a:t>
            </a:r>
            <a:r>
              <a:rPr lang="zh-CN" altLang="en-US" dirty="0">
                <a:latin typeface="+mn-lt"/>
              </a:rPr>
              <a:t>篇基于 </a:t>
            </a:r>
            <a:r>
              <a:rPr lang="en-US" altLang="zh-CN" dirty="0">
                <a:latin typeface="+mn-lt"/>
              </a:rPr>
              <a:t>AI2-THOR </a:t>
            </a:r>
            <a:r>
              <a:rPr lang="zh-CN" altLang="en-US" dirty="0">
                <a:latin typeface="+mn-lt"/>
              </a:rPr>
              <a:t>的作品发表</a:t>
            </a:r>
            <a:endParaRPr lang="en-US" altLang="zh-CN" dirty="0">
              <a:latin typeface="+mn-lt"/>
            </a:endParaRPr>
          </a:p>
          <a:p>
            <a:pPr lvl="1"/>
            <a:r>
              <a:rPr lang="zh-CN" altLang="en-US" dirty="0">
                <a:latin typeface="+mn-lt"/>
              </a:rPr>
              <a:t>虽然 </a:t>
            </a:r>
            <a:r>
              <a:rPr lang="en-US" altLang="zh-CN" dirty="0">
                <a:latin typeface="+mn-lt"/>
              </a:rPr>
              <a:t>AI2Thor </a:t>
            </a:r>
            <a:r>
              <a:rPr lang="zh-CN" altLang="en-US" dirty="0">
                <a:latin typeface="+mn-lt"/>
              </a:rPr>
              <a:t>提供了大量交互式场景，但这些交互类似于 </a:t>
            </a:r>
            <a:r>
              <a:rPr lang="en-US" altLang="zh-CN" dirty="0">
                <a:latin typeface="+mn-lt"/>
              </a:rPr>
              <a:t>VirtualHome </a:t>
            </a:r>
            <a:r>
              <a:rPr lang="zh-CN" altLang="en-US" dirty="0">
                <a:latin typeface="+mn-lt"/>
              </a:rPr>
              <a:t>中的交互，是基于脚本的，缺乏真实的物理交互。 这种设计足以满足不需要精细交互的具身任务</a:t>
            </a:r>
          </a:p>
          <a:p>
            <a:pPr lvl="1"/>
            <a:endParaRPr lang="en-US" dirty="0">
              <a:latin typeface="+mn-lt"/>
            </a:endParaRPr>
          </a:p>
        </p:txBody>
      </p:sp>
    </p:spTree>
    <p:extLst>
      <p:ext uri="{BB962C8B-B14F-4D97-AF65-F5344CB8AC3E}">
        <p14:creationId xmlns:p14="http://schemas.microsoft.com/office/powerpoint/2010/main" val="735038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C01D2E6-5AB6-3F19-2BF8-41315864F928}"/>
              </a:ext>
            </a:extLst>
          </p:cNvPr>
          <p:cNvGraphicFramePr>
            <a:graphicFrameLocks noChangeAspect="1"/>
          </p:cNvGraphicFramePr>
          <p:nvPr>
            <p:custDataLst>
              <p:tags r:id="rId1"/>
            </p:custDataLst>
            <p:extLst>
              <p:ext uri="{D42A27DB-BD31-4B8C-83A1-F6EECF244321}">
                <p14:modId xmlns:p14="http://schemas.microsoft.com/office/powerpoint/2010/main" val="751883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8C01D2E6-5AB6-3F19-2BF8-41315864F9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Real-Scene Based Simulators——</a:t>
            </a:r>
            <a:r>
              <a:rPr lang="en-US" altLang="zh-CN" sz="4000" b="1" dirty="0">
                <a:hlinkClick r:id="rId6">
                  <a:extLst>
                    <a:ext uri="{A12FA001-AC4F-418D-AE19-62706E023703}">
                      <ahyp:hlinkClr xmlns:ahyp="http://schemas.microsoft.com/office/drawing/2018/hyperlinkcolor" val="tx"/>
                    </a:ext>
                  </a:extLst>
                </a:hlinkClick>
              </a:rPr>
              <a:t>Matterport 3D</a:t>
            </a:r>
            <a:endParaRPr lang="en-US" sz="4000" dirty="0"/>
          </a:p>
        </p:txBody>
      </p:sp>
      <p:pic>
        <p:nvPicPr>
          <p:cNvPr id="8" name="图片 7">
            <a:extLst>
              <a:ext uri="{FF2B5EF4-FFF2-40B4-BE49-F238E27FC236}">
                <a16:creationId xmlns:a16="http://schemas.microsoft.com/office/drawing/2014/main" id="{A27A40FE-1B7E-C24A-C959-F991E6188930}"/>
              </a:ext>
            </a:extLst>
          </p:cNvPr>
          <p:cNvPicPr>
            <a:picLocks noChangeAspect="1"/>
          </p:cNvPicPr>
          <p:nvPr/>
        </p:nvPicPr>
        <p:blipFill>
          <a:blip r:embed="rId7"/>
          <a:stretch>
            <a:fillRect/>
          </a:stretch>
        </p:blipFill>
        <p:spPr>
          <a:xfrm>
            <a:off x="838200" y="1690688"/>
            <a:ext cx="5913668" cy="4426468"/>
          </a:xfrm>
          <a:prstGeom prst="rect">
            <a:avLst/>
          </a:prstGeom>
        </p:spPr>
      </p:pic>
      <p:sp>
        <p:nvSpPr>
          <p:cNvPr id="4" name="ee4pContent1">
            <a:extLst>
              <a:ext uri="{FF2B5EF4-FFF2-40B4-BE49-F238E27FC236}">
                <a16:creationId xmlns:a16="http://schemas.microsoft.com/office/drawing/2014/main" id="{CE90ED28-9A5F-BE31-BADF-821C2FD8D5CB}"/>
              </a:ext>
            </a:extLst>
          </p:cNvPr>
          <p:cNvSpPr txBox="1">
            <a:spLocks/>
          </p:cNvSpPr>
          <p:nvPr>
            <p:custDataLst>
              <p:tags r:id="rId2"/>
            </p:custDataLst>
          </p:nvPr>
        </p:nvSpPr>
        <p:spPr>
          <a:xfrm>
            <a:off x="6928936" y="1690689"/>
            <a:ext cx="4424864" cy="442646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作为基础的 </a:t>
            </a:r>
            <a:r>
              <a:rPr lang="en-US" altLang="zh-CN" sz="1700" dirty="0">
                <a:latin typeface="+mn-lt"/>
              </a:rPr>
              <a:t>2D-3D </a:t>
            </a:r>
            <a:r>
              <a:rPr lang="zh-CN" altLang="en-US" sz="1700" dirty="0">
                <a:latin typeface="+mn-lt"/>
              </a:rPr>
              <a:t>视觉数据集，在具身 </a:t>
            </a:r>
            <a:r>
              <a:rPr lang="en-US" altLang="zh-CN" sz="1700" dirty="0">
                <a:latin typeface="+mn-lt"/>
              </a:rPr>
              <a:t>AI </a:t>
            </a:r>
            <a:r>
              <a:rPr lang="zh-CN" altLang="en-US" sz="1700" dirty="0">
                <a:latin typeface="+mn-lt"/>
              </a:rPr>
              <a:t>基准测试中被广泛使用和扩展</a:t>
            </a:r>
          </a:p>
          <a:p>
            <a:pPr lvl="1"/>
            <a:r>
              <a:rPr lang="en-US" altLang="zh-CN" sz="1700" dirty="0">
                <a:latin typeface="+mn-lt"/>
              </a:rPr>
              <a:t>Matterport 3D </a:t>
            </a:r>
            <a:r>
              <a:rPr lang="zh-CN" altLang="en-US" sz="1700" dirty="0">
                <a:latin typeface="+mn-lt"/>
              </a:rPr>
              <a:t>在 </a:t>
            </a:r>
            <a:r>
              <a:rPr lang="en-US" altLang="zh-CN" sz="1700" dirty="0">
                <a:latin typeface="+mn-lt"/>
              </a:rPr>
              <a:t>R2R </a:t>
            </a:r>
            <a:r>
              <a:rPr lang="zh-CN" altLang="en-US" sz="1700" dirty="0">
                <a:latin typeface="+mn-lt"/>
              </a:rPr>
              <a:t>中提出，更常被用作大型 </a:t>
            </a:r>
            <a:r>
              <a:rPr lang="en-US" altLang="zh-CN" sz="1700" dirty="0">
                <a:latin typeface="+mn-lt"/>
              </a:rPr>
              <a:t>2D-3D </a:t>
            </a:r>
            <a:r>
              <a:rPr lang="zh-CN" altLang="en-US" sz="1700" dirty="0">
                <a:latin typeface="+mn-lt"/>
              </a:rPr>
              <a:t>视觉数据集。</a:t>
            </a:r>
            <a:r>
              <a:rPr lang="en-US" altLang="zh-CN" sz="1700" dirty="0">
                <a:latin typeface="+mn-lt"/>
              </a:rPr>
              <a:t>Matterport3D </a:t>
            </a:r>
            <a:r>
              <a:rPr lang="zh-CN" altLang="en-US" sz="1700" dirty="0">
                <a:latin typeface="+mn-lt"/>
              </a:rPr>
              <a:t>数据集包含 </a:t>
            </a:r>
            <a:r>
              <a:rPr lang="en-US" altLang="zh-CN" sz="1700" dirty="0">
                <a:latin typeface="+mn-lt"/>
              </a:rPr>
              <a:t>90 </a:t>
            </a:r>
            <a:r>
              <a:rPr lang="zh-CN" altLang="en-US" sz="1700" dirty="0">
                <a:latin typeface="+mn-lt"/>
              </a:rPr>
              <a:t>个室内建筑场景，包括 </a:t>
            </a:r>
            <a:r>
              <a:rPr lang="en-US" altLang="zh-CN" sz="1700" dirty="0">
                <a:latin typeface="+mn-lt"/>
              </a:rPr>
              <a:t>10,800 </a:t>
            </a:r>
            <a:r>
              <a:rPr lang="zh-CN" altLang="en-US" sz="1700" dirty="0">
                <a:latin typeface="+mn-lt"/>
              </a:rPr>
              <a:t>个全景图和 </a:t>
            </a:r>
            <a:r>
              <a:rPr lang="en-US" altLang="zh-CN" sz="1700" dirty="0">
                <a:latin typeface="+mn-lt"/>
              </a:rPr>
              <a:t>194,400 </a:t>
            </a:r>
            <a:r>
              <a:rPr lang="zh-CN" altLang="en-US" sz="1700" dirty="0">
                <a:latin typeface="+mn-lt"/>
              </a:rPr>
              <a:t>个 </a:t>
            </a:r>
            <a:r>
              <a:rPr lang="en-US" altLang="zh-CN" sz="1700" dirty="0">
                <a:latin typeface="+mn-lt"/>
              </a:rPr>
              <a:t>RGB-D </a:t>
            </a:r>
            <a:r>
              <a:rPr lang="zh-CN" altLang="en-US" sz="1700" dirty="0">
                <a:latin typeface="+mn-lt"/>
              </a:rPr>
              <a:t>图像，并提供表面重建、相机姿态以及 </a:t>
            </a:r>
            <a:r>
              <a:rPr lang="en-US" altLang="zh-CN" sz="1700" dirty="0">
                <a:latin typeface="+mn-lt"/>
              </a:rPr>
              <a:t>2D </a:t>
            </a:r>
            <a:r>
              <a:rPr lang="zh-CN" altLang="en-US" sz="1700" dirty="0">
                <a:latin typeface="+mn-lt"/>
              </a:rPr>
              <a:t>和 </a:t>
            </a:r>
            <a:r>
              <a:rPr lang="en-US" altLang="zh-CN" sz="1700" dirty="0">
                <a:latin typeface="+mn-lt"/>
              </a:rPr>
              <a:t>3D </a:t>
            </a:r>
            <a:r>
              <a:rPr lang="zh-CN" altLang="en-US" sz="1700" dirty="0">
                <a:latin typeface="+mn-lt"/>
              </a:rPr>
              <a:t>语义分割标注。</a:t>
            </a:r>
            <a:r>
              <a:rPr lang="en-US" altLang="zh-CN" sz="1700" dirty="0">
                <a:latin typeface="+mn-lt"/>
              </a:rPr>
              <a:t>Matterport3D </a:t>
            </a:r>
            <a:r>
              <a:rPr lang="zh-CN" altLang="en-US" sz="1700" dirty="0">
                <a:latin typeface="+mn-lt"/>
              </a:rPr>
              <a:t>将 </a:t>
            </a:r>
            <a:r>
              <a:rPr lang="en-US" altLang="zh-CN" sz="1700" dirty="0">
                <a:latin typeface="+mn-lt"/>
              </a:rPr>
              <a:t>3D </a:t>
            </a:r>
            <a:r>
              <a:rPr lang="zh-CN" altLang="en-US" sz="1700" dirty="0">
                <a:latin typeface="+mn-lt"/>
              </a:rPr>
              <a:t>场景转换为离散的“视点”，并且具身代理在 </a:t>
            </a:r>
            <a:r>
              <a:rPr lang="en-US" altLang="zh-CN" sz="1700" dirty="0">
                <a:latin typeface="+mn-lt"/>
              </a:rPr>
              <a:t>Matterport3D </a:t>
            </a:r>
            <a:r>
              <a:rPr lang="zh-CN" altLang="en-US" sz="1700" dirty="0">
                <a:latin typeface="+mn-lt"/>
              </a:rPr>
              <a:t>场景中相邻的“视点”之间移动。在每个“视点”处，具身代理可以获得以“视点”为中心的 </a:t>
            </a:r>
            <a:r>
              <a:rPr lang="en-US" altLang="zh-CN" sz="1700" dirty="0">
                <a:latin typeface="+mn-lt"/>
              </a:rPr>
              <a:t>1280x1024 </a:t>
            </a:r>
            <a:r>
              <a:rPr lang="zh-CN" altLang="en-US" sz="1700" dirty="0">
                <a:latin typeface="+mn-lt"/>
              </a:rPr>
              <a:t>全景图像（</a:t>
            </a:r>
            <a:r>
              <a:rPr lang="en-US" altLang="zh-CN" sz="1700" dirty="0">
                <a:latin typeface="+mn-lt"/>
              </a:rPr>
              <a:t>18 × RGB-D</a:t>
            </a:r>
            <a:r>
              <a:rPr lang="zh-CN" altLang="en-US" sz="1700" dirty="0">
                <a:latin typeface="+mn-lt"/>
              </a:rPr>
              <a:t>）。</a:t>
            </a:r>
            <a:endParaRPr lang="en-US" altLang="zh-CN" sz="1700" dirty="0">
              <a:latin typeface="+mn-lt"/>
            </a:endParaRPr>
          </a:p>
          <a:p>
            <a:pPr lvl="1"/>
            <a:r>
              <a:rPr lang="en-US" altLang="zh-CN" sz="1700" dirty="0">
                <a:latin typeface="+mn-lt"/>
              </a:rPr>
              <a:t>Matterport3D </a:t>
            </a:r>
            <a:r>
              <a:rPr lang="zh-CN" altLang="en-US" sz="1700" dirty="0">
                <a:latin typeface="+mn-lt"/>
              </a:rPr>
              <a:t>是最重要的具身导航基准之一</a:t>
            </a:r>
          </a:p>
        </p:txBody>
      </p:sp>
    </p:spTree>
    <p:extLst>
      <p:ext uri="{BB962C8B-B14F-4D97-AF65-F5344CB8AC3E}">
        <p14:creationId xmlns:p14="http://schemas.microsoft.com/office/powerpoint/2010/main" val="215821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4C80A-DCCB-E9BF-ED02-831BFBEFD4CF}"/>
              </a:ext>
            </a:extLst>
          </p:cNvPr>
          <p:cNvGraphicFramePr>
            <a:graphicFrameLocks noChangeAspect="1"/>
          </p:cNvGraphicFramePr>
          <p:nvPr>
            <p:custDataLst>
              <p:tags r:id="rId1"/>
            </p:custDataLst>
            <p:extLst>
              <p:ext uri="{D42A27DB-BD31-4B8C-83A1-F6EECF244321}">
                <p14:modId xmlns:p14="http://schemas.microsoft.com/office/powerpoint/2010/main" val="6535125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7154C80A-DCCB-E9BF-ED02-831BFBEFD4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a:hlinkClick r:id="rId6">
                  <a:extLst>
                    <a:ext uri="{A12FA001-AC4F-418D-AE19-62706E023703}">
                      <ahyp:hlinkClr xmlns:ahyp="http://schemas.microsoft.com/office/drawing/2018/hyperlinkcolor" val="tx"/>
                    </a:ext>
                  </a:extLst>
                </a:hlinkClick>
              </a:rPr>
              <a:t>Habitat</a:t>
            </a:r>
            <a:endParaRPr lang="en-US" dirty="0"/>
          </a:p>
        </p:txBody>
      </p:sp>
      <p:pic>
        <p:nvPicPr>
          <p:cNvPr id="7" name="图片 6">
            <a:extLst>
              <a:ext uri="{FF2B5EF4-FFF2-40B4-BE49-F238E27FC236}">
                <a16:creationId xmlns:a16="http://schemas.microsoft.com/office/drawing/2014/main" id="{755EE914-C42C-E673-0CD0-1A2FEBEDADDF}"/>
              </a:ext>
            </a:extLst>
          </p:cNvPr>
          <p:cNvPicPr>
            <a:picLocks noChangeAspect="1"/>
          </p:cNvPicPr>
          <p:nvPr/>
        </p:nvPicPr>
        <p:blipFill>
          <a:blip r:embed="rId7"/>
          <a:stretch>
            <a:fillRect/>
          </a:stretch>
        </p:blipFill>
        <p:spPr>
          <a:xfrm>
            <a:off x="838200" y="2152206"/>
            <a:ext cx="6020483" cy="3536912"/>
          </a:xfrm>
          <a:prstGeom prst="rect">
            <a:avLst/>
          </a:prstGeom>
        </p:spPr>
      </p:pic>
      <p:sp>
        <p:nvSpPr>
          <p:cNvPr id="4" name="ee4pContent1">
            <a:extLst>
              <a:ext uri="{FF2B5EF4-FFF2-40B4-BE49-F238E27FC236}">
                <a16:creationId xmlns:a16="http://schemas.microsoft.com/office/drawing/2014/main" id="{7BD2A4DF-30B1-0FBF-E5AE-AE9393EE9223}"/>
              </a:ext>
            </a:extLst>
          </p:cNvPr>
          <p:cNvSpPr txBox="1">
            <a:spLocks/>
          </p:cNvSpPr>
          <p:nvPr>
            <p:custDataLst>
              <p:tags r:id="rId2"/>
            </p:custDataLst>
          </p:nvPr>
        </p:nvSpPr>
        <p:spPr>
          <a:xfrm>
            <a:off x="6961366" y="1914976"/>
            <a:ext cx="4392434" cy="401137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Habitat </a:t>
            </a:r>
            <a:r>
              <a:rPr lang="zh-CN" altLang="en-US" dirty="0">
                <a:latin typeface="+mn-lt"/>
              </a:rPr>
              <a:t>是 </a:t>
            </a:r>
            <a:r>
              <a:rPr lang="en-US" altLang="zh-CN" dirty="0">
                <a:latin typeface="+mn-lt"/>
              </a:rPr>
              <a:t>Meta </a:t>
            </a:r>
            <a:r>
              <a:rPr lang="zh-CN" altLang="en-US" dirty="0">
                <a:latin typeface="+mn-lt"/>
              </a:rPr>
              <a:t>推出的一个用于大规模人机交互的开源模拟器。基于 </a:t>
            </a:r>
            <a:r>
              <a:rPr lang="en-US" altLang="zh-CN" dirty="0">
                <a:latin typeface="+mn-lt"/>
              </a:rPr>
              <a:t>Bullet </a:t>
            </a:r>
            <a:r>
              <a:rPr lang="zh-CN" altLang="en-US" dirty="0">
                <a:latin typeface="+mn-lt"/>
              </a:rPr>
              <a:t>物理引擎，</a:t>
            </a:r>
            <a:r>
              <a:rPr lang="en-US" altLang="zh-CN" dirty="0">
                <a:latin typeface="+mn-lt"/>
              </a:rPr>
              <a:t>Habitat </a:t>
            </a:r>
            <a:r>
              <a:rPr lang="zh-CN" altLang="en-US" dirty="0">
                <a:latin typeface="+mn-lt"/>
              </a:rPr>
              <a:t>实现了高性能、高速、并行的 </a:t>
            </a:r>
            <a:r>
              <a:rPr lang="en-US" altLang="zh-CN" dirty="0">
                <a:latin typeface="+mn-lt"/>
              </a:rPr>
              <a:t>3D </a:t>
            </a:r>
            <a:r>
              <a:rPr lang="zh-CN" altLang="en-US" dirty="0">
                <a:latin typeface="+mn-lt"/>
              </a:rPr>
              <a:t>模拟，并为具身代理的强化学习提供了丰富的接口。</a:t>
            </a:r>
            <a:r>
              <a:rPr lang="en-US" altLang="zh-CN" dirty="0">
                <a:latin typeface="+mn-lt"/>
              </a:rPr>
              <a:t>Habitat </a:t>
            </a:r>
            <a:r>
              <a:rPr lang="zh-CN" altLang="en-US" dirty="0">
                <a:latin typeface="+mn-lt"/>
              </a:rPr>
              <a:t>具有极高的开放度。 研究人员可以在 </a:t>
            </a:r>
            <a:r>
              <a:rPr lang="en-US" altLang="zh-CN" dirty="0">
                <a:latin typeface="+mn-lt"/>
              </a:rPr>
              <a:t>Habitat </a:t>
            </a:r>
            <a:r>
              <a:rPr lang="zh-CN" altLang="en-US" dirty="0">
                <a:latin typeface="+mn-lt"/>
              </a:rPr>
              <a:t>中导入和创建 </a:t>
            </a:r>
            <a:r>
              <a:rPr lang="en-US" altLang="zh-CN" dirty="0">
                <a:latin typeface="+mn-lt"/>
              </a:rPr>
              <a:t>3D </a:t>
            </a:r>
            <a:r>
              <a:rPr lang="zh-CN" altLang="en-US" dirty="0">
                <a:latin typeface="+mn-lt"/>
              </a:rPr>
              <a:t>场景，或利用 </a:t>
            </a:r>
            <a:r>
              <a:rPr lang="en-US" altLang="zh-CN" dirty="0">
                <a:latin typeface="+mn-lt"/>
              </a:rPr>
              <a:t>Habitat </a:t>
            </a:r>
            <a:r>
              <a:rPr lang="zh-CN" altLang="en-US" dirty="0">
                <a:latin typeface="+mn-lt"/>
              </a:rPr>
              <a:t>平台上丰富的开放资源进行扩展。 </a:t>
            </a:r>
            <a:r>
              <a:rPr lang="en-US" altLang="zh-CN" dirty="0">
                <a:latin typeface="+mn-lt"/>
              </a:rPr>
              <a:t>Habitat </a:t>
            </a:r>
            <a:r>
              <a:rPr lang="zh-CN" altLang="en-US" dirty="0">
                <a:latin typeface="+mn-lt"/>
              </a:rPr>
              <a:t>具有许多可自定义的传感器并支持多智能体模拟。来自开放资源或自定义的多个具身智能体（例如，人类和机器狗）可以在模拟器中协作，自由移动，并与场景进行简单的交互。因此，</a:t>
            </a:r>
            <a:r>
              <a:rPr lang="en-US" altLang="zh-CN" dirty="0">
                <a:latin typeface="+mn-lt"/>
              </a:rPr>
              <a:t>Habitat </a:t>
            </a:r>
            <a:r>
              <a:rPr lang="zh-CN" altLang="en-US" dirty="0">
                <a:latin typeface="+mn-lt"/>
              </a:rPr>
              <a:t>越来越受到关注</a:t>
            </a:r>
            <a:endParaRPr lang="en-US" altLang="zh-CN" dirty="0">
              <a:latin typeface="+mn-lt"/>
            </a:endParaRPr>
          </a:p>
          <a:p>
            <a:pPr lvl="1"/>
            <a:r>
              <a:rPr lang="zh-CN" altLang="en-US" dirty="0">
                <a:latin typeface="+mn-lt"/>
              </a:rPr>
              <a:t>尽管 </a:t>
            </a:r>
            <a:r>
              <a:rPr lang="en-US" altLang="zh-CN" dirty="0">
                <a:latin typeface="+mn-lt"/>
              </a:rPr>
              <a:t>Habitat </a:t>
            </a:r>
            <a:r>
              <a:rPr lang="zh-CN" altLang="en-US" dirty="0">
                <a:latin typeface="+mn-lt"/>
              </a:rPr>
              <a:t>中的具身智能体缺乏交互能力，但其广泛的室内场景、用户友好的界面和开放框架使其在具身导航方面备受推崇</a:t>
            </a:r>
          </a:p>
        </p:txBody>
      </p:sp>
    </p:spTree>
    <p:extLst>
      <p:ext uri="{BB962C8B-B14F-4D97-AF65-F5344CB8AC3E}">
        <p14:creationId xmlns:p14="http://schemas.microsoft.com/office/powerpoint/2010/main" val="3858796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CE4C93-D336-0327-1ABA-CDA169A4C5FA}"/>
              </a:ext>
            </a:extLst>
          </p:cNvPr>
          <p:cNvGraphicFramePr>
            <a:graphicFrameLocks noChangeAspect="1"/>
          </p:cNvGraphicFramePr>
          <p:nvPr>
            <p:custDataLst>
              <p:tags r:id="rId1"/>
            </p:custDataLst>
            <p:extLst>
              <p:ext uri="{D42A27DB-BD31-4B8C-83A1-F6EECF244321}">
                <p14:modId xmlns:p14="http://schemas.microsoft.com/office/powerpoint/2010/main" val="2938808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45CE4C93-D336-0327-1ABA-CDA169A4C5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000" b="1" dirty="0">
                <a:solidFill>
                  <a:schemeClr val="tx1"/>
                </a:solidFill>
              </a:rPr>
              <a:t>Real-Scene Based Simulators——</a:t>
            </a:r>
            <a:r>
              <a:rPr lang="en-US" altLang="zh-CN" sz="4000" b="1" dirty="0">
                <a:hlinkClick r:id="rId6">
                  <a:extLst>
                    <a:ext uri="{A12FA001-AC4F-418D-AE19-62706E023703}">
                      <ahyp:hlinkClr xmlns:ahyp="http://schemas.microsoft.com/office/drawing/2018/hyperlinkcolor" val="tx"/>
                    </a:ext>
                  </a:extLst>
                </a:hlinkClick>
              </a:rPr>
              <a:t>Virtual Home</a:t>
            </a:r>
            <a:endParaRPr lang="en-US" sz="4000" dirty="0"/>
          </a:p>
        </p:txBody>
      </p:sp>
      <p:pic>
        <p:nvPicPr>
          <p:cNvPr id="6" name="图片 5">
            <a:extLst>
              <a:ext uri="{FF2B5EF4-FFF2-40B4-BE49-F238E27FC236}">
                <a16:creationId xmlns:a16="http://schemas.microsoft.com/office/drawing/2014/main" id="{545B4999-89BD-C1D6-51F9-A094F5E484F8}"/>
              </a:ext>
            </a:extLst>
          </p:cNvPr>
          <p:cNvPicPr>
            <a:picLocks noChangeAspect="1"/>
          </p:cNvPicPr>
          <p:nvPr/>
        </p:nvPicPr>
        <p:blipFill>
          <a:blip r:embed="rId7"/>
          <a:stretch>
            <a:fillRect/>
          </a:stretch>
        </p:blipFill>
        <p:spPr>
          <a:xfrm>
            <a:off x="838200" y="1690688"/>
            <a:ext cx="5972252" cy="4448175"/>
          </a:xfrm>
          <a:prstGeom prst="rect">
            <a:avLst/>
          </a:prstGeom>
        </p:spPr>
      </p:pic>
      <p:sp>
        <p:nvSpPr>
          <p:cNvPr id="7" name="ee4pContent1">
            <a:extLst>
              <a:ext uri="{FF2B5EF4-FFF2-40B4-BE49-F238E27FC236}">
                <a16:creationId xmlns:a16="http://schemas.microsoft.com/office/drawing/2014/main" id="{46F6D0B3-E29E-0571-D1C4-CA874BD90A0C}"/>
              </a:ext>
            </a:extLst>
          </p:cNvPr>
          <p:cNvSpPr txBox="1">
            <a:spLocks/>
          </p:cNvSpPr>
          <p:nvPr>
            <p:custDataLst>
              <p:tags r:id="rId2"/>
            </p:custDataLst>
          </p:nvPr>
        </p:nvSpPr>
        <p:spPr>
          <a:xfrm>
            <a:off x="6996023" y="1690688"/>
            <a:ext cx="4357777" cy="444817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err="1">
                <a:latin typeface="+mn-lt"/>
              </a:rPr>
              <a:t>Virtualhome</a:t>
            </a:r>
            <a:r>
              <a:rPr lang="en-US" altLang="zh-CN" dirty="0">
                <a:latin typeface="+mn-lt"/>
              </a:rPr>
              <a:t> </a:t>
            </a:r>
            <a:r>
              <a:rPr lang="zh-CN" altLang="en-US" dirty="0">
                <a:latin typeface="+mn-lt"/>
              </a:rPr>
              <a:t>是 </a:t>
            </a:r>
            <a:r>
              <a:rPr lang="en-US" altLang="zh-CN" dirty="0">
                <a:latin typeface="+mn-lt"/>
              </a:rPr>
              <a:t>Puig </a:t>
            </a:r>
            <a:r>
              <a:rPr lang="zh-CN" altLang="en-US" dirty="0">
                <a:latin typeface="+mn-lt"/>
              </a:rPr>
              <a:t>等人带来的一个家庭活动具身 </a:t>
            </a:r>
            <a:r>
              <a:rPr lang="en-US" altLang="zh-CN" dirty="0">
                <a:latin typeface="+mn-lt"/>
              </a:rPr>
              <a:t>AI </a:t>
            </a:r>
            <a:r>
              <a:rPr lang="zh-CN" altLang="en-US" dirty="0">
                <a:latin typeface="+mn-lt"/>
              </a:rPr>
              <a:t>模拟器。</a:t>
            </a:r>
            <a:r>
              <a:rPr lang="en-US" altLang="zh-CN" dirty="0" err="1">
                <a:latin typeface="+mn-lt"/>
              </a:rPr>
              <a:t>Virtualhome</a:t>
            </a:r>
            <a:r>
              <a:rPr lang="en-US" altLang="zh-CN" dirty="0">
                <a:latin typeface="+mn-lt"/>
              </a:rPr>
              <a:t> </a:t>
            </a:r>
            <a:r>
              <a:rPr lang="zh-CN" altLang="en-US" dirty="0">
                <a:latin typeface="+mn-lt"/>
              </a:rPr>
              <a:t>最特别之处在于其环境由环境图表示。环境图表示场景中的物体及其相关关系。用户还可以自定义和修改环境图，以实现场景物体的自定义配置。这种环境图提供了一种新的方式，让具身代理能够理解环境。与 </a:t>
            </a:r>
            <a:r>
              <a:rPr lang="en-US" altLang="zh-CN" dirty="0">
                <a:latin typeface="+mn-lt"/>
              </a:rPr>
              <a:t>AI2-THOR </a:t>
            </a:r>
            <a:r>
              <a:rPr lang="zh-CN" altLang="en-US" dirty="0">
                <a:latin typeface="+mn-lt"/>
              </a:rPr>
              <a:t>类似，</a:t>
            </a:r>
            <a:r>
              <a:rPr lang="en-US" altLang="zh-CN" dirty="0" err="1">
                <a:latin typeface="+mn-lt"/>
              </a:rPr>
              <a:t>Virtualhome</a:t>
            </a:r>
            <a:r>
              <a:rPr lang="en-US" altLang="zh-CN" dirty="0">
                <a:latin typeface="+mn-lt"/>
              </a:rPr>
              <a:t> </a:t>
            </a:r>
            <a:r>
              <a:rPr lang="zh-CN" altLang="en-US" dirty="0">
                <a:latin typeface="+mn-lt"/>
              </a:rPr>
              <a:t>也提供了大量的交互式物体，具身代理可以与它们交互并改变其状态。</a:t>
            </a:r>
            <a:r>
              <a:rPr lang="en-US" altLang="zh-CN" dirty="0" err="1">
                <a:latin typeface="+mn-lt"/>
              </a:rPr>
              <a:t>Virtualhome</a:t>
            </a:r>
            <a:r>
              <a:rPr lang="en-US" altLang="zh-CN" dirty="0">
                <a:latin typeface="+mn-lt"/>
              </a:rPr>
              <a:t> </a:t>
            </a:r>
            <a:r>
              <a:rPr lang="zh-CN" altLang="en-US" dirty="0">
                <a:latin typeface="+mn-lt"/>
              </a:rPr>
              <a:t>的另一个特点是其简单易用的 </a:t>
            </a:r>
            <a:r>
              <a:rPr lang="en-US" altLang="zh-CN" dirty="0">
                <a:latin typeface="+mn-lt"/>
              </a:rPr>
              <a:t>API</a:t>
            </a:r>
            <a:r>
              <a:rPr lang="zh-CN" altLang="en-US" dirty="0">
                <a:latin typeface="+mn-lt"/>
              </a:rPr>
              <a:t>。具身代理的动作简化为“操作 </a:t>
            </a:r>
            <a:r>
              <a:rPr lang="en-US" altLang="zh-CN" dirty="0">
                <a:latin typeface="+mn-lt"/>
              </a:rPr>
              <a:t>+ </a:t>
            </a:r>
            <a:r>
              <a:rPr lang="zh-CN" altLang="en-US" dirty="0">
                <a:latin typeface="+mn-lt"/>
              </a:rPr>
              <a:t>物体”的格式。 这一特点使得 </a:t>
            </a:r>
            <a:r>
              <a:rPr lang="en-US" altLang="zh-CN" dirty="0" err="1">
                <a:latin typeface="+mn-lt"/>
              </a:rPr>
              <a:t>Virtualhome</a:t>
            </a:r>
            <a:r>
              <a:rPr lang="en-US" altLang="zh-CN" dirty="0">
                <a:latin typeface="+mn-lt"/>
              </a:rPr>
              <a:t> </a:t>
            </a:r>
            <a:r>
              <a:rPr lang="zh-CN" altLang="en-US" dirty="0">
                <a:latin typeface="+mn-lt"/>
              </a:rPr>
              <a:t>广泛应用于具身规划、指令分解等研究领域</a:t>
            </a:r>
            <a:endParaRPr lang="en-US" altLang="zh-CN" dirty="0">
              <a:latin typeface="+mn-lt"/>
            </a:endParaRPr>
          </a:p>
          <a:p>
            <a:pPr lvl="1"/>
            <a:endParaRPr lang="en-US" altLang="zh-CN" dirty="0">
              <a:latin typeface="+mn-lt"/>
            </a:endParaRPr>
          </a:p>
          <a:p>
            <a:pPr lvl="1"/>
            <a:r>
              <a:rPr lang="zh-CN" altLang="en-US" dirty="0">
                <a:latin typeface="+mn-lt"/>
              </a:rPr>
              <a:t>凭借其独特的环境图而引人注目，该图可以基于环境的自然语言描述促进高层次的具身规划</a:t>
            </a:r>
          </a:p>
        </p:txBody>
      </p:sp>
    </p:spTree>
    <p:extLst>
      <p:ext uri="{BB962C8B-B14F-4D97-AF65-F5344CB8AC3E}">
        <p14:creationId xmlns:p14="http://schemas.microsoft.com/office/powerpoint/2010/main" val="333387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103D327-F0BF-F3CF-7F16-71AEF2C6497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29" action="ppaction://hlinksldjump"/>
            <a:extLst>
              <a:ext uri="{FF2B5EF4-FFF2-40B4-BE49-F238E27FC236}">
                <a16:creationId xmlns:a16="http://schemas.microsoft.com/office/drawing/2014/main" id="{14CCF929-9B08-9E3E-F359-6E274C80C616}"/>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3CD9C3B5-D9CB-A7C3-BB6A-430F8F6A552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E07193FC-C029-4CF6-7C9B-F60D75ABF465}"/>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5" name="矩形 24">
            <a:hlinkClick r:id="rId30" action="ppaction://hlinksldjump"/>
            <a:extLst>
              <a:ext uri="{FF2B5EF4-FFF2-40B4-BE49-F238E27FC236}">
                <a16:creationId xmlns:a16="http://schemas.microsoft.com/office/drawing/2014/main" id="{7ADFC01A-7D26-2D80-DA8D-717B278242DE}"/>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85CB655B-9DC5-ABA5-0FD2-AEA4CFF1C43A}"/>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BD4C263C-FC6F-8E4A-AD0C-35D94FCEA4D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C0FD60EF-1F67-73EC-D8D3-B726BCCF669F}"/>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E80C9D49-D7ED-73A5-423C-9DE4774AECD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DD052ED9-2B93-5971-21F5-23987F0118D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246B8716-D88D-7BAF-3DC3-DA26C9CB73B4}"/>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5EFDE538-8319-0507-1E80-EA50F0B18ED5}"/>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3" action="ppaction://hlinksldjump"/>
            <a:extLst>
              <a:ext uri="{FF2B5EF4-FFF2-40B4-BE49-F238E27FC236}">
                <a16:creationId xmlns:a16="http://schemas.microsoft.com/office/drawing/2014/main" id="{70673978-55E7-109F-578C-BA21219F8430}"/>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3" action="ppaction://hlinksldjump"/>
            <a:extLst>
              <a:ext uri="{FF2B5EF4-FFF2-40B4-BE49-F238E27FC236}">
                <a16:creationId xmlns:a16="http://schemas.microsoft.com/office/drawing/2014/main" id="{74B006E2-2FC9-8BDA-D131-B042A1CF65FC}"/>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3" action="ppaction://hlinksldjump"/>
            <a:extLst>
              <a:ext uri="{FF2B5EF4-FFF2-40B4-BE49-F238E27FC236}">
                <a16:creationId xmlns:a16="http://schemas.microsoft.com/office/drawing/2014/main" id="{36F07BE9-113D-680F-F0FA-78D0DF39CBC8}"/>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4" action="ppaction://hlinksldjump"/>
            <a:extLst>
              <a:ext uri="{FF2B5EF4-FFF2-40B4-BE49-F238E27FC236}">
                <a16:creationId xmlns:a16="http://schemas.microsoft.com/office/drawing/2014/main" id="{B9400C29-748D-2305-6807-4216D9707333}"/>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4" action="ppaction://hlinksldjump"/>
            <a:extLst>
              <a:ext uri="{FF2B5EF4-FFF2-40B4-BE49-F238E27FC236}">
                <a16:creationId xmlns:a16="http://schemas.microsoft.com/office/drawing/2014/main" id="{7F7AAEBF-1373-7E45-D3C7-B40BD73A6C5B}"/>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4" action="ppaction://hlinksldjump"/>
            <a:extLst>
              <a:ext uri="{FF2B5EF4-FFF2-40B4-BE49-F238E27FC236}">
                <a16:creationId xmlns:a16="http://schemas.microsoft.com/office/drawing/2014/main" id="{8DC41D6A-C5A1-C322-4CC9-DA5F18BF3FE9}"/>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35" action="ppaction://hlinksldjump"/>
            <a:extLst>
              <a:ext uri="{FF2B5EF4-FFF2-40B4-BE49-F238E27FC236}">
                <a16:creationId xmlns:a16="http://schemas.microsoft.com/office/drawing/2014/main" id="{AE418F85-FD28-D530-A26E-55C7699AC0B3}"/>
              </a:ext>
            </a:extLst>
          </p:cNvPr>
          <p:cNvSpPr/>
          <p:nvPr>
            <p:custDataLst>
              <p:tags r:id="rId20"/>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10" name="矩形 9">
            <a:hlinkClick r:id="rId35" action="ppaction://hlinksldjump"/>
            <a:extLst>
              <a:ext uri="{FF2B5EF4-FFF2-40B4-BE49-F238E27FC236}">
                <a16:creationId xmlns:a16="http://schemas.microsoft.com/office/drawing/2014/main" id="{FE543171-FCE3-1B73-FA5A-D05C0BD65BA3}"/>
              </a:ext>
            </a:extLst>
          </p:cNvPr>
          <p:cNvSpPr/>
          <p:nvPr>
            <p:custDataLst>
              <p:tags r:id="rId21"/>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9" name="矩形 8">
            <a:hlinkClick r:id="rId35" action="ppaction://hlinksldjump"/>
            <a:extLst>
              <a:ext uri="{FF2B5EF4-FFF2-40B4-BE49-F238E27FC236}">
                <a16:creationId xmlns:a16="http://schemas.microsoft.com/office/drawing/2014/main" id="{4EFA6898-C632-F07B-64F1-12DCB7BD6EF4}"/>
              </a:ext>
            </a:extLst>
          </p:cNvPr>
          <p:cNvSpPr/>
          <p:nvPr>
            <p:custDataLst>
              <p:tags r:id="rId22"/>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68D84FF7-EB63-AEA5-83AB-D31EBFE8CE8A}"/>
              </a:ext>
            </a:extLst>
          </p:cNvPr>
          <p:cNvSpPr/>
          <p:nvPr>
            <p:custDataLst>
              <p:tags r:id="rId23"/>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36" action="ppaction://hlinksldjump"/>
            <a:extLst>
              <a:ext uri="{FF2B5EF4-FFF2-40B4-BE49-F238E27FC236}">
                <a16:creationId xmlns:a16="http://schemas.microsoft.com/office/drawing/2014/main" id="{BEE77D91-077A-CD1C-9630-CA3A8FDC6256}"/>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E7F3D800-6154-7061-62A5-32539DD034FD}"/>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215834A-6C91-BBB9-8BA2-5B85B8F742B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BD480C2-19D1-4F55-A167-4DD3A65C6B83}"/>
              </a:ext>
            </a:extLst>
          </p:cNvPr>
          <p:cNvSpPr>
            <a:spLocks noGrp="1"/>
          </p:cNvSpPr>
          <p:nvPr>
            <p:ph type="title"/>
            <p:custDataLst>
              <p:tags r:id="rId27"/>
            </p:custDataLst>
          </p:nvPr>
        </p:nvSpPr>
        <p:spPr/>
        <p:txBody>
          <a:bodyPr/>
          <a:lstStyle/>
          <a:p>
            <a:r>
              <a:rPr lang="en-US"/>
              <a:t>Embodied AI</a:t>
            </a:r>
          </a:p>
        </p:txBody>
      </p:sp>
    </p:spTree>
    <p:custDataLst>
      <p:tags r:id="rId1"/>
    </p:custDataLst>
    <p:extLst>
      <p:ext uri="{BB962C8B-B14F-4D97-AF65-F5344CB8AC3E}">
        <p14:creationId xmlns:p14="http://schemas.microsoft.com/office/powerpoint/2010/main" val="4025131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29923640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a:hlinkClick r:id="rId6">
                  <a:extLst>
                    <a:ext uri="{A12FA001-AC4F-418D-AE19-62706E023703}">
                      <ahyp:hlinkClr xmlns:ahyp="http://schemas.microsoft.com/office/drawing/2018/hyperlinkcolor" val="tx"/>
                    </a:ext>
                  </a:extLst>
                </a:hlinkClick>
              </a:rPr>
              <a:t>SAPIEN</a:t>
            </a:r>
            <a:endParaRPr lang="en-US" dirty="0"/>
          </a:p>
        </p:txBody>
      </p:sp>
      <p:pic>
        <p:nvPicPr>
          <p:cNvPr id="7" name="图片 6">
            <a:extLst>
              <a:ext uri="{FF2B5EF4-FFF2-40B4-BE49-F238E27FC236}">
                <a16:creationId xmlns:a16="http://schemas.microsoft.com/office/drawing/2014/main" id="{FF1E3AAC-C59E-51F4-F09F-A3B54EF378D3}"/>
              </a:ext>
            </a:extLst>
          </p:cNvPr>
          <p:cNvPicPr>
            <a:picLocks noChangeAspect="1"/>
          </p:cNvPicPr>
          <p:nvPr/>
        </p:nvPicPr>
        <p:blipFill>
          <a:blip r:embed="rId7"/>
          <a:stretch>
            <a:fillRect/>
          </a:stretch>
        </p:blipFill>
        <p:spPr>
          <a:xfrm>
            <a:off x="838200" y="1690687"/>
            <a:ext cx="5486346" cy="4086269"/>
          </a:xfrm>
          <a:prstGeom prst="rect">
            <a:avLst/>
          </a:prstGeom>
        </p:spPr>
      </p:pic>
      <p:sp>
        <p:nvSpPr>
          <p:cNvPr id="4" name="ee4pContent1">
            <a:extLst>
              <a:ext uri="{FF2B5EF4-FFF2-40B4-BE49-F238E27FC236}">
                <a16:creationId xmlns:a16="http://schemas.microsoft.com/office/drawing/2014/main" id="{75716151-EF45-1716-A052-70B6EAFF4EC0}"/>
              </a:ext>
            </a:extLst>
          </p:cNvPr>
          <p:cNvSpPr txBox="1">
            <a:spLocks/>
          </p:cNvSpPr>
          <p:nvPr>
            <p:custDataLst>
              <p:tags r:id="rId2"/>
            </p:custDataLst>
          </p:nvPr>
        </p:nvSpPr>
        <p:spPr>
          <a:xfrm>
            <a:off x="6530637" y="1690689"/>
            <a:ext cx="4823163" cy="408626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latin typeface="+mn-lt"/>
              </a:rPr>
              <a:t>与其他更关注场景的模拟器不同，</a:t>
            </a:r>
            <a:r>
              <a:rPr lang="en-US" altLang="zh-CN" sz="1800" dirty="0">
                <a:latin typeface="+mn-lt"/>
              </a:rPr>
              <a:t>SAPIEN </a:t>
            </a:r>
            <a:r>
              <a:rPr lang="zh-CN" altLang="en-US" sz="1800" dirty="0">
                <a:latin typeface="+mn-lt"/>
              </a:rPr>
              <a:t>更关注模拟物体的交互。 </a:t>
            </a:r>
            <a:r>
              <a:rPr lang="en-US" altLang="zh-CN" sz="1800" dirty="0">
                <a:latin typeface="+mn-lt"/>
              </a:rPr>
              <a:t>SAPIEN </a:t>
            </a:r>
            <a:r>
              <a:rPr lang="zh-CN" altLang="en-US" sz="1800" dirty="0">
                <a:latin typeface="+mn-lt"/>
              </a:rPr>
              <a:t>基于 </a:t>
            </a:r>
            <a:r>
              <a:rPr lang="en-US" altLang="zh-CN" sz="1800" dirty="0">
                <a:latin typeface="+mn-lt"/>
              </a:rPr>
              <a:t>PhysX </a:t>
            </a:r>
            <a:r>
              <a:rPr lang="zh-CN" altLang="en-US" sz="1800" dirty="0">
                <a:latin typeface="+mn-lt"/>
              </a:rPr>
              <a:t>物理引擎，提供细粒度的具身控制，可以通过 </a:t>
            </a:r>
            <a:r>
              <a:rPr lang="en-US" altLang="zh-CN" sz="1800" dirty="0">
                <a:latin typeface="+mn-lt"/>
              </a:rPr>
              <a:t>ROS </a:t>
            </a:r>
            <a:r>
              <a:rPr lang="zh-CN" altLang="en-US" sz="1800" dirty="0">
                <a:latin typeface="+mn-lt"/>
              </a:rPr>
              <a:t>接口实现基于力和扭矩的关节控制。 </a:t>
            </a:r>
            <a:r>
              <a:rPr lang="en-US" altLang="zh-CN" sz="1800" dirty="0">
                <a:latin typeface="+mn-lt"/>
              </a:rPr>
              <a:t>SAPIEN </a:t>
            </a:r>
            <a:r>
              <a:rPr lang="zh-CN" altLang="en-US" sz="1800" dirty="0">
                <a:latin typeface="+mn-lt"/>
              </a:rPr>
              <a:t>基于 </a:t>
            </a:r>
            <a:r>
              <a:rPr lang="en-US" altLang="zh-CN" sz="1800" dirty="0" err="1">
                <a:latin typeface="+mn-lt"/>
              </a:rPr>
              <a:t>PartNet</a:t>
            </a:r>
            <a:r>
              <a:rPr lang="en-US" altLang="zh-CN" sz="1800" dirty="0">
                <a:latin typeface="+mn-lt"/>
              </a:rPr>
              <a:t>-Mobility </a:t>
            </a:r>
            <a:r>
              <a:rPr lang="zh-CN" altLang="en-US" sz="1800" dirty="0">
                <a:latin typeface="+mn-lt"/>
              </a:rPr>
              <a:t>数据集，提供包含丰富交互对象的室内模拟场景，并支持导入自定义资源。 与 </a:t>
            </a:r>
            <a:r>
              <a:rPr lang="en-US" altLang="zh-CN" sz="1800" dirty="0">
                <a:latin typeface="+mn-lt"/>
              </a:rPr>
              <a:t>AI2-THOR </a:t>
            </a:r>
            <a:r>
              <a:rPr lang="zh-CN" altLang="en-US" sz="1800" dirty="0">
                <a:latin typeface="+mn-lt"/>
              </a:rPr>
              <a:t>等直接改变物体状态的模拟器不同，</a:t>
            </a:r>
            <a:r>
              <a:rPr lang="en-US" altLang="zh-CN" sz="1800" dirty="0">
                <a:latin typeface="+mn-lt"/>
              </a:rPr>
              <a:t>SAPIEN </a:t>
            </a:r>
            <a:r>
              <a:rPr lang="zh-CN" altLang="en-US" sz="1800" dirty="0">
                <a:latin typeface="+mn-lt"/>
              </a:rPr>
              <a:t>支持模拟物理交互，具身智能体可以通过物理动作控制物体的铰链部分，从而改变物体状态。 这些特性使 </a:t>
            </a:r>
            <a:r>
              <a:rPr lang="en-US" altLang="zh-CN" sz="1800" dirty="0">
                <a:latin typeface="+mn-lt"/>
              </a:rPr>
              <a:t>SAPIEN </a:t>
            </a:r>
            <a:r>
              <a:rPr lang="zh-CN" altLang="en-US" sz="1800" dirty="0">
                <a:latin typeface="+mn-lt"/>
              </a:rPr>
              <a:t>非常适合训练具身 </a:t>
            </a:r>
            <a:r>
              <a:rPr lang="en-US" altLang="zh-CN" sz="1800" dirty="0">
                <a:latin typeface="+mn-lt"/>
              </a:rPr>
              <a:t>AI </a:t>
            </a:r>
            <a:r>
              <a:rPr lang="zh-CN" altLang="en-US" sz="1800" dirty="0">
                <a:latin typeface="+mn-lt"/>
              </a:rPr>
              <a:t>的细粒度物体操作</a:t>
            </a:r>
            <a:endParaRPr lang="en-US" altLang="zh-CN" sz="1800" dirty="0">
              <a:latin typeface="+mn-lt"/>
            </a:endParaRPr>
          </a:p>
          <a:p>
            <a:pPr lvl="1"/>
            <a:r>
              <a:rPr lang="zh-CN" altLang="en-US" sz="1800" dirty="0">
                <a:latin typeface="+mn-lt"/>
              </a:rPr>
              <a:t>专门用于模拟与铰链物体（如门、橱柜和抽屉）的交互</a:t>
            </a:r>
          </a:p>
        </p:txBody>
      </p:sp>
    </p:spTree>
    <p:extLst>
      <p:ext uri="{BB962C8B-B14F-4D97-AF65-F5344CB8AC3E}">
        <p14:creationId xmlns:p14="http://schemas.microsoft.com/office/powerpoint/2010/main" val="48664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19462049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a:hlinkClick r:id="rId7">
                  <a:extLst>
                    <a:ext uri="{A12FA001-AC4F-418D-AE19-62706E023703}">
                      <ahyp:hlinkClr xmlns:ahyp="http://schemas.microsoft.com/office/drawing/2018/hyperlinkcolor" val="tx"/>
                    </a:ext>
                  </a:extLst>
                </a:hlinkClick>
              </a:rPr>
              <a:t>iGibson</a:t>
            </a:r>
            <a:endParaRPr lang="en-US" dirty="0"/>
          </a:p>
        </p:txBody>
      </p:sp>
      <p:pic>
        <p:nvPicPr>
          <p:cNvPr id="6" name="图片 5">
            <a:extLst>
              <a:ext uri="{FF2B5EF4-FFF2-40B4-BE49-F238E27FC236}">
                <a16:creationId xmlns:a16="http://schemas.microsoft.com/office/drawing/2014/main" id="{AFBE2487-121E-E392-9E67-6A53040E991D}"/>
              </a:ext>
            </a:extLst>
          </p:cNvPr>
          <p:cNvPicPr>
            <a:picLocks noChangeAspect="1"/>
          </p:cNvPicPr>
          <p:nvPr/>
        </p:nvPicPr>
        <p:blipFill>
          <a:blip r:embed="rId8"/>
          <a:stretch>
            <a:fillRect/>
          </a:stretch>
        </p:blipFill>
        <p:spPr>
          <a:xfrm>
            <a:off x="838200" y="1888592"/>
            <a:ext cx="5749590" cy="3527059"/>
          </a:xfrm>
          <a:prstGeom prst="rect">
            <a:avLst/>
          </a:prstGeom>
        </p:spPr>
      </p:pic>
      <p:sp>
        <p:nvSpPr>
          <p:cNvPr id="4" name="ee4pContent1">
            <a:extLst>
              <a:ext uri="{FF2B5EF4-FFF2-40B4-BE49-F238E27FC236}">
                <a16:creationId xmlns:a16="http://schemas.microsoft.com/office/drawing/2014/main" id="{315B812B-7856-B7DE-FCBE-C5F7A0AD91B5}"/>
              </a:ext>
            </a:extLst>
          </p:cNvPr>
          <p:cNvSpPr txBox="1">
            <a:spLocks/>
          </p:cNvSpPr>
          <p:nvPr>
            <p:custDataLst>
              <p:tags r:id="rId2"/>
            </p:custDataLst>
          </p:nvPr>
        </p:nvSpPr>
        <p:spPr>
          <a:xfrm>
            <a:off x="6749474" y="1888592"/>
            <a:ext cx="4604326" cy="352705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latin typeface="+mn-lt"/>
              </a:rPr>
              <a:t>iGibson </a:t>
            </a:r>
            <a:r>
              <a:rPr lang="zh-CN" altLang="en-US" dirty="0">
                <a:latin typeface="+mn-lt"/>
              </a:rPr>
              <a:t>是斯坦福大学发布的一个开源模拟器。 </a:t>
            </a:r>
            <a:r>
              <a:rPr lang="en-US" altLang="zh-CN" dirty="0">
                <a:latin typeface="+mn-lt"/>
              </a:rPr>
              <a:t>iGibson </a:t>
            </a:r>
            <a:r>
              <a:rPr lang="zh-CN" altLang="en-US" dirty="0">
                <a:latin typeface="+mn-lt"/>
              </a:rPr>
              <a:t>建立在 </a:t>
            </a:r>
            <a:r>
              <a:rPr lang="en-US" altLang="zh-CN" dirty="0">
                <a:latin typeface="+mn-lt"/>
              </a:rPr>
              <a:t>Bullet </a:t>
            </a:r>
            <a:r>
              <a:rPr lang="zh-CN" altLang="en-US" dirty="0">
                <a:latin typeface="+mn-lt"/>
              </a:rPr>
              <a:t>物理引擎之上，提供 </a:t>
            </a:r>
            <a:r>
              <a:rPr lang="en-US" altLang="zh-CN" dirty="0">
                <a:latin typeface="+mn-lt"/>
              </a:rPr>
              <a:t>15 </a:t>
            </a:r>
            <a:r>
              <a:rPr lang="zh-CN" altLang="en-US" dirty="0">
                <a:latin typeface="+mn-lt"/>
              </a:rPr>
              <a:t>个高质量的室内场景，并支持从其他数据集（如 </a:t>
            </a:r>
            <a:r>
              <a:rPr lang="en-US" altLang="zh-CN" dirty="0">
                <a:latin typeface="+mn-lt"/>
              </a:rPr>
              <a:t>Gibson </a:t>
            </a:r>
            <a:r>
              <a:rPr lang="zh-CN" altLang="en-US" dirty="0">
                <a:latin typeface="+mn-lt"/>
              </a:rPr>
              <a:t>和 </a:t>
            </a:r>
            <a:r>
              <a:rPr lang="en-US" altLang="zh-CN" dirty="0">
                <a:latin typeface="+mn-lt"/>
              </a:rPr>
              <a:t>Matterport3D</a:t>
            </a:r>
            <a:r>
              <a:rPr lang="zh-CN" altLang="en-US" dirty="0">
                <a:latin typeface="+mn-lt"/>
              </a:rPr>
              <a:t>）导入资产。作为一个面向对象的模拟器，</a:t>
            </a:r>
            <a:r>
              <a:rPr lang="en-US" altLang="zh-CN" dirty="0">
                <a:latin typeface="+mn-lt"/>
              </a:rPr>
              <a:t>iGibson </a:t>
            </a:r>
            <a:r>
              <a:rPr lang="zh-CN" altLang="en-US" dirty="0">
                <a:latin typeface="+mn-lt"/>
              </a:rPr>
              <a:t>为物体分配了丰富的可改变属性，不仅限于物体的运动学属性（姿势、速度、加速度等），还包括温度、湿度、清洁度、开关状态等。此外，除了其他模拟器中常见的深度和语义传感器外，</a:t>
            </a:r>
            <a:r>
              <a:rPr lang="en-US" altLang="zh-CN" dirty="0">
                <a:latin typeface="+mn-lt"/>
              </a:rPr>
              <a:t>iGibson </a:t>
            </a:r>
            <a:r>
              <a:rPr lang="zh-CN" altLang="en-US" dirty="0">
                <a:latin typeface="+mn-lt"/>
              </a:rPr>
              <a:t>还为具身智能体提供了激光雷达，使智能体能够轻松地获取场景中的 </a:t>
            </a:r>
            <a:r>
              <a:rPr lang="en-US" altLang="zh-CN" dirty="0">
                <a:latin typeface="+mn-lt"/>
              </a:rPr>
              <a:t>3D </a:t>
            </a:r>
            <a:r>
              <a:rPr lang="zh-CN" altLang="en-US" dirty="0">
                <a:latin typeface="+mn-lt"/>
              </a:rPr>
              <a:t>点云。关于具身智能体的配置，</a:t>
            </a:r>
            <a:r>
              <a:rPr lang="en-US" altLang="zh-CN" dirty="0">
                <a:latin typeface="+mn-lt"/>
              </a:rPr>
              <a:t>iGibson </a:t>
            </a:r>
            <a:r>
              <a:rPr lang="zh-CN" altLang="en-US" dirty="0">
                <a:latin typeface="+mn-lt"/>
              </a:rPr>
              <a:t>支持连续动作控制和细粒度关节控制。这使得 </a:t>
            </a:r>
            <a:r>
              <a:rPr lang="en-US" altLang="zh-CN" dirty="0">
                <a:latin typeface="+mn-lt"/>
              </a:rPr>
              <a:t>iGibson </a:t>
            </a:r>
            <a:r>
              <a:rPr lang="zh-CN" altLang="en-US" dirty="0">
                <a:latin typeface="+mn-lt"/>
              </a:rPr>
              <a:t>中的具身智能体在自由移动的同时能够与物体进行精细的交互</a:t>
            </a:r>
          </a:p>
          <a:p>
            <a:pPr lvl="1"/>
            <a:endParaRPr lang="en-US" dirty="0">
              <a:latin typeface="+mn-lt"/>
            </a:endParaRPr>
          </a:p>
        </p:txBody>
      </p:sp>
      <p:sp>
        <p:nvSpPr>
          <p:cNvPr id="9" name="ee4pContent1">
            <a:extLst>
              <a:ext uri="{FF2B5EF4-FFF2-40B4-BE49-F238E27FC236}">
                <a16:creationId xmlns:a16="http://schemas.microsoft.com/office/drawing/2014/main" id="{72399A21-B73E-25C7-AC85-3C9A24FDA759}"/>
              </a:ext>
            </a:extLst>
          </p:cNvPr>
          <p:cNvSpPr txBox="1">
            <a:spLocks/>
          </p:cNvSpPr>
          <p:nvPr>
            <p:custDataLst>
              <p:tags r:id="rId3"/>
            </p:custDataLst>
          </p:nvPr>
        </p:nvSpPr>
        <p:spPr>
          <a:xfrm>
            <a:off x="838199" y="5613556"/>
            <a:ext cx="10515599" cy="66760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提供了精细的具身控制和高度模拟的物理交互。提供大量逼真的大型场景方面表现出色，使其适合复杂和长期的移动操作</a:t>
            </a:r>
          </a:p>
        </p:txBody>
      </p:sp>
    </p:spTree>
    <p:extLst>
      <p:ext uri="{BB962C8B-B14F-4D97-AF65-F5344CB8AC3E}">
        <p14:creationId xmlns:p14="http://schemas.microsoft.com/office/powerpoint/2010/main" val="1508767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F434C6A-4F64-4FD9-A442-5EF0E54C1146}"/>
              </a:ext>
            </a:extLst>
          </p:cNvPr>
          <p:cNvGraphicFramePr>
            <a:graphicFrameLocks noChangeAspect="1"/>
          </p:cNvGraphicFramePr>
          <p:nvPr>
            <p:custDataLst>
              <p:tags r:id="rId1"/>
            </p:custDataLst>
            <p:extLst>
              <p:ext uri="{D42A27DB-BD31-4B8C-83A1-F6EECF244321}">
                <p14:modId xmlns:p14="http://schemas.microsoft.com/office/powerpoint/2010/main" val="1863631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473" imgH="476" progId="TCLayout.ActiveDocument.1">
                  <p:embed/>
                </p:oleObj>
              </mc:Choice>
              <mc:Fallback>
                <p:oleObj name="think-cell 幻灯片" r:id="rId5" imgW="473" imgH="476" progId="TCLayout.ActiveDocument.1">
                  <p:embed/>
                  <p:pic>
                    <p:nvPicPr>
                      <p:cNvPr id="5" name="think-cell data - do not delete" hidden="1">
                        <a:extLst>
                          <a:ext uri="{FF2B5EF4-FFF2-40B4-BE49-F238E27FC236}">
                            <a16:creationId xmlns:a16="http://schemas.microsoft.com/office/drawing/2014/main" id="{EF434C6A-4F64-4FD9-A442-5EF0E54C114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Real-Scene Based Simulators——</a:t>
            </a:r>
            <a:r>
              <a:rPr lang="en-US" altLang="zh-CN" sz="4400" b="1" dirty="0">
                <a:hlinkClick r:id="rId7">
                  <a:extLst>
                    <a:ext uri="{A12FA001-AC4F-418D-AE19-62706E023703}">
                      <ahyp:hlinkClr xmlns:ahyp="http://schemas.microsoft.com/office/drawing/2018/hyperlinkcolor" val="tx"/>
                    </a:ext>
                  </a:extLst>
                </a:hlinkClick>
              </a:rPr>
              <a:t>TDW</a:t>
            </a:r>
            <a:endParaRPr lang="en-US" dirty="0"/>
          </a:p>
        </p:txBody>
      </p:sp>
      <p:pic>
        <p:nvPicPr>
          <p:cNvPr id="6" name="图片 5">
            <a:extLst>
              <a:ext uri="{FF2B5EF4-FFF2-40B4-BE49-F238E27FC236}">
                <a16:creationId xmlns:a16="http://schemas.microsoft.com/office/drawing/2014/main" id="{5133C6C4-1FEC-5F88-DDDE-2816FF2C6C34}"/>
              </a:ext>
            </a:extLst>
          </p:cNvPr>
          <p:cNvPicPr>
            <a:picLocks noChangeAspect="1"/>
          </p:cNvPicPr>
          <p:nvPr/>
        </p:nvPicPr>
        <p:blipFill>
          <a:blip r:embed="rId8"/>
          <a:stretch>
            <a:fillRect/>
          </a:stretch>
        </p:blipFill>
        <p:spPr>
          <a:xfrm>
            <a:off x="838200" y="1690688"/>
            <a:ext cx="6234465" cy="3963922"/>
          </a:xfrm>
          <a:prstGeom prst="rect">
            <a:avLst/>
          </a:prstGeom>
        </p:spPr>
      </p:pic>
      <p:sp>
        <p:nvSpPr>
          <p:cNvPr id="4" name="ee4pContent1">
            <a:extLst>
              <a:ext uri="{FF2B5EF4-FFF2-40B4-BE49-F238E27FC236}">
                <a16:creationId xmlns:a16="http://schemas.microsoft.com/office/drawing/2014/main" id="{5D60F85F-9C5D-9719-82EF-9027BC2C776E}"/>
              </a:ext>
            </a:extLst>
          </p:cNvPr>
          <p:cNvSpPr txBox="1">
            <a:spLocks/>
          </p:cNvSpPr>
          <p:nvPr>
            <p:custDataLst>
              <p:tags r:id="rId2"/>
            </p:custDataLst>
          </p:nvPr>
        </p:nvSpPr>
        <p:spPr>
          <a:xfrm>
            <a:off x="7236812" y="1690689"/>
            <a:ext cx="4116988" cy="396392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700" dirty="0">
                <a:latin typeface="+mn-lt"/>
              </a:rPr>
              <a:t>TDW </a:t>
            </a:r>
            <a:r>
              <a:rPr lang="zh-CN" altLang="en-US" sz="1700" dirty="0">
                <a:latin typeface="+mn-lt"/>
              </a:rPr>
              <a:t>由麻省理工学院推出。 作为最新的具身模拟器之一，</a:t>
            </a:r>
            <a:r>
              <a:rPr lang="en-US" altLang="zh-CN" sz="1700" dirty="0">
                <a:latin typeface="+mn-lt"/>
              </a:rPr>
              <a:t>TDW </a:t>
            </a:r>
            <a:r>
              <a:rPr lang="zh-CN" altLang="en-US" sz="1700" dirty="0">
                <a:latin typeface="+mn-lt"/>
              </a:rPr>
              <a:t>结合了高保真视频和音频渲染、逼真的物理效果和单一的灵活控制器，在模拟环境的感知和交互方面取得了一定的进展。 </a:t>
            </a:r>
            <a:r>
              <a:rPr lang="en-US" altLang="zh-CN" sz="1700" dirty="0">
                <a:latin typeface="+mn-lt"/>
              </a:rPr>
              <a:t>TDW </a:t>
            </a:r>
            <a:r>
              <a:rPr lang="zh-CN" altLang="en-US" sz="1700" dirty="0">
                <a:latin typeface="+mn-lt"/>
              </a:rPr>
              <a:t>将多个物理引擎整合到一个框架中，可以实现刚体、软体、织物和流体等各种材料的物理交互模拟，并在与物体交互时提供情境声音。 因此，与其他模拟器相比，</a:t>
            </a:r>
            <a:r>
              <a:rPr lang="en-US" altLang="zh-CN" sz="1700" dirty="0">
                <a:latin typeface="+mn-lt"/>
              </a:rPr>
              <a:t>TDW </a:t>
            </a:r>
            <a:r>
              <a:rPr lang="zh-CN" altLang="en-US" sz="1700" dirty="0">
                <a:latin typeface="+mn-lt"/>
              </a:rPr>
              <a:t>迈出了重要的一步。 </a:t>
            </a:r>
            <a:r>
              <a:rPr lang="en-US" altLang="zh-CN" sz="1700" dirty="0">
                <a:latin typeface="+mn-lt"/>
              </a:rPr>
              <a:t>TDW </a:t>
            </a:r>
            <a:r>
              <a:rPr lang="zh-CN" altLang="en-US" sz="1700" dirty="0">
                <a:latin typeface="+mn-lt"/>
              </a:rPr>
              <a:t>支持部署多个智能体，并为用户提供丰富的 </a:t>
            </a:r>
            <a:r>
              <a:rPr lang="en-US" altLang="zh-CN" sz="1700" dirty="0">
                <a:latin typeface="+mn-lt"/>
              </a:rPr>
              <a:t>API </a:t>
            </a:r>
            <a:r>
              <a:rPr lang="zh-CN" altLang="en-US" sz="1700" dirty="0">
                <a:latin typeface="+mn-lt"/>
              </a:rPr>
              <a:t>库和资产库，允许用户根据自己的需求自由定制场景和任务，甚至包括室外场景和相关任务</a:t>
            </a:r>
          </a:p>
          <a:p>
            <a:pPr lvl="1"/>
            <a:endParaRPr lang="en-US" dirty="0">
              <a:latin typeface="+mn-lt"/>
            </a:endParaRPr>
          </a:p>
        </p:txBody>
      </p:sp>
      <p:sp>
        <p:nvSpPr>
          <p:cNvPr id="7" name="ee4pContent1">
            <a:extLst>
              <a:ext uri="{FF2B5EF4-FFF2-40B4-BE49-F238E27FC236}">
                <a16:creationId xmlns:a16="http://schemas.microsoft.com/office/drawing/2014/main" id="{ABAB4CE1-2902-A821-02D2-A4FD0BAEBC46}"/>
              </a:ext>
            </a:extLst>
          </p:cNvPr>
          <p:cNvSpPr txBox="1">
            <a:spLocks/>
          </p:cNvSpPr>
          <p:nvPr>
            <p:custDataLst>
              <p:tags r:id="rId3"/>
            </p:custDataLst>
          </p:nvPr>
        </p:nvSpPr>
        <p:spPr>
          <a:xfrm>
            <a:off x="838200" y="5792059"/>
            <a:ext cx="10515600" cy="70081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700" dirty="0">
                <a:latin typeface="+mn-lt"/>
              </a:rPr>
              <a:t>提供了精细的具身控制和高度模拟的物理交互。允许用户在场景扩展方面有更大的自由度，并具有独特的音频和灵活的流体模拟功能，使其在相关模拟场景中不可或缺</a:t>
            </a:r>
          </a:p>
        </p:txBody>
      </p:sp>
    </p:spTree>
    <p:extLst>
      <p:ext uri="{BB962C8B-B14F-4D97-AF65-F5344CB8AC3E}">
        <p14:creationId xmlns:p14="http://schemas.microsoft.com/office/powerpoint/2010/main" val="3388802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097F092C-25F6-4D84-4009-78D6EB2F8739}"/>
              </a:ext>
            </a:extLst>
          </p:cNvPr>
          <p:cNvSpPr/>
          <p:nvPr>
            <p:custDataLst>
              <p:tags r:id="rId2"/>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17" action="ppaction://hlinksldjump"/>
            <a:extLst>
              <a:ext uri="{FF2B5EF4-FFF2-40B4-BE49-F238E27FC236}">
                <a16:creationId xmlns:a16="http://schemas.microsoft.com/office/drawing/2014/main" id="{9612122C-B899-8A3F-3B1A-87B685712E18}"/>
              </a:ext>
            </a:extLst>
          </p:cNvPr>
          <p:cNvSpPr/>
          <p:nvPr>
            <p:custDataLst>
              <p:tags r:id="rId3"/>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43</a:t>
            </a:r>
          </a:p>
        </p:txBody>
      </p:sp>
      <p:sp>
        <p:nvSpPr>
          <p:cNvPr id="15" name="矩形 14">
            <a:hlinkClick r:id="rId17" action="ppaction://hlinksldjump"/>
            <a:extLst>
              <a:ext uri="{FF2B5EF4-FFF2-40B4-BE49-F238E27FC236}">
                <a16:creationId xmlns:a16="http://schemas.microsoft.com/office/drawing/2014/main" id="{D259A5F6-A056-2A02-8AE5-43588F1992A7}"/>
              </a:ext>
            </a:extLst>
          </p:cNvPr>
          <p:cNvSpPr/>
          <p:nvPr>
            <p:custDataLst>
              <p:tags r:id="rId4"/>
            </p:custDataLst>
          </p:nvPr>
        </p:nvSpPr>
        <p:spPr>
          <a:xfrm>
            <a:off x="977959" y="310850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Automated Simulation Scene Construction</a:t>
            </a:r>
          </a:p>
        </p:txBody>
      </p:sp>
      <p:sp>
        <p:nvSpPr>
          <p:cNvPr id="14" name="矩形 13">
            <a:hlinkClick r:id="rId17" action="ppaction://hlinksldjump"/>
            <a:extLst>
              <a:ext uri="{FF2B5EF4-FFF2-40B4-BE49-F238E27FC236}">
                <a16:creationId xmlns:a16="http://schemas.microsoft.com/office/drawing/2014/main" id="{D6654A44-D6D9-8DB7-75E7-7801699DAA93}"/>
              </a:ext>
            </a:extLst>
          </p:cNvPr>
          <p:cNvSpPr/>
          <p:nvPr>
            <p:custDataLst>
              <p:tags r:id="rId5"/>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18" action="ppaction://hlinksldjump"/>
            <a:extLst>
              <a:ext uri="{FF2B5EF4-FFF2-40B4-BE49-F238E27FC236}">
                <a16:creationId xmlns:a16="http://schemas.microsoft.com/office/drawing/2014/main" id="{4B022737-595E-9760-86CA-632324C69B4A}"/>
              </a:ext>
            </a:extLst>
          </p:cNvPr>
          <p:cNvSpPr/>
          <p:nvPr>
            <p:custDataLst>
              <p:tags r:id="rId6"/>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34</a:t>
            </a:r>
          </a:p>
        </p:txBody>
      </p:sp>
      <p:sp>
        <p:nvSpPr>
          <p:cNvPr id="12" name="矩形 11">
            <a:hlinkClick r:id="rId18" action="ppaction://hlinksldjump"/>
            <a:extLst>
              <a:ext uri="{FF2B5EF4-FFF2-40B4-BE49-F238E27FC236}">
                <a16:creationId xmlns:a16="http://schemas.microsoft.com/office/drawing/2014/main" id="{3AAB7068-F515-9DE8-FF8D-9C0E48BA6727}"/>
              </a:ext>
            </a:extLst>
          </p:cNvPr>
          <p:cNvSpPr/>
          <p:nvPr>
            <p:custDataLst>
              <p:tags r:id="rId7"/>
            </p:custDataLst>
          </p:nvPr>
        </p:nvSpPr>
        <p:spPr>
          <a:xfrm>
            <a:off x="977959" y="264489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Real-Scene Based Simulators</a:t>
            </a:r>
          </a:p>
        </p:txBody>
      </p:sp>
      <p:sp>
        <p:nvSpPr>
          <p:cNvPr id="11" name="矩形 10">
            <a:hlinkClick r:id="rId18" action="ppaction://hlinksldjump"/>
            <a:extLst>
              <a:ext uri="{FF2B5EF4-FFF2-40B4-BE49-F238E27FC236}">
                <a16:creationId xmlns:a16="http://schemas.microsoft.com/office/drawing/2014/main" id="{3F8C8067-C415-5E3C-5C70-2FC55280A07E}"/>
              </a:ext>
            </a:extLst>
          </p:cNvPr>
          <p:cNvSpPr/>
          <p:nvPr>
            <p:custDataLst>
              <p:tags r:id="rId8"/>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19" action="ppaction://hlinksldjump"/>
            <a:extLst>
              <a:ext uri="{FF2B5EF4-FFF2-40B4-BE49-F238E27FC236}">
                <a16:creationId xmlns:a16="http://schemas.microsoft.com/office/drawing/2014/main" id="{CDA968B1-9EF9-9914-2213-50A2626BEA29}"/>
              </a:ext>
            </a:extLst>
          </p:cNvPr>
          <p:cNvSpPr/>
          <p:nvPr>
            <p:custDataLst>
              <p:tags r:id="rId9"/>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28</a:t>
            </a:r>
          </a:p>
        </p:txBody>
      </p:sp>
      <p:sp>
        <p:nvSpPr>
          <p:cNvPr id="9" name="矩形 8">
            <a:hlinkClick r:id="rId19" action="ppaction://hlinksldjump"/>
            <a:extLst>
              <a:ext uri="{FF2B5EF4-FFF2-40B4-BE49-F238E27FC236}">
                <a16:creationId xmlns:a16="http://schemas.microsoft.com/office/drawing/2014/main" id="{2CCD87B4-3610-3348-41F9-1B84E8644C10}"/>
              </a:ext>
            </a:extLst>
          </p:cNvPr>
          <p:cNvSpPr/>
          <p:nvPr>
            <p:custDataLst>
              <p:tags r:id="rId10"/>
            </p:custDataLst>
          </p:nvPr>
        </p:nvSpPr>
        <p:spPr>
          <a:xfrm>
            <a:off x="977959" y="218128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General Simulator</a:t>
            </a:r>
          </a:p>
        </p:txBody>
      </p:sp>
      <p:sp>
        <p:nvSpPr>
          <p:cNvPr id="8" name="矩形 7">
            <a:hlinkClick r:id="rId19" action="ppaction://hlinksldjump"/>
            <a:extLst>
              <a:ext uri="{FF2B5EF4-FFF2-40B4-BE49-F238E27FC236}">
                <a16:creationId xmlns:a16="http://schemas.microsoft.com/office/drawing/2014/main" id="{427A63F0-2B10-92A1-4A9E-FB4AA554B6F7}"/>
              </a:ext>
            </a:extLst>
          </p:cNvPr>
          <p:cNvSpPr/>
          <p:nvPr>
            <p:custDataLst>
              <p:tags r:id="rId11"/>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20" action="ppaction://hlinksldjump"/>
            <a:extLst>
              <a:ext uri="{FF2B5EF4-FFF2-40B4-BE49-F238E27FC236}">
                <a16:creationId xmlns:a16="http://schemas.microsoft.com/office/drawing/2014/main" id="{6B8B7864-1140-CBA8-F1BC-279BF12AC145}"/>
              </a:ext>
            </a:extLst>
          </p:cNvPr>
          <p:cNvSpPr/>
          <p:nvPr>
            <p:custDataLst>
              <p:tags r:id="rId12"/>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26</a:t>
            </a:r>
          </a:p>
        </p:txBody>
      </p:sp>
      <p:sp>
        <p:nvSpPr>
          <p:cNvPr id="6" name="矩形 5">
            <a:hlinkClick r:id="rId20" action="ppaction://hlinksldjump"/>
            <a:extLst>
              <a:ext uri="{FF2B5EF4-FFF2-40B4-BE49-F238E27FC236}">
                <a16:creationId xmlns:a16="http://schemas.microsoft.com/office/drawing/2014/main" id="{6D236F3E-A362-2174-244F-6C38520F53E7}"/>
              </a:ext>
            </a:extLst>
          </p:cNvPr>
          <p:cNvSpPr/>
          <p:nvPr>
            <p:custDataLst>
              <p:tags r:id="rId13"/>
            </p:custDataLst>
          </p:nvPr>
        </p:nvSpPr>
        <p:spPr>
          <a:xfrm>
            <a:off x="977959" y="1717675"/>
            <a:ext cx="4028347"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0" action="ppaction://hlinksldjump"/>
            <a:extLst>
              <a:ext uri="{FF2B5EF4-FFF2-40B4-BE49-F238E27FC236}">
                <a16:creationId xmlns:a16="http://schemas.microsoft.com/office/drawing/2014/main" id="{1782D5AA-A703-3326-6F62-692923B8EF24}"/>
              </a:ext>
            </a:extLst>
          </p:cNvPr>
          <p:cNvSpPr/>
          <p:nvPr>
            <p:custDataLst>
              <p:tags r:id="rId14"/>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EAC87422-75D1-246D-1304-E595D8E48A82}"/>
              </a:ext>
            </a:extLst>
          </p:cNvPr>
          <p:cNvSpPr>
            <a:spLocks noGrp="1"/>
          </p:cNvSpPr>
          <p:nvPr>
            <p:ph type="title"/>
            <p:custDataLst>
              <p:tags r:id="rId15"/>
            </p:custDataLst>
          </p:nvPr>
        </p:nvSpPr>
        <p:spPr/>
        <p:txBody>
          <a:bodyPr/>
          <a:lstStyle/>
          <a:p>
            <a:r>
              <a:rPr lang="en-US"/>
              <a:t>Embodied Simulators</a:t>
            </a:r>
          </a:p>
        </p:txBody>
      </p:sp>
    </p:spTree>
    <p:custDataLst>
      <p:tags r:id="rId1"/>
    </p:custDataLst>
    <p:extLst>
      <p:ext uri="{BB962C8B-B14F-4D97-AF65-F5344CB8AC3E}">
        <p14:creationId xmlns:p14="http://schemas.microsoft.com/office/powerpoint/2010/main" val="138707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6A8CD46-42AF-CC20-B13B-C2B4DB55E016}"/>
              </a:ext>
            </a:extLst>
          </p:cNvPr>
          <p:cNvGraphicFramePr>
            <a:graphicFrameLocks noChangeAspect="1"/>
          </p:cNvGraphicFramePr>
          <p:nvPr>
            <p:custDataLst>
              <p:tags r:id="rId1"/>
            </p:custDataLst>
            <p:extLst>
              <p:ext uri="{D42A27DB-BD31-4B8C-83A1-F6EECF244321}">
                <p14:modId xmlns:p14="http://schemas.microsoft.com/office/powerpoint/2010/main" val="124616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73" imgH="476" progId="TCLayout.ActiveDocument.1">
                  <p:embed/>
                </p:oleObj>
              </mc:Choice>
              <mc:Fallback>
                <p:oleObj name="think-cell 幻灯片" r:id="rId11" imgW="473" imgH="476" progId="TCLayout.ActiveDocument.1">
                  <p:embed/>
                  <p:pic>
                    <p:nvPicPr>
                      <p:cNvPr id="5" name="think-cell data - do not delete" hidden="1">
                        <a:extLst>
                          <a:ext uri="{FF2B5EF4-FFF2-40B4-BE49-F238E27FC236}">
                            <a16:creationId xmlns:a16="http://schemas.microsoft.com/office/drawing/2014/main" id="{F6A8CD46-42AF-CC20-B13B-C2B4DB55E0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Automated Simulation Scene Construction</a:t>
            </a:r>
            <a:endParaRPr lang="en-US" dirty="0"/>
          </a:p>
        </p:txBody>
      </p:sp>
      <p:sp>
        <p:nvSpPr>
          <p:cNvPr id="12" name="ee4pContent1">
            <a:extLst>
              <a:ext uri="{FF2B5EF4-FFF2-40B4-BE49-F238E27FC236}">
                <a16:creationId xmlns:a16="http://schemas.microsoft.com/office/drawing/2014/main" id="{E1B44727-DB99-52FB-F904-C9E7F9E8E2C6}"/>
              </a:ext>
            </a:extLst>
          </p:cNvPr>
          <p:cNvSpPr txBox="1">
            <a:spLocks/>
          </p:cNvSpPr>
          <p:nvPr>
            <p:custDataLst>
              <p:tags r:id="rId2"/>
            </p:custDataLst>
          </p:nvPr>
        </p:nvSpPr>
        <p:spPr>
          <a:xfrm>
            <a:off x="838202" y="2152426"/>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通过 </a:t>
            </a:r>
            <a:r>
              <a:rPr lang="en-US" altLang="zh-CN" dirty="0">
                <a:latin typeface="+mn-lt"/>
              </a:rPr>
              <a:t>LLM </a:t>
            </a:r>
            <a:r>
              <a:rPr lang="zh-CN" altLang="en-US" dirty="0">
                <a:latin typeface="+mn-lt"/>
              </a:rPr>
              <a:t>从随机采样的 </a:t>
            </a:r>
            <a:r>
              <a:rPr lang="en-US" altLang="zh-CN" dirty="0">
                <a:latin typeface="+mn-lt"/>
              </a:rPr>
              <a:t>3D </a:t>
            </a:r>
            <a:r>
              <a:rPr lang="zh-CN" altLang="en-US" dirty="0">
                <a:latin typeface="+mn-lt"/>
              </a:rPr>
              <a:t>资产中定制任务，从而创建场景并自动训练代理</a:t>
            </a:r>
            <a:endParaRPr lang="en-US" dirty="0">
              <a:latin typeface="+mn-lt"/>
            </a:endParaRPr>
          </a:p>
        </p:txBody>
      </p:sp>
      <p:sp>
        <p:nvSpPr>
          <p:cNvPr id="13" name="ee4pContent1">
            <a:extLst>
              <a:ext uri="{FF2B5EF4-FFF2-40B4-BE49-F238E27FC236}">
                <a16:creationId xmlns:a16="http://schemas.microsoft.com/office/drawing/2014/main" id="{A6D69D4D-59AD-EF65-C380-4B4E4D9A4E78}"/>
              </a:ext>
            </a:extLst>
          </p:cNvPr>
          <p:cNvSpPr txBox="1">
            <a:spLocks/>
          </p:cNvSpPr>
          <p:nvPr>
            <p:custDataLst>
              <p:tags r:id="rId3"/>
            </p:custDataLst>
          </p:nvPr>
        </p:nvSpPr>
        <p:spPr>
          <a:xfrm>
            <a:off x="6190258" y="2152426"/>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可以根据人类指令在 </a:t>
            </a:r>
            <a:r>
              <a:rPr lang="en-US" altLang="zh-CN" dirty="0">
                <a:latin typeface="+mn-lt"/>
              </a:rPr>
              <a:t>AI2-THOR </a:t>
            </a:r>
            <a:r>
              <a:rPr lang="zh-CN" altLang="en-US" dirty="0">
                <a:latin typeface="+mn-lt"/>
              </a:rPr>
              <a:t>中自动定制相应的高质量模拟场景</a:t>
            </a:r>
            <a:endParaRPr lang="en-US" dirty="0">
              <a:latin typeface="+mn-lt"/>
            </a:endParaRPr>
          </a:p>
        </p:txBody>
      </p:sp>
      <p:sp>
        <p:nvSpPr>
          <p:cNvPr id="14" name="ee4pContent1">
            <a:extLst>
              <a:ext uri="{FF2B5EF4-FFF2-40B4-BE49-F238E27FC236}">
                <a16:creationId xmlns:a16="http://schemas.microsoft.com/office/drawing/2014/main" id="{A3535B9D-1A34-70E9-D19F-EB528606E755}"/>
              </a:ext>
            </a:extLst>
          </p:cNvPr>
          <p:cNvSpPr txBox="1">
            <a:spLocks/>
          </p:cNvSpPr>
          <p:nvPr>
            <p:custDataLst>
              <p:tags r:id="rId4"/>
            </p:custDataLst>
          </p:nvPr>
        </p:nvSpPr>
        <p:spPr>
          <a:xfrm>
            <a:off x="838200" y="4705575"/>
            <a:ext cx="5161164"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基于条件扩散生成交互式且物理一致的高质量 </a:t>
            </a:r>
            <a:r>
              <a:rPr lang="en-US" altLang="zh-CN" dirty="0">
                <a:latin typeface="+mn-lt"/>
              </a:rPr>
              <a:t>3D </a:t>
            </a:r>
            <a:r>
              <a:rPr lang="zh-CN" altLang="en-US" dirty="0">
                <a:latin typeface="+mn-lt"/>
              </a:rPr>
              <a:t>场景</a:t>
            </a:r>
            <a:endParaRPr lang="en-US" dirty="0">
              <a:latin typeface="+mn-lt"/>
            </a:endParaRPr>
          </a:p>
        </p:txBody>
      </p:sp>
      <p:sp>
        <p:nvSpPr>
          <p:cNvPr id="15" name="ee4pContent1">
            <a:extLst>
              <a:ext uri="{FF2B5EF4-FFF2-40B4-BE49-F238E27FC236}">
                <a16:creationId xmlns:a16="http://schemas.microsoft.com/office/drawing/2014/main" id="{19190814-01D6-5086-6C59-57A2FE76DFC8}"/>
              </a:ext>
            </a:extLst>
          </p:cNvPr>
          <p:cNvSpPr txBox="1">
            <a:spLocks/>
          </p:cNvSpPr>
          <p:nvPr>
            <p:custDataLst>
              <p:tags r:id="rId5"/>
            </p:custDataLst>
          </p:nvPr>
        </p:nvSpPr>
        <p:spPr>
          <a:xfrm>
            <a:off x="6190256" y="4705575"/>
            <a:ext cx="5161165" cy="20028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人工智能艾伦研究所扩展了 </a:t>
            </a:r>
            <a:r>
              <a:rPr lang="en-US" altLang="zh-CN" dirty="0">
                <a:latin typeface="+mn-lt"/>
              </a:rPr>
              <a:t>AI2-THOR </a:t>
            </a:r>
            <a:r>
              <a:rPr lang="zh-CN" altLang="en-US" dirty="0">
                <a:latin typeface="+mn-lt"/>
              </a:rPr>
              <a:t>并提出了</a:t>
            </a:r>
            <a:r>
              <a:rPr lang="en-US" altLang="zh-CN" dirty="0">
                <a:latin typeface="+mn-lt"/>
              </a:rPr>
              <a:t>ProcTHOR</a:t>
            </a:r>
            <a:r>
              <a:rPr lang="zh-CN" altLang="en-US" dirty="0">
                <a:latin typeface="+mn-lt"/>
              </a:rPr>
              <a:t>，它可以自动生成具有足够交互性、多样性和合理性的模拟场景</a:t>
            </a:r>
          </a:p>
          <a:p>
            <a:pPr lvl="1"/>
            <a:endParaRPr lang="en-US" dirty="0">
              <a:latin typeface="+mn-lt"/>
            </a:endParaRPr>
          </a:p>
        </p:txBody>
      </p:sp>
      <p:sp>
        <p:nvSpPr>
          <p:cNvPr id="16" name="ee4pHeader1">
            <a:extLst>
              <a:ext uri="{FF2B5EF4-FFF2-40B4-BE49-F238E27FC236}">
                <a16:creationId xmlns:a16="http://schemas.microsoft.com/office/drawing/2014/main" id="{9D7B99B4-1443-0B50-4814-CE04CEACF05E}"/>
              </a:ext>
            </a:extLst>
          </p:cNvPr>
          <p:cNvSpPr/>
          <p:nvPr>
            <p:custDataLst>
              <p:tags r:id="rId6"/>
            </p:custDataLst>
          </p:nvPr>
        </p:nvSpPr>
        <p:spPr bwMode="auto">
          <a:xfrm>
            <a:off x="838200" y="1690688"/>
            <a:ext cx="516116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3">
                  <a:extLst>
                    <a:ext uri="{A12FA001-AC4F-418D-AE19-62706E023703}">
                      <ahyp:hlinkClr xmlns:ahyp="http://schemas.microsoft.com/office/drawing/2018/hyperlinkcolor" val="tx"/>
                    </a:ext>
                  </a:extLst>
                </a:hlinkClick>
              </a:rPr>
              <a:t>RoboGen</a:t>
            </a:r>
            <a:endParaRPr lang="en-US" sz="2000" b="1" dirty="0">
              <a:solidFill>
                <a:schemeClr val="bg1"/>
              </a:solidFill>
            </a:endParaRPr>
          </a:p>
        </p:txBody>
      </p:sp>
      <p:sp>
        <p:nvSpPr>
          <p:cNvPr id="17" name="ee4pHeader1">
            <a:extLst>
              <a:ext uri="{FF2B5EF4-FFF2-40B4-BE49-F238E27FC236}">
                <a16:creationId xmlns:a16="http://schemas.microsoft.com/office/drawing/2014/main" id="{66D77419-7A2D-1F63-5AA5-39A7541998D0}"/>
              </a:ext>
            </a:extLst>
          </p:cNvPr>
          <p:cNvSpPr/>
          <p:nvPr>
            <p:custDataLst>
              <p:tags r:id="rId7"/>
            </p:custDataLst>
          </p:nvPr>
        </p:nvSpPr>
        <p:spPr bwMode="auto">
          <a:xfrm>
            <a:off x="6190256" y="1690688"/>
            <a:ext cx="5161165"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HOLODECK</a:t>
            </a:r>
            <a:endParaRPr lang="en-US" sz="2000" b="1" dirty="0">
              <a:solidFill>
                <a:schemeClr val="bg1"/>
              </a:solidFill>
            </a:endParaRPr>
          </a:p>
        </p:txBody>
      </p:sp>
      <p:sp>
        <p:nvSpPr>
          <p:cNvPr id="18" name="ee4pHeader1">
            <a:extLst>
              <a:ext uri="{FF2B5EF4-FFF2-40B4-BE49-F238E27FC236}">
                <a16:creationId xmlns:a16="http://schemas.microsoft.com/office/drawing/2014/main" id="{3D53FEE2-D249-C22C-F567-DDFCED129340}"/>
              </a:ext>
            </a:extLst>
          </p:cNvPr>
          <p:cNvSpPr/>
          <p:nvPr>
            <p:custDataLst>
              <p:tags r:id="rId8"/>
            </p:custDataLst>
          </p:nvPr>
        </p:nvSpPr>
        <p:spPr bwMode="auto">
          <a:xfrm>
            <a:off x="838198" y="4242258"/>
            <a:ext cx="5161164"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PhyScene</a:t>
            </a:r>
            <a:endParaRPr lang="en-US" sz="2000" dirty="0">
              <a:solidFill>
                <a:schemeClr val="bg1"/>
              </a:solidFill>
            </a:endParaRPr>
          </a:p>
        </p:txBody>
      </p:sp>
      <p:sp>
        <p:nvSpPr>
          <p:cNvPr id="19" name="ee4pHeader1">
            <a:extLst>
              <a:ext uri="{FF2B5EF4-FFF2-40B4-BE49-F238E27FC236}">
                <a16:creationId xmlns:a16="http://schemas.microsoft.com/office/drawing/2014/main" id="{DF29785C-A034-6784-1EBD-BD17F942B7C6}"/>
              </a:ext>
            </a:extLst>
          </p:cNvPr>
          <p:cNvSpPr/>
          <p:nvPr>
            <p:custDataLst>
              <p:tags r:id="rId9"/>
            </p:custDataLst>
          </p:nvPr>
        </p:nvSpPr>
        <p:spPr bwMode="auto">
          <a:xfrm>
            <a:off x="6190254" y="4242258"/>
            <a:ext cx="5161165" cy="46331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2000" b="1" dirty="0">
                <a:solidFill>
                  <a:schemeClr val="bg1"/>
                </a:solidFill>
                <a:hlinkClick r:id="rId16">
                  <a:extLst>
                    <a:ext uri="{A12FA001-AC4F-418D-AE19-62706E023703}">
                      <ahyp:hlinkClr xmlns:ahyp="http://schemas.microsoft.com/office/drawing/2018/hyperlinkcolor" val="tx"/>
                    </a:ext>
                  </a:extLst>
                </a:hlinkClick>
              </a:rPr>
              <a:t>ProcTHOR</a:t>
            </a:r>
            <a:endParaRPr lang="en-US" sz="2000" b="1" dirty="0">
              <a:solidFill>
                <a:schemeClr val="bg1"/>
              </a:solidFill>
            </a:endParaRPr>
          </a:p>
        </p:txBody>
      </p:sp>
      <p:pic>
        <p:nvPicPr>
          <p:cNvPr id="20" name="图片 19">
            <a:extLst>
              <a:ext uri="{FF2B5EF4-FFF2-40B4-BE49-F238E27FC236}">
                <a16:creationId xmlns:a16="http://schemas.microsoft.com/office/drawing/2014/main" id="{56C88655-9D67-E744-41ED-A55887A96C29}"/>
              </a:ext>
            </a:extLst>
          </p:cNvPr>
          <p:cNvPicPr>
            <a:picLocks noChangeAspect="1"/>
          </p:cNvPicPr>
          <p:nvPr/>
        </p:nvPicPr>
        <p:blipFill>
          <a:blip r:embed="rId17"/>
          <a:stretch>
            <a:fillRect/>
          </a:stretch>
        </p:blipFill>
        <p:spPr>
          <a:xfrm>
            <a:off x="1808289" y="2732969"/>
            <a:ext cx="3220982" cy="1392062"/>
          </a:xfrm>
          <a:prstGeom prst="rect">
            <a:avLst/>
          </a:prstGeom>
        </p:spPr>
      </p:pic>
      <p:pic>
        <p:nvPicPr>
          <p:cNvPr id="21" name="图片 20">
            <a:extLst>
              <a:ext uri="{FF2B5EF4-FFF2-40B4-BE49-F238E27FC236}">
                <a16:creationId xmlns:a16="http://schemas.microsoft.com/office/drawing/2014/main" id="{44AEE2C7-DD63-41E8-A5B1-5BFEC0A580F0}"/>
              </a:ext>
            </a:extLst>
          </p:cNvPr>
          <p:cNvPicPr>
            <a:picLocks noChangeAspect="1"/>
          </p:cNvPicPr>
          <p:nvPr/>
        </p:nvPicPr>
        <p:blipFill>
          <a:blip r:embed="rId18"/>
          <a:stretch>
            <a:fillRect/>
          </a:stretch>
        </p:blipFill>
        <p:spPr>
          <a:xfrm>
            <a:off x="7693415" y="2736983"/>
            <a:ext cx="2154841" cy="1388048"/>
          </a:xfrm>
          <a:prstGeom prst="rect">
            <a:avLst/>
          </a:prstGeom>
        </p:spPr>
      </p:pic>
      <p:pic>
        <p:nvPicPr>
          <p:cNvPr id="22" name="图片 21">
            <a:extLst>
              <a:ext uri="{FF2B5EF4-FFF2-40B4-BE49-F238E27FC236}">
                <a16:creationId xmlns:a16="http://schemas.microsoft.com/office/drawing/2014/main" id="{8B2976AC-C139-41E1-E01F-7D6A815D8A19}"/>
              </a:ext>
            </a:extLst>
          </p:cNvPr>
          <p:cNvPicPr>
            <a:picLocks noChangeAspect="1"/>
          </p:cNvPicPr>
          <p:nvPr/>
        </p:nvPicPr>
        <p:blipFill>
          <a:blip r:embed="rId19"/>
          <a:stretch>
            <a:fillRect/>
          </a:stretch>
        </p:blipFill>
        <p:spPr>
          <a:xfrm>
            <a:off x="1395466" y="5050557"/>
            <a:ext cx="4046627" cy="1634520"/>
          </a:xfrm>
          <a:prstGeom prst="rect">
            <a:avLst/>
          </a:prstGeom>
        </p:spPr>
      </p:pic>
      <p:pic>
        <p:nvPicPr>
          <p:cNvPr id="23" name="图片 22">
            <a:extLst>
              <a:ext uri="{FF2B5EF4-FFF2-40B4-BE49-F238E27FC236}">
                <a16:creationId xmlns:a16="http://schemas.microsoft.com/office/drawing/2014/main" id="{F64FE871-4A12-1333-4632-FA0FCEBD176B}"/>
              </a:ext>
            </a:extLst>
          </p:cNvPr>
          <p:cNvPicPr>
            <a:picLocks noChangeAspect="1"/>
          </p:cNvPicPr>
          <p:nvPr/>
        </p:nvPicPr>
        <p:blipFill>
          <a:blip r:embed="rId20"/>
          <a:stretch>
            <a:fillRect/>
          </a:stretch>
        </p:blipFill>
        <p:spPr>
          <a:xfrm>
            <a:off x="7277758" y="5500712"/>
            <a:ext cx="2986154" cy="1165639"/>
          </a:xfrm>
          <a:prstGeom prst="rect">
            <a:avLst/>
          </a:prstGeom>
        </p:spPr>
      </p:pic>
    </p:spTree>
    <p:extLst>
      <p:ext uri="{BB962C8B-B14F-4D97-AF65-F5344CB8AC3E}">
        <p14:creationId xmlns:p14="http://schemas.microsoft.com/office/powerpoint/2010/main" val="224919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E11BC1C5-B4A9-EF7C-5A0E-EBFC3BE55D89}"/>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29" action="ppaction://hlinksldjump"/>
            <a:extLst>
              <a:ext uri="{FF2B5EF4-FFF2-40B4-BE49-F238E27FC236}">
                <a16:creationId xmlns:a16="http://schemas.microsoft.com/office/drawing/2014/main" id="{2014224E-3F7F-6EDC-1318-259D2A725C9D}"/>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29" action="ppaction://hlinksldjump"/>
            <a:extLst>
              <a:ext uri="{FF2B5EF4-FFF2-40B4-BE49-F238E27FC236}">
                <a16:creationId xmlns:a16="http://schemas.microsoft.com/office/drawing/2014/main" id="{A267FB69-2F3F-8E9E-F8E5-1B0E8187262A}"/>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0" action="ppaction://hlinksldjump"/>
            <a:extLst>
              <a:ext uri="{FF2B5EF4-FFF2-40B4-BE49-F238E27FC236}">
                <a16:creationId xmlns:a16="http://schemas.microsoft.com/office/drawing/2014/main" id="{121BA74B-D3DF-9D76-0A55-4BD7C96582E9}"/>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5" name="矩形 24">
            <a:hlinkClick r:id="rId30" action="ppaction://hlinksldjump"/>
            <a:extLst>
              <a:ext uri="{FF2B5EF4-FFF2-40B4-BE49-F238E27FC236}">
                <a16:creationId xmlns:a16="http://schemas.microsoft.com/office/drawing/2014/main" id="{2F44B8FB-A28C-D046-BE74-B3E3FB4F538B}"/>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0" action="ppaction://hlinksldjump"/>
            <a:extLst>
              <a:ext uri="{FF2B5EF4-FFF2-40B4-BE49-F238E27FC236}">
                <a16:creationId xmlns:a16="http://schemas.microsoft.com/office/drawing/2014/main" id="{961A9B40-0478-78C1-E697-4387005914A9}"/>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1" action="ppaction://hlinksldjump"/>
            <a:extLst>
              <a:ext uri="{FF2B5EF4-FFF2-40B4-BE49-F238E27FC236}">
                <a16:creationId xmlns:a16="http://schemas.microsoft.com/office/drawing/2014/main" id="{87229CE3-210D-E8E8-6B62-2EEF20EA4A8F}"/>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1" action="ppaction://hlinksldjump"/>
            <a:extLst>
              <a:ext uri="{FF2B5EF4-FFF2-40B4-BE49-F238E27FC236}">
                <a16:creationId xmlns:a16="http://schemas.microsoft.com/office/drawing/2014/main" id="{6A98698A-A3E0-3EC8-4925-2A9E75B06C6C}"/>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1" action="ppaction://hlinksldjump"/>
            <a:extLst>
              <a:ext uri="{FF2B5EF4-FFF2-40B4-BE49-F238E27FC236}">
                <a16:creationId xmlns:a16="http://schemas.microsoft.com/office/drawing/2014/main" id="{D955B697-A713-837D-5334-85B61EB47CC9}"/>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2" action="ppaction://hlinksldjump"/>
            <a:extLst>
              <a:ext uri="{FF2B5EF4-FFF2-40B4-BE49-F238E27FC236}">
                <a16:creationId xmlns:a16="http://schemas.microsoft.com/office/drawing/2014/main" id="{33F19BD0-B4AC-CA29-C822-029FE0BFE3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2" action="ppaction://hlinksldjump"/>
            <a:extLst>
              <a:ext uri="{FF2B5EF4-FFF2-40B4-BE49-F238E27FC236}">
                <a16:creationId xmlns:a16="http://schemas.microsoft.com/office/drawing/2014/main" id="{CAA9194C-1F75-9676-71BE-A8A838405D80}"/>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2" action="ppaction://hlinksldjump"/>
            <a:extLst>
              <a:ext uri="{FF2B5EF4-FFF2-40B4-BE49-F238E27FC236}">
                <a16:creationId xmlns:a16="http://schemas.microsoft.com/office/drawing/2014/main" id="{3B124DE3-6EC6-B846-FF06-A03880F13B4C}"/>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extLst>
              <a:ext uri="{FF2B5EF4-FFF2-40B4-BE49-F238E27FC236}">
                <a16:creationId xmlns:a16="http://schemas.microsoft.com/office/drawing/2014/main" id="{0C946FA5-4333-481E-D613-8B79D9D213AD}"/>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A5B47FDC-B2E1-0A7D-5F35-B5207EAAA06C}"/>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5" name="矩形 14">
            <a:hlinkClick r:id="rId33" action="ppaction://hlinksldjump"/>
            <a:extLst>
              <a:ext uri="{FF2B5EF4-FFF2-40B4-BE49-F238E27FC236}">
                <a16:creationId xmlns:a16="http://schemas.microsoft.com/office/drawing/2014/main" id="{2993AAE5-6D77-401D-E13A-3D24D3EA3B91}"/>
              </a:ext>
            </a:extLst>
          </p:cNvPr>
          <p:cNvSpPr/>
          <p:nvPr>
            <p:custDataLst>
              <p:tags r:id="rId16"/>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4" name="矩形 13">
            <a:hlinkClick r:id="rId33" action="ppaction://hlinksldjump"/>
            <a:extLst>
              <a:ext uri="{FF2B5EF4-FFF2-40B4-BE49-F238E27FC236}">
                <a16:creationId xmlns:a16="http://schemas.microsoft.com/office/drawing/2014/main" id="{94B14592-F17E-E262-886B-07DB837F7218}"/>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B1EC3850-7D83-08F2-8BEC-1B52A35B93AD}"/>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2" name="矩形 11">
            <a:hlinkClick r:id="rId34" action="ppaction://hlinksldjump"/>
            <a:extLst>
              <a:ext uri="{FF2B5EF4-FFF2-40B4-BE49-F238E27FC236}">
                <a16:creationId xmlns:a16="http://schemas.microsoft.com/office/drawing/2014/main" id="{1D72B079-B52B-D1E6-A2B3-7E9623F864EE}"/>
              </a:ext>
            </a:extLst>
          </p:cNvPr>
          <p:cNvSpPr/>
          <p:nvPr>
            <p:custDataLst>
              <p:tags r:id="rId19"/>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1" name="矩形 10">
            <a:hlinkClick r:id="rId34" action="ppaction://hlinksldjump"/>
            <a:extLst>
              <a:ext uri="{FF2B5EF4-FFF2-40B4-BE49-F238E27FC236}">
                <a16:creationId xmlns:a16="http://schemas.microsoft.com/office/drawing/2014/main" id="{474A3175-752D-83B7-80AE-0B998BA854B3}"/>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A8D8FFDC-03E1-FE49-6852-BF04B7FD5F8A}"/>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5" action="ppaction://hlinksldjump"/>
            <a:extLst>
              <a:ext uri="{FF2B5EF4-FFF2-40B4-BE49-F238E27FC236}">
                <a16:creationId xmlns:a16="http://schemas.microsoft.com/office/drawing/2014/main" id="{6C76930A-C24B-633D-24F3-1DB6F30DF06D}"/>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5" action="ppaction://hlinksldjump"/>
            <a:extLst>
              <a:ext uri="{FF2B5EF4-FFF2-40B4-BE49-F238E27FC236}">
                <a16:creationId xmlns:a16="http://schemas.microsoft.com/office/drawing/2014/main" id="{611C5641-39B3-9D00-8183-C5E3601805ED}"/>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A2095A5-AC85-1334-DD21-CFDCF72C8C33}"/>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6" action="ppaction://hlinksldjump"/>
            <a:extLst>
              <a:ext uri="{FF2B5EF4-FFF2-40B4-BE49-F238E27FC236}">
                <a16:creationId xmlns:a16="http://schemas.microsoft.com/office/drawing/2014/main" id="{540B8660-E45E-6F6B-47A0-EECE70D7F22A}"/>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FA84E3E9-0696-0C28-7665-D9C4691FC71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dirty="0">
                <a:solidFill>
                  <a:schemeClr val="bg1"/>
                </a:solidFill>
              </a:rPr>
              <a:t>1</a:t>
            </a:r>
          </a:p>
        </p:txBody>
      </p:sp>
      <p:sp>
        <p:nvSpPr>
          <p:cNvPr id="4" name="标题 3">
            <a:extLst>
              <a:ext uri="{FF2B5EF4-FFF2-40B4-BE49-F238E27FC236}">
                <a16:creationId xmlns:a16="http://schemas.microsoft.com/office/drawing/2014/main" id="{8E498A0A-CABF-7894-41BA-8A5324C90F5F}"/>
              </a:ext>
            </a:extLst>
          </p:cNvPr>
          <p:cNvSpPr>
            <a:spLocks noGrp="1"/>
          </p:cNvSpPr>
          <p:nvPr>
            <p:ph type="title"/>
            <p:custDataLst>
              <p:tags r:id="rId27"/>
            </p:custDataLst>
          </p:nvPr>
        </p:nvSpPr>
        <p:spPr/>
        <p:txBody>
          <a:bodyPr/>
          <a:lstStyle/>
          <a:p>
            <a:r>
              <a:rPr lang="en-US" dirty="0"/>
              <a:t>Embodied AI</a:t>
            </a:r>
          </a:p>
        </p:txBody>
      </p:sp>
    </p:spTree>
    <p:custDataLst>
      <p:tags r:id="rId1"/>
    </p:custDataLst>
    <p:extLst>
      <p:ext uri="{BB962C8B-B14F-4D97-AF65-F5344CB8AC3E}">
        <p14:creationId xmlns:p14="http://schemas.microsoft.com/office/powerpoint/2010/main" val="212965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A927385-D706-AFDF-D6FB-395E48F15BEF}"/>
              </a:ext>
            </a:extLst>
          </p:cNvPr>
          <p:cNvGraphicFramePr>
            <a:graphicFrameLocks noChangeAspect="1"/>
          </p:cNvGraphicFramePr>
          <p:nvPr>
            <p:custDataLst>
              <p:tags r:id="rId1"/>
            </p:custDataLst>
            <p:extLst>
              <p:ext uri="{D42A27DB-BD31-4B8C-83A1-F6EECF244321}">
                <p14:modId xmlns:p14="http://schemas.microsoft.com/office/powerpoint/2010/main" val="3992798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Word&#10;&#10;描述已自动生成">
            <a:extLst>
              <a:ext uri="{FF2B5EF4-FFF2-40B4-BE49-F238E27FC236}">
                <a16:creationId xmlns:a16="http://schemas.microsoft.com/office/drawing/2014/main" id="{00C7871D-6D61-C887-414F-1632B83536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78" y="0"/>
            <a:ext cx="11971244" cy="6858000"/>
          </a:xfrm>
          <a:prstGeom prst="rect">
            <a:avLst/>
          </a:prstGeom>
        </p:spPr>
      </p:pic>
    </p:spTree>
    <p:extLst>
      <p:ext uri="{BB962C8B-B14F-4D97-AF65-F5344CB8AC3E}">
        <p14:creationId xmlns:p14="http://schemas.microsoft.com/office/powerpoint/2010/main" val="630620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hlinkClick r:id="rId20" action="ppaction://hlinksldjump"/>
            <a:extLst>
              <a:ext uri="{FF2B5EF4-FFF2-40B4-BE49-F238E27FC236}">
                <a16:creationId xmlns:a16="http://schemas.microsoft.com/office/drawing/2014/main" id="{4925BC57-25A1-4AB0-5881-D91FB34578D8}"/>
              </a:ext>
            </a:extLst>
          </p:cNvPr>
          <p:cNvSpPr/>
          <p:nvPr>
            <p:custDataLst>
              <p:tags r:id="rId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19" name="矩形 18">
            <a:hlinkClick r:id="rId20" action="ppaction://hlinksldjump"/>
            <a:extLst>
              <a:ext uri="{FF2B5EF4-FFF2-40B4-BE49-F238E27FC236}">
                <a16:creationId xmlns:a16="http://schemas.microsoft.com/office/drawing/2014/main" id="{FBCBF9FB-3BD6-D225-3D62-D7B4DEF6C4DC}"/>
              </a:ext>
            </a:extLst>
          </p:cNvPr>
          <p:cNvSpPr/>
          <p:nvPr>
            <p:custDataLst>
              <p:tags r:id="rId3"/>
            </p:custDataLst>
          </p:nvPr>
        </p:nvSpPr>
        <p:spPr>
          <a:xfrm>
            <a:off x="977959" y="357211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18" name="矩形 17">
            <a:hlinkClick r:id="rId20" action="ppaction://hlinksldjump"/>
            <a:extLst>
              <a:ext uri="{FF2B5EF4-FFF2-40B4-BE49-F238E27FC236}">
                <a16:creationId xmlns:a16="http://schemas.microsoft.com/office/drawing/2014/main" id="{226A07C3-B046-CD85-B908-62CF1A5E9E2D}"/>
              </a:ext>
            </a:extLst>
          </p:cNvPr>
          <p:cNvSpPr/>
          <p:nvPr>
            <p:custDataLst>
              <p:tags r:id="rId4"/>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21" action="ppaction://hlinksldjump"/>
            <a:extLst>
              <a:ext uri="{FF2B5EF4-FFF2-40B4-BE49-F238E27FC236}">
                <a16:creationId xmlns:a16="http://schemas.microsoft.com/office/drawing/2014/main" id="{FCF85A1A-2DDD-0552-433A-FEA331382956}"/>
              </a:ext>
            </a:extLst>
          </p:cNvPr>
          <p:cNvSpPr/>
          <p:nvPr>
            <p:custDataLst>
              <p:tags r:id="rId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6" name="矩形 15">
            <a:hlinkClick r:id="rId21" action="ppaction://hlinksldjump"/>
            <a:extLst>
              <a:ext uri="{FF2B5EF4-FFF2-40B4-BE49-F238E27FC236}">
                <a16:creationId xmlns:a16="http://schemas.microsoft.com/office/drawing/2014/main" id="{CFC5A58F-5B06-6299-7F91-F8AF6F875801}"/>
              </a:ext>
            </a:extLst>
          </p:cNvPr>
          <p:cNvSpPr/>
          <p:nvPr>
            <p:custDataLst>
              <p:tags r:id="rId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5" name="矩形 14">
            <a:hlinkClick r:id="rId21" action="ppaction://hlinksldjump"/>
            <a:extLst>
              <a:ext uri="{FF2B5EF4-FFF2-40B4-BE49-F238E27FC236}">
                <a16:creationId xmlns:a16="http://schemas.microsoft.com/office/drawing/2014/main" id="{AB978194-6D72-A852-6D15-2483C11E319C}"/>
              </a:ext>
            </a:extLst>
          </p:cNvPr>
          <p:cNvSpPr/>
          <p:nvPr>
            <p:custDataLst>
              <p:tags r:id="rId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22" action="ppaction://hlinksldjump"/>
            <a:extLst>
              <a:ext uri="{FF2B5EF4-FFF2-40B4-BE49-F238E27FC236}">
                <a16:creationId xmlns:a16="http://schemas.microsoft.com/office/drawing/2014/main" id="{D6DD1CEB-11C8-F845-8782-29E41C371D97}"/>
              </a:ext>
            </a:extLst>
          </p:cNvPr>
          <p:cNvSpPr/>
          <p:nvPr>
            <p:custDataLst>
              <p:tags r:id="rId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3" name="矩形 12">
            <a:hlinkClick r:id="rId22" action="ppaction://hlinksldjump"/>
            <a:extLst>
              <a:ext uri="{FF2B5EF4-FFF2-40B4-BE49-F238E27FC236}">
                <a16:creationId xmlns:a16="http://schemas.microsoft.com/office/drawing/2014/main" id="{CDC2C44D-75B0-22E3-DF45-074FD82D7723}"/>
              </a:ext>
            </a:extLst>
          </p:cNvPr>
          <p:cNvSpPr/>
          <p:nvPr>
            <p:custDataLst>
              <p:tags r:id="rId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2" name="矩形 11">
            <a:hlinkClick r:id="rId22" action="ppaction://hlinksldjump"/>
            <a:extLst>
              <a:ext uri="{FF2B5EF4-FFF2-40B4-BE49-F238E27FC236}">
                <a16:creationId xmlns:a16="http://schemas.microsoft.com/office/drawing/2014/main" id="{BE35C494-D87D-265B-C0EF-DE189077EAEF}"/>
              </a:ext>
            </a:extLst>
          </p:cNvPr>
          <p:cNvSpPr/>
          <p:nvPr>
            <p:custDataLst>
              <p:tags r:id="rId1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hlinkClick r:id="rId23" action="ppaction://hlinksldjump"/>
            <a:extLst>
              <a:ext uri="{FF2B5EF4-FFF2-40B4-BE49-F238E27FC236}">
                <a16:creationId xmlns:a16="http://schemas.microsoft.com/office/drawing/2014/main" id="{B1E0560B-08EF-106F-D16B-3D5F746512DD}"/>
              </a:ext>
            </a:extLst>
          </p:cNvPr>
          <p:cNvSpPr/>
          <p:nvPr>
            <p:custDataLst>
              <p:tags r:id="rId1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10" name="矩形 9">
            <a:hlinkClick r:id="rId23" action="ppaction://hlinksldjump"/>
            <a:extLst>
              <a:ext uri="{FF2B5EF4-FFF2-40B4-BE49-F238E27FC236}">
                <a16:creationId xmlns:a16="http://schemas.microsoft.com/office/drawing/2014/main" id="{7A6EBAC7-494E-51D1-34A4-B4A0179ED841}"/>
              </a:ext>
            </a:extLst>
          </p:cNvPr>
          <p:cNvSpPr/>
          <p:nvPr>
            <p:custDataLst>
              <p:tags r:id="rId1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9" name="矩形 8">
            <a:hlinkClick r:id="rId23" action="ppaction://hlinksldjump"/>
            <a:extLst>
              <a:ext uri="{FF2B5EF4-FFF2-40B4-BE49-F238E27FC236}">
                <a16:creationId xmlns:a16="http://schemas.microsoft.com/office/drawing/2014/main" id="{FC670B81-4A4C-C306-1046-96EC8C6DF7C0}"/>
              </a:ext>
            </a:extLst>
          </p:cNvPr>
          <p:cNvSpPr/>
          <p:nvPr>
            <p:custDataLst>
              <p:tags r:id="rId1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8" name="矩形 7">
            <a:extLst>
              <a:ext uri="{FF2B5EF4-FFF2-40B4-BE49-F238E27FC236}">
                <a16:creationId xmlns:a16="http://schemas.microsoft.com/office/drawing/2014/main" id="{B14F5C37-F288-82E2-07EC-C2B1ABCD3C02}"/>
              </a:ext>
            </a:extLst>
          </p:cNvPr>
          <p:cNvSpPr/>
          <p:nvPr>
            <p:custDataLst>
              <p:tags r:id="rId14"/>
            </p:custDataLst>
          </p:nvPr>
        </p:nvSpPr>
        <p:spPr>
          <a:xfrm>
            <a:off x="977959" y="171767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7" name="矩形 6">
            <a:hlinkClick r:id="rId24" action="ppaction://hlinksldjump"/>
            <a:extLst>
              <a:ext uri="{FF2B5EF4-FFF2-40B4-BE49-F238E27FC236}">
                <a16:creationId xmlns:a16="http://schemas.microsoft.com/office/drawing/2014/main" id="{D74B7A85-DEFC-E98F-7C8F-667DB53BC271}"/>
              </a:ext>
            </a:extLst>
          </p:cNvPr>
          <p:cNvSpPr/>
          <p:nvPr>
            <p:custDataLst>
              <p:tags r:id="rId15"/>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24" action="ppaction://hlinksldjump"/>
            <a:extLst>
              <a:ext uri="{FF2B5EF4-FFF2-40B4-BE49-F238E27FC236}">
                <a16:creationId xmlns:a16="http://schemas.microsoft.com/office/drawing/2014/main" id="{90450DCF-E58F-40AF-CBD7-8B8C129CEA01}"/>
              </a:ext>
            </a:extLst>
          </p:cNvPr>
          <p:cNvSpPr/>
          <p:nvPr>
            <p:custDataLst>
              <p:tags r:id="rId16"/>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24" action="ppaction://hlinksldjump"/>
            <a:extLst>
              <a:ext uri="{FF2B5EF4-FFF2-40B4-BE49-F238E27FC236}">
                <a16:creationId xmlns:a16="http://schemas.microsoft.com/office/drawing/2014/main" id="{CCB5BD6E-89F4-0EC8-8F96-F324348906A9}"/>
              </a:ext>
            </a:extLst>
          </p:cNvPr>
          <p:cNvSpPr/>
          <p:nvPr>
            <p:custDataLst>
              <p:tags r:id="rId17"/>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48A65178-A463-5417-7570-423AEE449286}"/>
              </a:ext>
            </a:extLst>
          </p:cNvPr>
          <p:cNvSpPr>
            <a:spLocks noGrp="1"/>
          </p:cNvSpPr>
          <p:nvPr>
            <p:ph type="title"/>
            <p:custDataLst>
              <p:tags r:id="rId18"/>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718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BDE0077-3CA2-7849-1DF7-B0942E73371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ABDE0077-3CA2-7849-1DF7-B0942E7337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descr="图片包含 游戏机&#10;&#10;描述已自动生成">
            <a:extLst>
              <a:ext uri="{FF2B5EF4-FFF2-40B4-BE49-F238E27FC236}">
                <a16:creationId xmlns:a16="http://schemas.microsoft.com/office/drawing/2014/main" id="{F73A8404-9532-FE53-A7A2-8A001861C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50" y="1943101"/>
            <a:ext cx="6096000" cy="3429000"/>
          </a:xfrm>
          <a:prstGeom prst="rect">
            <a:avLst/>
          </a:prstGeom>
        </p:spPr>
      </p:pic>
      <p:sp>
        <p:nvSpPr>
          <p:cNvPr id="7" name="ee4pContent1">
            <a:extLst>
              <a:ext uri="{FF2B5EF4-FFF2-40B4-BE49-F238E27FC236}">
                <a16:creationId xmlns:a16="http://schemas.microsoft.com/office/drawing/2014/main" id="{8DF3C59B-C195-851A-423E-B00FF05F4225}"/>
              </a:ext>
            </a:extLst>
          </p:cNvPr>
          <p:cNvSpPr txBox="1">
            <a:spLocks/>
          </p:cNvSpPr>
          <p:nvPr>
            <p:custDataLst>
              <p:tags r:id="rId2"/>
            </p:custDataLst>
          </p:nvPr>
        </p:nvSpPr>
        <p:spPr>
          <a:xfrm>
            <a:off x="7092950" y="1924051"/>
            <a:ext cx="4591050" cy="34290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视觉感知是具身智能的“北极星”</a:t>
            </a:r>
            <a:endParaRPr lang="en-US" altLang="zh-CN" dirty="0"/>
          </a:p>
          <a:p>
            <a:pPr lvl="1"/>
            <a:endParaRPr lang="en-US" altLang="zh-CN" dirty="0"/>
          </a:p>
          <a:p>
            <a:pPr lvl="1"/>
            <a:r>
              <a:rPr lang="zh-CN" altLang="en-US" dirty="0"/>
              <a:t>视觉感知辅佐智能体在物理世界中移动并交互</a:t>
            </a:r>
            <a:endParaRPr lang="en-US" altLang="zh-CN" dirty="0"/>
          </a:p>
          <a:p>
            <a:pPr lvl="1"/>
            <a:endParaRPr lang="en-US" altLang="zh-CN" dirty="0"/>
          </a:p>
          <a:p>
            <a:pPr lvl="1"/>
            <a:r>
              <a:rPr lang="zh-CN" altLang="en-US" dirty="0"/>
              <a:t>具身感知需要更深入的理解</a:t>
            </a:r>
            <a:r>
              <a:rPr lang="en-US" altLang="zh-CN" dirty="0"/>
              <a:t>3D</a:t>
            </a:r>
            <a:r>
              <a:rPr lang="zh-CN" altLang="en-US" dirty="0"/>
              <a:t>空间和动态环境</a:t>
            </a:r>
            <a:endParaRPr lang="en-US" altLang="zh-CN" dirty="0"/>
          </a:p>
          <a:p>
            <a:pPr lvl="1"/>
            <a:endParaRPr lang="en-US" altLang="zh-CN" dirty="0"/>
          </a:p>
          <a:p>
            <a:pPr lvl="1"/>
            <a:r>
              <a:rPr lang="zh-CN" altLang="en-US" dirty="0"/>
              <a:t>具身感知的</a:t>
            </a:r>
            <a:r>
              <a:rPr lang="en-US" altLang="zh-CN" dirty="0"/>
              <a:t>3</a:t>
            </a:r>
            <a:r>
              <a:rPr lang="zh-CN" altLang="en-US" dirty="0"/>
              <a:t>个内容：</a:t>
            </a:r>
            <a:endParaRPr lang="en-US" altLang="zh-CN" dirty="0"/>
          </a:p>
          <a:p>
            <a:pPr lvl="2"/>
            <a:r>
              <a:rPr lang="en-US" altLang="zh-CN" dirty="0"/>
              <a:t>1. </a:t>
            </a:r>
            <a:r>
              <a:rPr lang="zh-CN" altLang="en-US" dirty="0"/>
              <a:t>理解场景中的</a:t>
            </a:r>
            <a:r>
              <a:rPr lang="en-US" altLang="zh-CN" dirty="0"/>
              <a:t>3D</a:t>
            </a:r>
            <a:r>
              <a:rPr lang="zh-CN" altLang="en-US" dirty="0"/>
              <a:t>关系</a:t>
            </a:r>
            <a:endParaRPr lang="en-US" altLang="zh-CN" dirty="0"/>
          </a:p>
          <a:p>
            <a:pPr lvl="2"/>
            <a:r>
              <a:rPr lang="en-US" altLang="zh-CN" dirty="0"/>
              <a:t>2. </a:t>
            </a:r>
            <a:r>
              <a:rPr lang="zh-CN" altLang="en-US" dirty="0"/>
              <a:t>感知并推理</a:t>
            </a:r>
            <a:endParaRPr lang="en-US" altLang="zh-CN" dirty="0"/>
          </a:p>
          <a:p>
            <a:pPr lvl="2"/>
            <a:r>
              <a:rPr lang="en-US" altLang="zh-CN" dirty="0"/>
              <a:t>3. </a:t>
            </a:r>
            <a:r>
              <a:rPr lang="zh-CN" altLang="en-US" dirty="0"/>
              <a:t>视觉信息预测及执行复杂任务</a:t>
            </a:r>
            <a:endParaRPr lang="en-US" altLang="zh-CN" dirty="0"/>
          </a:p>
        </p:txBody>
      </p:sp>
    </p:spTree>
    <p:extLst>
      <p:ext uri="{BB962C8B-B14F-4D97-AF65-F5344CB8AC3E}">
        <p14:creationId xmlns:p14="http://schemas.microsoft.com/office/powerpoint/2010/main" val="31975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7B36513F-E37D-42D6-7D8C-1C737960E5FA}"/>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5202E21B-45F1-13F7-96C2-BCA0F66620F8}"/>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FA7503DE-B17C-C6B4-A221-C265DA46FDEE}"/>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75366BED-7D82-7C7F-674B-97D63335A9D6}"/>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9E1A42D3-426B-0335-8DF6-1788CE8D28A4}"/>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32669E01-EE67-A97F-720F-EB9925CABB4A}"/>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66079645-A1ED-7483-E50F-C4CBF1F266B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1DF4324-E9C1-1931-BF20-FD3A407EC1D7}"/>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D4B6862B-72B8-1CFE-72C3-77AE79FDEB0B}"/>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FDE9D3AD-BF7D-1EA8-5F68-13E2479CD9F6}"/>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69E3EA4F-2F51-23F3-5E33-5FF1B1049899}"/>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5930FE1-37F9-DBD9-B4FD-97272E58DB8C}"/>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F11281D9-446F-AB24-EF0D-C0B58B889C47}"/>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9E64EEF8-BAC4-BF87-764D-D921684AA01D}"/>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021FAC2D-6E5B-76FD-6B19-DCDC66D0896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B6C8AF93-4C87-35BA-5D13-7C66B50CC72D}"/>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BF671445-E84D-534B-4959-56CF25FAEC7A}"/>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D33674B5-21A7-EFAC-F244-85639AC12407}"/>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hlinkClick r:id="rId38" action="ppaction://hlinksldjump"/>
            <a:extLst>
              <a:ext uri="{FF2B5EF4-FFF2-40B4-BE49-F238E27FC236}">
                <a16:creationId xmlns:a16="http://schemas.microsoft.com/office/drawing/2014/main" id="{1CB3688F-883C-6FEA-70DF-4CD4AB554DA4}"/>
              </a:ext>
            </a:extLst>
          </p:cNvPr>
          <p:cNvSpPr/>
          <p:nvPr>
            <p:custDataLst>
              <p:tags r:id="rId20"/>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3" name="矩形 12">
            <a:hlinkClick r:id="rId38" action="ppaction://hlinksldjump"/>
            <a:extLst>
              <a:ext uri="{FF2B5EF4-FFF2-40B4-BE49-F238E27FC236}">
                <a16:creationId xmlns:a16="http://schemas.microsoft.com/office/drawing/2014/main" id="{98B1E653-516C-2B09-4B92-6DBE74461F03}"/>
              </a:ext>
            </a:extLst>
          </p:cNvPr>
          <p:cNvSpPr/>
          <p:nvPr>
            <p:custDataLst>
              <p:tags r:id="rId21"/>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2" name="矩形 11">
            <a:hlinkClick r:id="rId38" action="ppaction://hlinksldjump"/>
            <a:extLst>
              <a:ext uri="{FF2B5EF4-FFF2-40B4-BE49-F238E27FC236}">
                <a16:creationId xmlns:a16="http://schemas.microsoft.com/office/drawing/2014/main" id="{152E4947-249F-E912-058D-E6B02DFA0ACA}"/>
              </a:ext>
            </a:extLst>
          </p:cNvPr>
          <p:cNvSpPr/>
          <p:nvPr>
            <p:custDataLst>
              <p:tags r:id="rId22"/>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1" name="矩形 10">
            <a:extLst>
              <a:ext uri="{FF2B5EF4-FFF2-40B4-BE49-F238E27FC236}">
                <a16:creationId xmlns:a16="http://schemas.microsoft.com/office/drawing/2014/main" id="{9D3865EA-4BD3-BBBB-634D-85AF5AA316CC}"/>
              </a:ext>
            </a:extLst>
          </p:cNvPr>
          <p:cNvSpPr/>
          <p:nvPr>
            <p:custDataLst>
              <p:tags r:id="rId23"/>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9" action="ppaction://hlinksldjump"/>
            <a:extLst>
              <a:ext uri="{FF2B5EF4-FFF2-40B4-BE49-F238E27FC236}">
                <a16:creationId xmlns:a16="http://schemas.microsoft.com/office/drawing/2014/main" id="{80ED3C7D-DA96-C4FC-4C02-A1D0AF71B119}"/>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8FE4D8F-453A-36F2-36FC-D50FD5D844A2}"/>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11E938F0-5FB6-D2A1-670E-55301CC146E0}"/>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1B74281D-4EC2-496C-89EA-F967CE0F5DE8}"/>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6CCDC9A-B862-9967-168C-4E9D9350CB9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F5B85537-4349-89AE-D3DB-235C67C564B3}"/>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1F5C9A8-49D1-BA06-9A29-24B03574319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560010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7B6AD45-82D2-7A2D-828C-B075B6F80A0B}"/>
              </a:ext>
            </a:extLst>
          </p:cNvPr>
          <p:cNvGraphicFramePr>
            <a:graphicFrameLocks noChangeAspect="1"/>
          </p:cNvGraphicFramePr>
          <p:nvPr>
            <p:custDataLst>
              <p:tags r:id="rId1"/>
            </p:custDataLst>
            <p:extLst>
              <p:ext uri="{D42A27DB-BD31-4B8C-83A1-F6EECF244321}">
                <p14:modId xmlns:p14="http://schemas.microsoft.com/office/powerpoint/2010/main" val="36664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200" y="171397"/>
            <a:ext cx="10515600" cy="1325563"/>
          </a:xfrm>
        </p:spPr>
        <p:txBody>
          <a:bodyPr vert="horz"/>
          <a:lstStyle/>
          <a:p>
            <a:r>
              <a:rPr lang="en-US" altLang="zh-CN" sz="4400" b="1" dirty="0">
                <a:solidFill>
                  <a:schemeClr val="tx1"/>
                </a:solidFill>
              </a:rPr>
              <a:t>Introduction</a:t>
            </a:r>
            <a:endParaRPr lang="en-US" dirty="0"/>
          </a:p>
        </p:txBody>
      </p:sp>
      <p:pic>
        <p:nvPicPr>
          <p:cNvPr id="9" name="图片 8">
            <a:extLst>
              <a:ext uri="{FF2B5EF4-FFF2-40B4-BE49-F238E27FC236}">
                <a16:creationId xmlns:a16="http://schemas.microsoft.com/office/drawing/2014/main" id="{096E296C-B1EE-6DF8-ACDA-8AF71F06E69C}"/>
              </a:ext>
            </a:extLst>
          </p:cNvPr>
          <p:cNvPicPr>
            <a:picLocks noChangeAspect="1"/>
          </p:cNvPicPr>
          <p:nvPr/>
        </p:nvPicPr>
        <p:blipFill>
          <a:blip r:embed="rId6"/>
          <a:stretch>
            <a:fillRect/>
          </a:stretch>
        </p:blipFill>
        <p:spPr>
          <a:xfrm>
            <a:off x="838200" y="1492562"/>
            <a:ext cx="5864127" cy="3389832"/>
          </a:xfrm>
          <a:prstGeom prst="rect">
            <a:avLst/>
          </a:prstGeom>
        </p:spPr>
      </p:pic>
      <p:pic>
        <p:nvPicPr>
          <p:cNvPr id="11" name="图片 10">
            <a:extLst>
              <a:ext uri="{FF2B5EF4-FFF2-40B4-BE49-F238E27FC236}">
                <a16:creationId xmlns:a16="http://schemas.microsoft.com/office/drawing/2014/main" id="{BFC0C2F1-AFF6-B2B1-3D42-DEF95A48D99B}"/>
              </a:ext>
            </a:extLst>
          </p:cNvPr>
          <p:cNvPicPr>
            <a:picLocks noChangeAspect="1"/>
          </p:cNvPicPr>
          <p:nvPr/>
        </p:nvPicPr>
        <p:blipFill>
          <a:blip r:embed="rId7"/>
          <a:stretch>
            <a:fillRect/>
          </a:stretch>
        </p:blipFill>
        <p:spPr>
          <a:xfrm>
            <a:off x="0" y="5543034"/>
            <a:ext cx="12192000" cy="949841"/>
          </a:xfrm>
          <a:prstGeom prst="rect">
            <a:avLst/>
          </a:prstGeom>
        </p:spPr>
      </p:pic>
      <p:cxnSp>
        <p:nvCxnSpPr>
          <p:cNvPr id="13" name="直接连接符 12">
            <a:extLst>
              <a:ext uri="{FF2B5EF4-FFF2-40B4-BE49-F238E27FC236}">
                <a16:creationId xmlns:a16="http://schemas.microsoft.com/office/drawing/2014/main" id="{0DD4E27B-97C4-0A7E-1341-77CB29951D01}"/>
              </a:ext>
            </a:extLst>
          </p:cNvPr>
          <p:cNvCxnSpPr/>
          <p:nvPr/>
        </p:nvCxnSpPr>
        <p:spPr>
          <a:xfrm>
            <a:off x="0" y="5234730"/>
            <a:ext cx="12192000" cy="0"/>
          </a:xfrm>
          <a:prstGeom prst="line">
            <a:avLst/>
          </a:prstGeom>
          <a:ln>
            <a:solidFill>
              <a:srgbClr val="4472C4"/>
            </a:solidFill>
          </a:ln>
        </p:spPr>
        <p:style>
          <a:lnRef idx="1">
            <a:schemeClr val="accent2"/>
          </a:lnRef>
          <a:fillRef idx="0">
            <a:schemeClr val="accent2"/>
          </a:fillRef>
          <a:effectRef idx="0">
            <a:schemeClr val="accent2"/>
          </a:effectRef>
          <a:fontRef idx="minor">
            <a:schemeClr val="tx1"/>
          </a:fontRef>
        </p:style>
      </p:cxnSp>
      <p:sp>
        <p:nvSpPr>
          <p:cNvPr id="3" name="ee4pContent1">
            <a:extLst>
              <a:ext uri="{FF2B5EF4-FFF2-40B4-BE49-F238E27FC236}">
                <a16:creationId xmlns:a16="http://schemas.microsoft.com/office/drawing/2014/main" id="{6D95D187-392B-EF2E-97D0-BC39BA2FEA33}"/>
              </a:ext>
            </a:extLst>
          </p:cNvPr>
          <p:cNvSpPr txBox="1">
            <a:spLocks/>
          </p:cNvSpPr>
          <p:nvPr>
            <p:custDataLst>
              <p:tags r:id="rId2"/>
            </p:custDataLst>
          </p:nvPr>
        </p:nvSpPr>
        <p:spPr>
          <a:xfrm>
            <a:off x="6970153" y="1492563"/>
            <a:ext cx="4383647" cy="338983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2000" dirty="0">
                <a:latin typeface="+mn-lt"/>
              </a:rPr>
              <a:t>Google </a:t>
            </a:r>
            <a:r>
              <a:rPr lang="zh-CN" altLang="en-US" sz="2000" dirty="0">
                <a:latin typeface="+mn-lt"/>
              </a:rPr>
              <a:t>学术搜索结果，主题为具身 </a:t>
            </a:r>
            <a:r>
              <a:rPr lang="en-US" altLang="zh-CN" sz="2000" dirty="0">
                <a:latin typeface="+mn-lt"/>
              </a:rPr>
              <a:t>AI</a:t>
            </a:r>
            <a:r>
              <a:rPr lang="zh-CN" altLang="en-US" sz="2000" dirty="0">
                <a:latin typeface="+mn-lt"/>
              </a:rPr>
              <a:t>； </a:t>
            </a:r>
          </a:p>
          <a:p>
            <a:pPr lvl="1"/>
            <a:endParaRPr lang="zh-CN" altLang="en-US" sz="2000" dirty="0">
              <a:latin typeface="+mn-lt"/>
            </a:endParaRPr>
          </a:p>
          <a:p>
            <a:pPr lvl="1"/>
            <a:r>
              <a:rPr lang="zh-CN" altLang="en-US" sz="2000" dirty="0">
                <a:latin typeface="+mn-lt"/>
              </a:rPr>
              <a:t>纵轴和横轴分别表示出版物数量和年份；</a:t>
            </a:r>
          </a:p>
          <a:p>
            <a:pPr lvl="1"/>
            <a:endParaRPr lang="zh-CN" altLang="en-US" sz="2000" dirty="0">
              <a:latin typeface="+mn-lt"/>
            </a:endParaRPr>
          </a:p>
          <a:p>
            <a:pPr lvl="1"/>
            <a:r>
              <a:rPr lang="zh-CN" altLang="en-US" sz="2000" dirty="0">
                <a:latin typeface="+mn-lt"/>
              </a:rPr>
              <a:t>自 </a:t>
            </a:r>
            <a:r>
              <a:rPr lang="en-US" altLang="zh-CN" sz="2000" dirty="0">
                <a:latin typeface="+mn-lt"/>
              </a:rPr>
              <a:t>2023 </a:t>
            </a:r>
            <a:r>
              <a:rPr lang="zh-CN" altLang="en-US" sz="2000" dirty="0">
                <a:latin typeface="+mn-lt"/>
              </a:rPr>
              <a:t>年 </a:t>
            </a:r>
            <a:r>
              <a:rPr lang="en-US" altLang="zh-CN" sz="2000" dirty="0">
                <a:latin typeface="+mn-lt"/>
              </a:rPr>
              <a:t>MLM </a:t>
            </a:r>
            <a:r>
              <a:rPr lang="zh-CN" altLang="en-US" sz="2000" dirty="0">
                <a:latin typeface="+mn-lt"/>
              </a:rPr>
              <a:t>取得突破以来，出版物呈指数级增长</a:t>
            </a:r>
          </a:p>
        </p:txBody>
      </p:sp>
    </p:spTree>
    <p:extLst>
      <p:ext uri="{BB962C8B-B14F-4D97-AF65-F5344CB8AC3E}">
        <p14:creationId xmlns:p14="http://schemas.microsoft.com/office/powerpoint/2010/main" val="3022741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688218-4E93-4685-FEC4-406E3CA124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99688218-4E93-4685-FEC4-406E3CA124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形用户界面, 应用程序&#10;&#10;中度可信度描述已自动生成">
            <a:extLst>
              <a:ext uri="{FF2B5EF4-FFF2-40B4-BE49-F238E27FC236}">
                <a16:creationId xmlns:a16="http://schemas.microsoft.com/office/drawing/2014/main" id="{F4CA744B-53AC-AE89-A6ED-2BE7B9900F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73101"/>
            <a:ext cx="12192000" cy="5711798"/>
          </a:xfrm>
          <a:prstGeom prst="rect">
            <a:avLst/>
          </a:prstGeom>
        </p:spPr>
      </p:pic>
    </p:spTree>
    <p:extLst>
      <p:ext uri="{BB962C8B-B14F-4D97-AF65-F5344CB8AC3E}">
        <p14:creationId xmlns:p14="http://schemas.microsoft.com/office/powerpoint/2010/main" val="723803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F8C5B51D-A96A-1388-E5A8-C9DDB6FA84E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2965BF53-7575-88D8-80C8-DC6423F3B50D}"/>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BC5E74E-A517-0A2A-7F02-515735A0BBD5}"/>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E8F40C30-4C22-6CFF-A8C9-E070C7FFA8E9}"/>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83AAD860-1FE2-5CA8-D6E9-2F5D7660419E}"/>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22141985-C06F-8349-4794-19FE6EDA1D9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8F935F9A-0286-D5B1-BB42-04BFAB5CC65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81423862-4DC7-A4E9-6948-C15EF47A943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F78A8C-5577-8871-5811-66CB2115D9A9}"/>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BF7B3C04-70CD-35A6-EDC3-C70B02AC2E39}"/>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DDBE4F1C-A487-C8F8-C11C-DEBD87665D3C}"/>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24F70FE0-5C03-64D3-63EF-0E56AF510A43}"/>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009945E7-116D-4458-710E-AD640EBD23E2}"/>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B342702A-E174-8297-C6B5-81B24E15358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D5897538-5FAC-85FC-FAC6-6CB97989C2E6}"/>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hlinkClick r:id="rId37" action="ppaction://hlinksldjump"/>
            <a:extLst>
              <a:ext uri="{FF2B5EF4-FFF2-40B4-BE49-F238E27FC236}">
                <a16:creationId xmlns:a16="http://schemas.microsoft.com/office/drawing/2014/main" id="{9513F5A6-764D-77ED-1B10-609049F0987C}"/>
              </a:ext>
            </a:extLst>
          </p:cNvPr>
          <p:cNvSpPr/>
          <p:nvPr>
            <p:custDataLst>
              <p:tags r:id="rId17"/>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6" name="矩形 15">
            <a:hlinkClick r:id="rId37" action="ppaction://hlinksldjump"/>
            <a:extLst>
              <a:ext uri="{FF2B5EF4-FFF2-40B4-BE49-F238E27FC236}">
                <a16:creationId xmlns:a16="http://schemas.microsoft.com/office/drawing/2014/main" id="{0D4C971A-6268-75DE-9538-6FCF0E2FA729}"/>
              </a:ext>
            </a:extLst>
          </p:cNvPr>
          <p:cNvSpPr/>
          <p:nvPr>
            <p:custDataLst>
              <p:tags r:id="rId18"/>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5" name="矩形 14">
            <a:hlinkClick r:id="rId37" action="ppaction://hlinksldjump"/>
            <a:extLst>
              <a:ext uri="{FF2B5EF4-FFF2-40B4-BE49-F238E27FC236}">
                <a16:creationId xmlns:a16="http://schemas.microsoft.com/office/drawing/2014/main" id="{1D5CF13C-830E-6727-3B10-C3AAD7B07ECD}"/>
              </a:ext>
            </a:extLst>
          </p:cNvPr>
          <p:cNvSpPr/>
          <p:nvPr>
            <p:custDataLst>
              <p:tags r:id="rId19"/>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4" name="矩形 13">
            <a:extLst>
              <a:ext uri="{FF2B5EF4-FFF2-40B4-BE49-F238E27FC236}">
                <a16:creationId xmlns:a16="http://schemas.microsoft.com/office/drawing/2014/main" id="{CD6EE850-139F-955F-8C9B-7C3F0C38AF00}"/>
              </a:ext>
            </a:extLst>
          </p:cNvPr>
          <p:cNvSpPr/>
          <p:nvPr>
            <p:custDataLst>
              <p:tags r:id="rId20"/>
            </p:custDataLst>
          </p:nvPr>
        </p:nvSpPr>
        <p:spPr>
          <a:xfrm>
            <a:off x="1441569" y="264489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8" action="ppaction://hlinksldjump"/>
            <a:extLst>
              <a:ext uri="{FF2B5EF4-FFF2-40B4-BE49-F238E27FC236}">
                <a16:creationId xmlns:a16="http://schemas.microsoft.com/office/drawing/2014/main" id="{8BA3E270-4DE3-7B96-3F95-05793524969A}"/>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971EDABD-4BD8-1B72-EC4D-00D0E9B8F3A8}"/>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B61FB680-86D0-461A-8193-9B3A2CFDBBEE}"/>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5FFD0E76-2D40-222D-A12F-2F17D40CECB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8694C04C-06C8-A55E-342C-87068A1652A6}"/>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74FC60E3-6941-6F29-F08B-5C58C317186D}"/>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3749AB93-8C5F-0C72-E6F5-E41061D6F86D}"/>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8A4A81D9-3411-30AC-2227-3FC0F1F60943}"/>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4482173-2D06-F6DB-B799-4C6A04D67622}"/>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C98B530-9286-559A-2915-8358BDDCD63A}"/>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9112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28FB23-3D9F-2C6A-E925-E252FFE7C6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4" name="think-cell data - do not delete" hidden="1">
                        <a:extLst>
                          <a:ext uri="{FF2B5EF4-FFF2-40B4-BE49-F238E27FC236}">
                            <a16:creationId xmlns:a16="http://schemas.microsoft.com/office/drawing/2014/main" id="{2228FB23-3D9F-2C6A-E925-E252FFE7C6C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E54C9A07-2BDB-738D-FC04-C36AEF2658AC}"/>
              </a:ext>
            </a:extLst>
          </p:cNvPr>
          <p:cNvPicPr>
            <a:picLocks noChangeAspect="1"/>
          </p:cNvPicPr>
          <p:nvPr/>
        </p:nvPicPr>
        <p:blipFill>
          <a:blip r:embed="rId11"/>
          <a:stretch>
            <a:fillRect/>
          </a:stretch>
        </p:blipFill>
        <p:spPr>
          <a:xfrm>
            <a:off x="2699497" y="2429874"/>
            <a:ext cx="6793006" cy="3415572"/>
          </a:xfrm>
          <a:prstGeom prst="rect">
            <a:avLst/>
          </a:prstGeom>
        </p:spPr>
      </p:pic>
      <p:sp>
        <p:nvSpPr>
          <p:cNvPr id="17" name="ee4pHeader3">
            <a:extLst>
              <a:ext uri="{FF2B5EF4-FFF2-40B4-BE49-F238E27FC236}">
                <a16:creationId xmlns:a16="http://schemas.microsoft.com/office/drawing/2014/main" id="{F921BBBD-5E34-40CD-74EA-6C5DBF468FA6}"/>
              </a:ext>
            </a:extLst>
          </p:cNvPr>
          <p:cNvSpPr/>
          <p:nvPr>
            <p:custDataLst>
              <p:tags r:id="rId2"/>
            </p:custDataLst>
          </p:nvPr>
        </p:nvSpPr>
        <p:spPr bwMode="auto">
          <a:xfrm>
            <a:off x="184151" y="4876815"/>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规划路径与</a:t>
            </a:r>
            <a:endParaRPr lang="en-US" altLang="zh-CN" sz="1600" dirty="0">
              <a:solidFill>
                <a:schemeClr val="bg1"/>
              </a:solidFill>
            </a:endParaRPr>
          </a:p>
          <a:p>
            <a:pPr algn="ctr" eaLnBrk="0" hangingPunct="0">
              <a:spcAft>
                <a:spcPct val="0"/>
              </a:spcAft>
            </a:pPr>
            <a:r>
              <a:rPr lang="zh-CN" altLang="en-US" sz="1600" dirty="0">
                <a:solidFill>
                  <a:schemeClr val="bg1"/>
                </a:solidFill>
              </a:rPr>
              <a:t>建立空间结构</a:t>
            </a:r>
            <a:endParaRPr lang="en-US" sz="1600" dirty="0">
              <a:solidFill>
                <a:schemeClr val="bg1"/>
              </a:solidFill>
            </a:endParaRPr>
          </a:p>
        </p:txBody>
      </p:sp>
      <p:sp>
        <p:nvSpPr>
          <p:cNvPr id="18" name="ee4pHeader3">
            <a:extLst>
              <a:ext uri="{FF2B5EF4-FFF2-40B4-BE49-F238E27FC236}">
                <a16:creationId xmlns:a16="http://schemas.microsoft.com/office/drawing/2014/main" id="{977C3C34-EEDC-6DB1-0B0E-EB799BC2661E}"/>
              </a:ext>
            </a:extLst>
          </p:cNvPr>
          <p:cNvSpPr/>
          <p:nvPr>
            <p:custDataLst>
              <p:tags r:id="rId3"/>
            </p:custDataLst>
          </p:nvPr>
        </p:nvSpPr>
        <p:spPr bwMode="auto">
          <a:xfrm>
            <a:off x="184151" y="230413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拍摄当前视角环境</a:t>
            </a:r>
            <a:endParaRPr lang="en-US" sz="1600" dirty="0">
              <a:solidFill>
                <a:schemeClr val="bg1"/>
              </a:solidFill>
            </a:endParaRPr>
          </a:p>
        </p:txBody>
      </p:sp>
      <p:sp>
        <p:nvSpPr>
          <p:cNvPr id="19" name="ee4pHeader3">
            <a:extLst>
              <a:ext uri="{FF2B5EF4-FFF2-40B4-BE49-F238E27FC236}">
                <a16:creationId xmlns:a16="http://schemas.microsoft.com/office/drawing/2014/main" id="{72EEAC85-815D-1FA9-AA23-593B91F80115}"/>
              </a:ext>
            </a:extLst>
          </p:cNvPr>
          <p:cNvSpPr/>
          <p:nvPr>
            <p:custDataLst>
              <p:tags r:id="rId4"/>
            </p:custDataLst>
          </p:nvPr>
        </p:nvSpPr>
        <p:spPr bwMode="auto">
          <a:xfrm>
            <a:off x="184151" y="3135793"/>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推理</a:t>
            </a:r>
            <a:r>
              <a:rPr lang="en-US" altLang="zh-CN" sz="1600" dirty="0">
                <a:solidFill>
                  <a:schemeClr val="bg1"/>
                </a:solidFill>
              </a:rPr>
              <a:t>/</a:t>
            </a:r>
            <a:r>
              <a:rPr lang="zh-CN" altLang="en-US" sz="1600" dirty="0">
                <a:solidFill>
                  <a:schemeClr val="bg1"/>
                </a:solidFill>
              </a:rPr>
              <a:t>预测</a:t>
            </a:r>
            <a:endParaRPr lang="en-US" altLang="zh-CN" sz="1600" dirty="0">
              <a:solidFill>
                <a:schemeClr val="bg1"/>
              </a:solidFill>
            </a:endParaRPr>
          </a:p>
          <a:p>
            <a:pPr algn="ctr" eaLnBrk="0" hangingPunct="0">
              <a:spcAft>
                <a:spcPct val="0"/>
              </a:spcAft>
            </a:pPr>
            <a:r>
              <a:rPr lang="zh-CN" altLang="en-US" sz="1600" dirty="0">
                <a:solidFill>
                  <a:schemeClr val="bg1"/>
                </a:solidFill>
              </a:rPr>
              <a:t>场景中的事件</a:t>
            </a:r>
            <a:endParaRPr lang="en-US" sz="1600" dirty="0">
              <a:solidFill>
                <a:schemeClr val="bg1"/>
              </a:solidFill>
            </a:endParaRPr>
          </a:p>
        </p:txBody>
      </p:sp>
      <p:sp>
        <p:nvSpPr>
          <p:cNvPr id="20" name="ee4pHeader3">
            <a:extLst>
              <a:ext uri="{FF2B5EF4-FFF2-40B4-BE49-F238E27FC236}">
                <a16:creationId xmlns:a16="http://schemas.microsoft.com/office/drawing/2014/main" id="{455CFB77-F025-C7C3-A930-011F27E1D2DD}"/>
              </a:ext>
            </a:extLst>
          </p:cNvPr>
          <p:cNvSpPr/>
          <p:nvPr>
            <p:custDataLst>
              <p:tags r:id="rId5"/>
            </p:custDataLst>
          </p:nvPr>
        </p:nvSpPr>
        <p:spPr bwMode="auto">
          <a:xfrm>
            <a:off x="9728199" y="2304134"/>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利用光学传感器拍摄</a:t>
            </a:r>
            <a:endParaRPr lang="en-US" sz="1600" dirty="0">
              <a:solidFill>
                <a:schemeClr val="bg1"/>
              </a:solidFill>
            </a:endParaRPr>
          </a:p>
        </p:txBody>
      </p:sp>
      <p:sp>
        <p:nvSpPr>
          <p:cNvPr id="21" name="ee4pHeader3">
            <a:extLst>
              <a:ext uri="{FF2B5EF4-FFF2-40B4-BE49-F238E27FC236}">
                <a16:creationId xmlns:a16="http://schemas.microsoft.com/office/drawing/2014/main" id="{F3074D3C-BC7E-66A4-D962-58136D326397}"/>
              </a:ext>
            </a:extLst>
          </p:cNvPr>
          <p:cNvSpPr/>
          <p:nvPr>
            <p:custDataLst>
              <p:tags r:id="rId6"/>
            </p:custDataLst>
          </p:nvPr>
        </p:nvSpPr>
        <p:spPr bwMode="auto">
          <a:xfrm>
            <a:off x="9728199" y="3923384"/>
            <a:ext cx="2279650" cy="549895"/>
          </a:xfrm>
          <a:prstGeom prst="rect">
            <a:avLst/>
          </a:prstGeom>
          <a:solidFill>
            <a:srgbClr val="EA6E0A"/>
          </a:solidFill>
          <a:ln w="9525" cmpd="sng">
            <a:solidFill>
              <a:srgbClr val="EA6E0A"/>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配合运动结构</a:t>
            </a:r>
            <a:endParaRPr lang="en-US" altLang="zh-CN" sz="1600" dirty="0">
              <a:solidFill>
                <a:schemeClr val="bg1"/>
              </a:solidFill>
            </a:endParaRPr>
          </a:p>
          <a:p>
            <a:pPr algn="ctr" eaLnBrk="0" hangingPunct="0">
              <a:spcAft>
                <a:spcPct val="0"/>
              </a:spcAft>
            </a:pPr>
            <a:r>
              <a:rPr lang="zh-CN" altLang="en-US" sz="1600" dirty="0">
                <a:solidFill>
                  <a:schemeClr val="bg1"/>
                </a:solidFill>
              </a:rPr>
              <a:t>对未知区域探索</a:t>
            </a:r>
            <a:endParaRPr lang="en-US" sz="1600" dirty="0">
              <a:solidFill>
                <a:schemeClr val="bg1"/>
              </a:solidFill>
            </a:endParaRPr>
          </a:p>
        </p:txBody>
      </p:sp>
      <p:sp>
        <p:nvSpPr>
          <p:cNvPr id="22" name="ee4pHeader3">
            <a:extLst>
              <a:ext uri="{FF2B5EF4-FFF2-40B4-BE49-F238E27FC236}">
                <a16:creationId xmlns:a16="http://schemas.microsoft.com/office/drawing/2014/main" id="{7293D548-C9BC-B1F8-FA50-B0DE4A9E0301}"/>
              </a:ext>
            </a:extLst>
          </p:cNvPr>
          <p:cNvSpPr/>
          <p:nvPr>
            <p:custDataLst>
              <p:tags r:id="rId7"/>
            </p:custDataLst>
          </p:nvPr>
        </p:nvSpPr>
        <p:spPr bwMode="auto">
          <a:xfrm>
            <a:off x="9728199" y="4876815"/>
            <a:ext cx="2279650" cy="549895"/>
          </a:xfrm>
          <a:prstGeom prst="rect">
            <a:avLst/>
          </a:prstGeom>
          <a:solidFill>
            <a:schemeClr val="accent1">
              <a:lumMod val="100000"/>
            </a:schemeClr>
          </a:solidFill>
          <a:ln w="9525" cmpd="sng">
            <a:solidFill>
              <a:schemeClr val="accent1">
                <a:lumMod val="100000"/>
              </a:schemeClr>
            </a:solidFill>
            <a:prstDash val="solid"/>
            <a:miter lim="800000"/>
            <a:headEnd/>
            <a:tailEnd/>
          </a:ln>
          <a:effectLst/>
        </p:spPr>
        <p:txBody>
          <a:bodyPr lIns="90000" tIns="46800" rIns="90000" bIns="46800" anchor="ctr"/>
          <a:lstStyle/>
          <a:p>
            <a:pPr algn="ctr" eaLnBrk="0" hangingPunct="0">
              <a:spcAft>
                <a:spcPct val="0"/>
              </a:spcAft>
            </a:pPr>
            <a:r>
              <a:rPr lang="zh-CN" altLang="en-US" sz="1600" dirty="0">
                <a:solidFill>
                  <a:schemeClr val="bg1"/>
                </a:solidFill>
              </a:rPr>
              <a:t>执行动作</a:t>
            </a:r>
            <a:endParaRPr lang="en-US" sz="1600" dirty="0">
              <a:solidFill>
                <a:schemeClr val="bg1"/>
              </a:solidFill>
            </a:endParaRPr>
          </a:p>
        </p:txBody>
      </p:sp>
      <p:cxnSp>
        <p:nvCxnSpPr>
          <p:cNvPr id="24" name="直接箭头连接符 23">
            <a:extLst>
              <a:ext uri="{FF2B5EF4-FFF2-40B4-BE49-F238E27FC236}">
                <a16:creationId xmlns:a16="http://schemas.microsoft.com/office/drawing/2014/main" id="{B361BAA6-DADE-04DF-DF6D-716A4F43B387}"/>
              </a:ext>
            </a:extLst>
          </p:cNvPr>
          <p:cNvCxnSpPr>
            <a:cxnSpLocks/>
            <a:stCxn id="18" idx="3"/>
          </p:cNvCxnSpPr>
          <p:nvPr/>
        </p:nvCxnSpPr>
        <p:spPr>
          <a:xfrm>
            <a:off x="2463801" y="2579083"/>
            <a:ext cx="977899" cy="3774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C5AA331-3364-E186-4401-7F0DEA17AEB1}"/>
              </a:ext>
            </a:extLst>
          </p:cNvPr>
          <p:cNvCxnSpPr>
            <a:cxnSpLocks/>
            <a:stCxn id="19" idx="3"/>
          </p:cNvCxnSpPr>
          <p:nvPr/>
        </p:nvCxnSpPr>
        <p:spPr>
          <a:xfrm>
            <a:off x="2463801" y="3410741"/>
            <a:ext cx="1155699" cy="1930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38A1A52-C7FA-9DDD-69A0-17A122D954CD}"/>
              </a:ext>
            </a:extLst>
          </p:cNvPr>
          <p:cNvCxnSpPr>
            <a:cxnSpLocks/>
            <a:stCxn id="17" idx="3"/>
          </p:cNvCxnSpPr>
          <p:nvPr/>
        </p:nvCxnSpPr>
        <p:spPr>
          <a:xfrm flipV="1">
            <a:off x="2463801" y="5151762"/>
            <a:ext cx="1504949" cy="1"/>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A87052B-65F5-28FD-C581-6E090C5EAA70}"/>
              </a:ext>
            </a:extLst>
          </p:cNvPr>
          <p:cNvCxnSpPr>
            <a:cxnSpLocks/>
            <a:stCxn id="20" idx="1"/>
          </p:cNvCxnSpPr>
          <p:nvPr/>
        </p:nvCxnSpPr>
        <p:spPr>
          <a:xfrm flipH="1">
            <a:off x="7632700" y="2579082"/>
            <a:ext cx="2095499" cy="4727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DBC7DDF-3928-971D-8938-DFE1148344F7}"/>
              </a:ext>
            </a:extLst>
          </p:cNvPr>
          <p:cNvCxnSpPr>
            <a:cxnSpLocks/>
            <a:stCxn id="22" idx="1"/>
          </p:cNvCxnSpPr>
          <p:nvPr/>
        </p:nvCxnSpPr>
        <p:spPr>
          <a:xfrm flipH="1">
            <a:off x="7454900" y="5151763"/>
            <a:ext cx="2273299" cy="274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E910D1E-B53A-3580-174A-4F9EA6784D09}"/>
              </a:ext>
            </a:extLst>
          </p:cNvPr>
          <p:cNvCxnSpPr>
            <a:cxnSpLocks/>
            <a:stCxn id="21" idx="1"/>
          </p:cNvCxnSpPr>
          <p:nvPr/>
        </p:nvCxnSpPr>
        <p:spPr>
          <a:xfrm flipH="1">
            <a:off x="8724153" y="4198332"/>
            <a:ext cx="1004046" cy="0"/>
          </a:xfrm>
          <a:prstGeom prst="straightConnector1">
            <a:avLst/>
          </a:prstGeom>
          <a:ln w="28575">
            <a:solidFill>
              <a:srgbClr val="EA6E0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39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06551F5-F7BD-D97E-540C-48C9F9C542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206551F5-F7BD-D97E-540C-48C9F9C542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graphicFrame>
        <p:nvGraphicFramePr>
          <p:cNvPr id="9" name="Tabelle 3">
            <a:extLst>
              <a:ext uri="{FF2B5EF4-FFF2-40B4-BE49-F238E27FC236}">
                <a16:creationId xmlns:a16="http://schemas.microsoft.com/office/drawing/2014/main" id="{61D4D3A3-1FF2-AFFC-F3BC-043B5817BCA3}"/>
              </a:ext>
            </a:extLst>
          </p:cNvPr>
          <p:cNvGraphicFramePr>
            <a:graphicFrameLocks noGrp="1"/>
          </p:cNvGraphicFramePr>
          <p:nvPr>
            <p:extLst>
              <p:ext uri="{D42A27DB-BD31-4B8C-83A1-F6EECF244321}">
                <p14:modId xmlns:p14="http://schemas.microsoft.com/office/powerpoint/2010/main" val="33283863"/>
              </p:ext>
            </p:extLst>
          </p:nvPr>
        </p:nvGraphicFramePr>
        <p:xfrm>
          <a:off x="182880" y="1690688"/>
          <a:ext cx="11826240" cy="4384112"/>
        </p:xfrm>
        <a:graphic>
          <a:graphicData uri="http://schemas.openxmlformats.org/drawingml/2006/table">
            <a:tbl>
              <a:tblPr firstRow="1" bandRow="1">
                <a:tableStyleId>{5C22544A-7EE6-4342-B048-85BDC9FD1C3A}</a:tableStyleId>
              </a:tblPr>
              <a:tblGrid>
                <a:gridCol w="2365318">
                  <a:extLst>
                    <a:ext uri="{9D8B030D-6E8A-4147-A177-3AD203B41FA5}">
                      <a16:colId xmlns:a16="http://schemas.microsoft.com/office/drawing/2014/main" val="20000"/>
                    </a:ext>
                  </a:extLst>
                </a:gridCol>
                <a:gridCol w="2862909">
                  <a:extLst>
                    <a:ext uri="{9D8B030D-6E8A-4147-A177-3AD203B41FA5}">
                      <a16:colId xmlns:a16="http://schemas.microsoft.com/office/drawing/2014/main" val="20001"/>
                    </a:ext>
                  </a:extLst>
                </a:gridCol>
                <a:gridCol w="6598013">
                  <a:extLst>
                    <a:ext uri="{9D8B030D-6E8A-4147-A177-3AD203B41FA5}">
                      <a16:colId xmlns:a16="http://schemas.microsoft.com/office/drawing/2014/main" val="20002"/>
                    </a:ext>
                  </a:extLst>
                </a:gridCol>
              </a:tblGrid>
              <a:tr h="3945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Function</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algn="ctr"/>
                      <a:r>
                        <a:rPr lang="en-US" altLang="zh-CN" sz="1800" dirty="0"/>
                        <a:t>Type</a:t>
                      </a:r>
                      <a:endParaRPr lang="en-US" sz="1800" b="1" dirty="0">
                        <a:solidFill>
                          <a:schemeClr val="bg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t>Methods</a:t>
                      </a:r>
                      <a:endParaRPr kumimoji="0" lang="en-US" sz="18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accent1">
                        <a:lumMod val="100000"/>
                      </a:schemeClr>
                    </a:solidFill>
                  </a:tcPr>
                </a:tc>
                <a:extLst>
                  <a:ext uri="{0D108BD9-81ED-4DB2-BD59-A6C34878D82A}">
                    <a16:rowId xmlns:a16="http://schemas.microsoft.com/office/drawing/2014/main" val="10000"/>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vSLAM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Traditional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err="1">
                          <a:latin typeface="Times New Roman" panose="02020603050405020304" pitchFamily="18" charset="0"/>
                          <a:cs typeface="Times New Roman" panose="02020603050405020304" pitchFamily="18" charset="0"/>
                        </a:rPr>
                        <a:t>MonoSLAM</a:t>
                      </a:r>
                      <a:r>
                        <a:rPr lang="en-US" altLang="zh-CN" sz="1800" dirty="0">
                          <a:latin typeface="Times New Roman" panose="02020603050405020304" pitchFamily="18" charset="0"/>
                          <a:cs typeface="Times New Roman" panose="02020603050405020304" pitchFamily="18" charset="0"/>
                        </a:rPr>
                        <a:t>, MSCKF, PTAM,</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ORB-SLAM, DTAM, LSD-SLAM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Semantic vSLAM</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SLAM++, CubeSLAM, HDP-SLAM, QuadricSLAM, So-SLAM,</a:t>
                      </a:r>
                    </a:p>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DS-SLAM, DynaSLAM, SG-SLAM, OVD-SLAM, GS-SLAM</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94534">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3D Scene</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Understanding</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Projection-based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MV3D, PointPillars, MVCNN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94534">
                <a:tc vMerge="1">
                  <a:txBody>
                    <a:bodyPr/>
                    <a:lstStyle/>
                    <a:p>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Voxel-based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VoxNet, SSCNet, MinkowskiNet, SSCNs, Embodiedscan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4534">
                <a:tc vMerge="1">
                  <a:txBody>
                    <a:bodyPr/>
                    <a:lstStyle/>
                    <a:p>
                      <a:endParaRPr dirty="0"/>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Point-based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PointNet, PointNet++, PointMLP,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PointTransformer</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Swin3d, PT2,</a:t>
                      </a:r>
                    </a:p>
                    <a:p>
                      <a:pPr marL="0" lvl="1" indent="0" algn="ctr" defTabSz="914400" rtl="0" eaLnBrk="1" latinLnBrk="0" hangingPunct="1">
                        <a:buClr>
                          <a:schemeClr val="accent1">
                            <a:lumMod val="100000"/>
                          </a:schemeClr>
                        </a:buClr>
                        <a:buSzPct val="100000"/>
                        <a:buFont typeface="Wingdings"/>
                        <a:buNone/>
                      </a:pP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PT3, 3D-VisTA, LEO, PQ3D, </a:t>
                      </a:r>
                      <a:r>
                        <a:rPr kumimoji="0" lang="en-US" sz="1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PointMamba</a:t>
                      </a:r>
                      <a:r>
                        <a:rPr kumimoji="0" lang="en-US" sz="1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PCM, Mamba3D</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94534">
                <a:tc rowSpan="2">
                  <a:txBody>
                    <a:bodyPr/>
                    <a:lstStyle/>
                    <a:p>
                      <a:pPr algn="ctr"/>
                      <a:r>
                        <a:rPr lang="en-US" altLang="zh-CN" sz="1800" b="1" dirty="0">
                          <a:latin typeface="Times New Roman" panose="02020603050405020304" pitchFamily="18" charset="0"/>
                          <a:cs typeface="Times New Roman" panose="02020603050405020304" pitchFamily="18" charset="0"/>
                        </a:rPr>
                        <a:t>Active Exploration</a:t>
                      </a:r>
                      <a:endParaRPr lang="en-US" sz="1800" b="1"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Interacting with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environment</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a:solidFill>
                            <a:schemeClr val="tx1"/>
                          </a:solidFill>
                          <a:latin typeface="Times New Roman" panose="02020603050405020304" pitchFamily="18" charset="0"/>
                          <a:cs typeface="Times New Roman" panose="02020603050405020304" pitchFamily="18" charset="0"/>
                        </a:rPr>
                        <a:t>Pinto et al., Tatiya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62914399"/>
                  </a:ext>
                </a:extLst>
              </a:tr>
              <a:tr h="394534">
                <a:tc vMerge="1">
                  <a:txBody>
                    <a:bodyPr/>
                    <a:lstStyle/>
                    <a:p>
                      <a:pPr algn="ctr"/>
                      <a:endParaRPr lang="en-US" sz="1400" b="0" dirty="0">
                        <a:solidFill>
                          <a:schemeClr val="tx1"/>
                        </a:solidFill>
                        <a:latin typeface="+mn-lt"/>
                        <a:cs typeface="Arial" panose="020B0604020202020204" pitchFamily="34"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D9D9D9"/>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Changing the</a:t>
                      </a:r>
                    </a:p>
                    <a:p>
                      <a:pPr marL="0" lvl="1" indent="0" algn="ctr" defTabSz="914400" rtl="0" eaLnBrk="1" latinLnBrk="0" hangingPunct="1">
                        <a:buClr>
                          <a:schemeClr val="accent1">
                            <a:lumMod val="100000"/>
                          </a:schemeClr>
                        </a:buClr>
                        <a:buSzPct val="100000"/>
                        <a:buFont typeface="Wingdings"/>
                        <a:buNone/>
                      </a:pPr>
                      <a:r>
                        <a:rPr lang="en-US" altLang="zh-CN" sz="1800" dirty="0">
                          <a:latin typeface="Times New Roman" panose="02020603050405020304" pitchFamily="18" charset="0"/>
                          <a:cs typeface="Times New Roman" panose="02020603050405020304" pitchFamily="18" charset="0"/>
                        </a:rPr>
                        <a:t>viewing direction</a:t>
                      </a:r>
                      <a:endParaRPr lang="en-US" sz="1800" b="0" dirty="0">
                        <a:solidFill>
                          <a:schemeClr val="tx1"/>
                        </a:solidFill>
                        <a:latin typeface="Times New Roman" panose="02020603050405020304" pitchFamily="18" charset="0"/>
                        <a:cs typeface="Times New Roman" panose="02020603050405020304" pitchFamily="18" charset="0"/>
                      </a:endParaRP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tc>
                  <a:txBody>
                    <a:bodyPr/>
                    <a:lstStyle/>
                    <a:p>
                      <a:pPr marL="0" lvl="1" indent="0" algn="ctr" defTabSz="914400" rtl="0" eaLnBrk="1" latinLnBrk="0" hangingPunct="1">
                        <a:buClr>
                          <a:schemeClr val="accent1">
                            <a:lumMod val="100000"/>
                          </a:schemeClr>
                        </a:buClr>
                        <a:buSzPct val="100000"/>
                        <a:buFont typeface="Wingdings"/>
                        <a:buNone/>
                      </a:pPr>
                      <a:r>
                        <a:rPr lang="en-US" sz="1800" b="0" dirty="0" err="1">
                          <a:solidFill>
                            <a:schemeClr val="tx1"/>
                          </a:solidFill>
                          <a:latin typeface="Times New Roman" panose="02020603050405020304" pitchFamily="18" charset="0"/>
                          <a:cs typeface="Times New Roman" panose="02020603050405020304" pitchFamily="18" charset="0"/>
                        </a:rPr>
                        <a:t>Jayaranman</a:t>
                      </a:r>
                      <a:r>
                        <a:rPr lang="en-US" sz="1800" b="0" dirty="0">
                          <a:solidFill>
                            <a:schemeClr val="tx1"/>
                          </a:solidFill>
                          <a:latin typeface="Times New Roman" panose="02020603050405020304" pitchFamily="18" charset="0"/>
                          <a:cs typeface="Times New Roman" panose="02020603050405020304" pitchFamily="18" charset="0"/>
                        </a:rPr>
                        <a:t> et al., </a:t>
                      </a:r>
                      <a:r>
                        <a:rPr lang="en-US" sz="1800" b="0" dirty="0" err="1">
                          <a:solidFill>
                            <a:schemeClr val="tx1"/>
                          </a:solidFill>
                          <a:latin typeface="Times New Roman" panose="02020603050405020304" pitchFamily="18" charset="0"/>
                          <a:cs typeface="Times New Roman" panose="02020603050405020304" pitchFamily="18" charset="0"/>
                        </a:rPr>
                        <a:t>NeU</a:t>
                      </a:r>
                      <a:r>
                        <a:rPr lang="en-US" sz="1800" b="0" dirty="0">
                          <a:solidFill>
                            <a:schemeClr val="tx1"/>
                          </a:solidFill>
                          <a:latin typeface="Times New Roman" panose="02020603050405020304" pitchFamily="18" charset="0"/>
                          <a:cs typeface="Times New Roman" panose="02020603050405020304" pitchFamily="18" charset="0"/>
                        </a:rPr>
                        <a:t>-NBV, Hu et al., Fan et al.</a:t>
                      </a:r>
                    </a:p>
                  </a:txBody>
                  <a:tcPr marL="99044" marR="99044" marT="45731" marB="45731"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ap="flat" cmpd="sng" algn="ctr">
                      <a:solidFill>
                        <a:schemeClr val="accent1">
                          <a:lumMod val="100000"/>
                        </a:schemeClr>
                      </a:solidFill>
                      <a:prstDash val="solid"/>
                      <a:round/>
                      <a:headEnd type="none" w="med" len="med"/>
                      <a:tailEnd type="none" w="med" len="med"/>
                    </a:lnT>
                    <a:lnB w="12700" cap="flat" cmpd="sng" algn="ctr">
                      <a:solidFill>
                        <a:schemeClr val="accent1">
                          <a:lumMod val="10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87142763"/>
                  </a:ext>
                </a:extLst>
              </a:tr>
            </a:tbl>
          </a:graphicData>
        </a:graphic>
      </p:graphicFrame>
    </p:spTree>
    <p:extLst>
      <p:ext uri="{BB962C8B-B14F-4D97-AF65-F5344CB8AC3E}">
        <p14:creationId xmlns:p14="http://schemas.microsoft.com/office/powerpoint/2010/main" val="280389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3618652-C72C-8E62-9292-8279C77CA51E}"/>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3EE63600-F388-0241-B7EB-794414AE5FE3}"/>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DD7FABFC-D05D-CC19-2D0B-DFFF7AE23FF9}"/>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C642805F-AD09-ED0F-F595-765F85B34221}"/>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4A53D93B-4001-1455-5D65-6A49E5222D2A}"/>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93C0E958-A4C9-4632-089A-5928B90231B0}"/>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DAA02B68-B1E7-87B8-5685-78423AD6F9A3}"/>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A8DABC4-6E79-76F9-F9B5-CEEB304CC7A6}"/>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60D0E0DB-0ACE-04AD-63DA-72FA37BD5EEE}"/>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0EE707C5-1416-D516-D0E6-5C33E3F02CC0}"/>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EF49D13-58AB-BD4B-F420-449040112822}"/>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F02E1173-D246-41D3-E5A7-415B782C684B}"/>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hlinkClick r:id="rId36" action="ppaction://hlinksldjump"/>
            <a:extLst>
              <a:ext uri="{FF2B5EF4-FFF2-40B4-BE49-F238E27FC236}">
                <a16:creationId xmlns:a16="http://schemas.microsoft.com/office/drawing/2014/main" id="{3C6E30F7-1D97-C5C8-9A3F-CBFA9BF77CF3}"/>
              </a:ext>
            </a:extLst>
          </p:cNvPr>
          <p:cNvSpPr/>
          <p:nvPr>
            <p:custDataLst>
              <p:tags r:id="rId14"/>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9" name="矩形 18">
            <a:hlinkClick r:id="rId36" action="ppaction://hlinksldjump"/>
            <a:extLst>
              <a:ext uri="{FF2B5EF4-FFF2-40B4-BE49-F238E27FC236}">
                <a16:creationId xmlns:a16="http://schemas.microsoft.com/office/drawing/2014/main" id="{672FE97A-9293-9F86-FE5D-7498F08E4BE3}"/>
              </a:ext>
            </a:extLst>
          </p:cNvPr>
          <p:cNvSpPr/>
          <p:nvPr>
            <p:custDataLst>
              <p:tags r:id="rId15"/>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8" name="矩形 17">
            <a:hlinkClick r:id="rId36" action="ppaction://hlinksldjump"/>
            <a:extLst>
              <a:ext uri="{FF2B5EF4-FFF2-40B4-BE49-F238E27FC236}">
                <a16:creationId xmlns:a16="http://schemas.microsoft.com/office/drawing/2014/main" id="{ECE1C469-59C8-9E25-CA95-2B255ED2C56E}"/>
              </a:ext>
            </a:extLst>
          </p:cNvPr>
          <p:cNvSpPr/>
          <p:nvPr>
            <p:custDataLst>
              <p:tags r:id="rId16"/>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7" name="矩形 16">
            <a:extLst>
              <a:ext uri="{FF2B5EF4-FFF2-40B4-BE49-F238E27FC236}">
                <a16:creationId xmlns:a16="http://schemas.microsoft.com/office/drawing/2014/main" id="{671EABD1-F616-5FDB-3ABD-BE9B58770E88}"/>
              </a:ext>
            </a:extLst>
          </p:cNvPr>
          <p:cNvSpPr/>
          <p:nvPr>
            <p:custDataLst>
              <p:tags r:id="rId17"/>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7" action="ppaction://hlinksldjump"/>
            <a:extLst>
              <a:ext uri="{FF2B5EF4-FFF2-40B4-BE49-F238E27FC236}">
                <a16:creationId xmlns:a16="http://schemas.microsoft.com/office/drawing/2014/main" id="{3CFBCEEC-08F2-65C7-D185-9D1F049E4665}"/>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70C02012-7F6E-2401-C7A5-E6571F344A10}"/>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D2C9D450-90B4-A20C-FD5F-00DB1B4F74F9}"/>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D1CE7248-6465-410B-BE15-C970420E10A6}"/>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694E4856-710B-EE31-57F5-953D699202CC}"/>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D0D626D-0E1B-22F5-42A0-94598FCBDC7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865BC522-76FA-CA71-8F8E-4FD2DEF3A923}"/>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6E2B2D4-30A6-95AB-B2E2-F6479EDCAFE7}"/>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3A4E7309-AD2A-DFD3-BEA7-5A26D4B54A87}"/>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FB9F5710-468F-44C5-3014-709F6F03343F}"/>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C9D55DA8-B69B-9853-3FED-5F1C09C2B57C}"/>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E12C36D1-C6E1-35FA-59D1-E2551FC2E4C6}"/>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F2A82-F9D4-B89D-9B60-5D2E2EA5E326}"/>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635633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extLst>
              <p:ext uri="{D42A27DB-BD31-4B8C-83A1-F6EECF244321}">
                <p14:modId xmlns:p14="http://schemas.microsoft.com/office/powerpoint/2010/main" val="2842904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endParaRPr lang="en-US" dirty="0"/>
          </a:p>
        </p:txBody>
      </p:sp>
      <p:sp>
        <p:nvSpPr>
          <p:cNvPr id="4" name="ee4pContent1">
            <a:extLst>
              <a:ext uri="{FF2B5EF4-FFF2-40B4-BE49-F238E27FC236}">
                <a16:creationId xmlns:a16="http://schemas.microsoft.com/office/drawing/2014/main" id="{4D8333B6-7C43-DA88-EAEC-A77DB761FD78}"/>
              </a:ext>
            </a:extLst>
          </p:cNvPr>
          <p:cNvSpPr txBox="1">
            <a:spLocks/>
          </p:cNvSpPr>
          <p:nvPr>
            <p:custDataLst>
              <p:tags r:id="rId2"/>
            </p:custDataLst>
          </p:nvPr>
        </p:nvSpPr>
        <p:spPr>
          <a:xfrm>
            <a:off x="838200" y="2152426"/>
            <a:ext cx="10515600" cy="1447706"/>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b="1" dirty="0">
                <a:latin typeface="+mn-lt"/>
              </a:rPr>
              <a:t>SLAM</a:t>
            </a:r>
            <a:r>
              <a:rPr lang="zh-CN" altLang="en-US" dirty="0">
                <a:latin typeface="+mn-lt"/>
              </a:rPr>
              <a:t>：</a:t>
            </a:r>
            <a:r>
              <a:rPr lang="zh-CN" altLang="en-US" dirty="0"/>
              <a:t>同步定位与地图构建 可以在同时构建未知环境地图的同时确定移动机器人在该环境中的位置</a:t>
            </a:r>
            <a:endParaRPr lang="en-US" altLang="zh-CN" dirty="0"/>
          </a:p>
          <a:p>
            <a:pPr lvl="1"/>
            <a:r>
              <a:rPr lang="zh-CN" altLang="en-US" dirty="0"/>
              <a:t>基于范围的 </a:t>
            </a:r>
            <a:r>
              <a:rPr lang="en-US" altLang="zh-CN" b="1" dirty="0">
                <a:latin typeface="+mn-lt"/>
              </a:rPr>
              <a:t>SLAM</a:t>
            </a:r>
            <a:r>
              <a:rPr lang="en-US" altLang="zh-CN" dirty="0">
                <a:latin typeface="+mn-lt"/>
              </a:rPr>
              <a:t> </a:t>
            </a:r>
            <a:r>
              <a:rPr lang="zh-CN" altLang="en-US" dirty="0"/>
              <a:t>使用测距仪 </a:t>
            </a:r>
            <a:r>
              <a:rPr lang="en-US" altLang="zh-CN" dirty="0"/>
              <a:t>(</a:t>
            </a:r>
            <a:r>
              <a:rPr lang="zh-CN" altLang="en-US" dirty="0"/>
              <a:t>例如激光扫描仪、雷达和</a:t>
            </a:r>
            <a:r>
              <a:rPr lang="en-US" altLang="zh-CN" dirty="0"/>
              <a:t>/</a:t>
            </a:r>
            <a:r>
              <a:rPr lang="zh-CN" altLang="en-US" dirty="0"/>
              <a:t>或声纳</a:t>
            </a:r>
            <a:r>
              <a:rPr lang="en-US" altLang="zh-CN" dirty="0"/>
              <a:t>) </a:t>
            </a:r>
            <a:r>
              <a:rPr lang="zh-CN" altLang="en-US" dirty="0"/>
              <a:t>创建点云表示，成本高且提供的环境信息有限</a:t>
            </a:r>
            <a:endParaRPr lang="en-US" altLang="zh-CN" dirty="0"/>
          </a:p>
          <a:p>
            <a:pPr lvl="1"/>
            <a:r>
              <a:rPr lang="zh-CN" altLang="en-US" dirty="0"/>
              <a:t>视觉 </a:t>
            </a:r>
            <a:r>
              <a:rPr lang="en-US" altLang="zh-CN" b="1" dirty="0">
                <a:latin typeface="+mn-lt"/>
              </a:rPr>
              <a:t>SLAM</a:t>
            </a:r>
            <a:r>
              <a:rPr lang="en-US" altLang="zh-CN" b="1" dirty="0"/>
              <a:t> (vSLAM) </a:t>
            </a:r>
            <a:r>
              <a:rPr lang="zh-CN" altLang="en-US" dirty="0"/>
              <a:t>使用机载相机捕获帧并构建环境，硬件成本低、在小型场景中精度高且能捕获丰富环境信息</a:t>
            </a:r>
            <a:endParaRPr lang="en-US" altLang="zh-CN" dirty="0"/>
          </a:p>
          <a:p>
            <a:pPr lvl="1"/>
            <a:r>
              <a:rPr lang="en-US" altLang="zh-CN" b="1" dirty="0">
                <a:latin typeface="+mn-lt"/>
              </a:rPr>
              <a:t>vSLAM</a:t>
            </a:r>
            <a:r>
              <a:rPr lang="en-US" altLang="zh-CN" dirty="0"/>
              <a:t> </a:t>
            </a:r>
            <a:r>
              <a:rPr lang="zh-CN" altLang="en-US" dirty="0"/>
              <a:t>技术可以分为传统 </a:t>
            </a:r>
            <a:r>
              <a:rPr lang="en-US" altLang="zh-CN" b="1" dirty="0">
                <a:latin typeface="+mn-lt"/>
              </a:rPr>
              <a:t>vSLAM</a:t>
            </a:r>
            <a:r>
              <a:rPr lang="en-US" altLang="zh-CN" dirty="0"/>
              <a:t> </a:t>
            </a:r>
            <a:r>
              <a:rPr lang="zh-CN" altLang="en-US" dirty="0"/>
              <a:t>和语义 </a:t>
            </a:r>
            <a:r>
              <a:rPr lang="en-US" altLang="zh-CN" b="1" dirty="0">
                <a:latin typeface="+mn-lt"/>
              </a:rPr>
              <a:t>vSLAM</a:t>
            </a:r>
            <a:endParaRPr lang="en-US" b="1" dirty="0">
              <a:latin typeface="+mn-lt"/>
            </a:endParaRPr>
          </a:p>
        </p:txBody>
      </p:sp>
      <p:sp>
        <p:nvSpPr>
          <p:cNvPr id="6" name="ee4pHeader1">
            <a:extLst>
              <a:ext uri="{FF2B5EF4-FFF2-40B4-BE49-F238E27FC236}">
                <a16:creationId xmlns:a16="http://schemas.microsoft.com/office/drawing/2014/main" id="{419A26B5-E397-4590-5C4A-5D07C6A2E329}"/>
              </a:ext>
            </a:extLst>
          </p:cNvPr>
          <p:cNvSpPr/>
          <p:nvPr>
            <p:custDataLst>
              <p:tags r:id="rId3"/>
            </p:custDataLst>
          </p:nvPr>
        </p:nvSpPr>
        <p:spPr bwMode="auto">
          <a:xfrm>
            <a:off x="838200" y="1690688"/>
            <a:ext cx="105156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400" b="1" dirty="0">
                <a:solidFill>
                  <a:schemeClr val="bg1"/>
                </a:solidFill>
              </a:rPr>
              <a:t>vSLAM</a:t>
            </a:r>
            <a:endParaRPr lang="en-US" sz="1600" b="1" dirty="0">
              <a:solidFill>
                <a:schemeClr val="bg1"/>
              </a:solidFill>
            </a:endParaRPr>
          </a:p>
        </p:txBody>
      </p:sp>
      <p:sp>
        <p:nvSpPr>
          <p:cNvPr id="10" name="ee4pContent1">
            <a:extLst>
              <a:ext uri="{FF2B5EF4-FFF2-40B4-BE49-F238E27FC236}">
                <a16:creationId xmlns:a16="http://schemas.microsoft.com/office/drawing/2014/main" id="{3B51094C-E771-B373-D085-36AB339803A8}"/>
              </a:ext>
            </a:extLst>
          </p:cNvPr>
          <p:cNvSpPr txBox="1">
            <a:spLocks/>
          </p:cNvSpPr>
          <p:nvPr>
            <p:custDataLst>
              <p:tags r:id="rId4"/>
            </p:custDataLst>
          </p:nvPr>
        </p:nvSpPr>
        <p:spPr>
          <a:xfrm>
            <a:off x="838202" y="4270787"/>
            <a:ext cx="5029197"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原理：多视图几何原理</a:t>
            </a:r>
            <a:endParaRPr lang="en-US" altLang="zh-CN" dirty="0">
              <a:latin typeface="+mn-lt"/>
            </a:endParaRPr>
          </a:p>
          <a:p>
            <a:pPr lvl="1"/>
            <a:r>
              <a:rPr lang="zh-CN" altLang="en-US" dirty="0">
                <a:latin typeface="+mn-lt"/>
              </a:rPr>
              <a:t>输入：图像</a:t>
            </a:r>
            <a:endParaRPr lang="en-US" altLang="zh-CN" dirty="0">
              <a:latin typeface="+mn-lt"/>
            </a:endParaRPr>
          </a:p>
          <a:p>
            <a:pPr lvl="1"/>
            <a:r>
              <a:rPr lang="zh-CN" altLang="en-US" dirty="0">
                <a:latin typeface="+mn-lt"/>
              </a:rPr>
              <a:t>输出：估计的机器人位置及点云组成的低级地图</a:t>
            </a:r>
            <a:endParaRPr lang="en-US" altLang="zh-CN" dirty="0">
              <a:latin typeface="+mn-lt"/>
            </a:endParaRPr>
          </a:p>
          <a:p>
            <a:pPr marL="0" lvl="1" indent="0">
              <a:buNone/>
            </a:pPr>
            <a:r>
              <a:rPr lang="en-US" altLang="zh-CN" dirty="0">
                <a:latin typeface="+mn-lt"/>
              </a:rPr>
              <a:t>              (</a:t>
            </a:r>
            <a:r>
              <a:rPr lang="zh-CN" altLang="en-US" dirty="0">
                <a:latin typeface="+mn-lt"/>
              </a:rPr>
              <a:t>例如稀疏地图、半稠密地图和稠密地图</a:t>
            </a:r>
            <a:r>
              <a:rPr lang="en-US" altLang="zh-CN" dirty="0">
                <a:latin typeface="+mn-lt"/>
              </a:rPr>
              <a:t>)</a:t>
            </a:r>
          </a:p>
          <a:p>
            <a:pPr lvl="1"/>
            <a:r>
              <a:rPr lang="zh-CN" altLang="en-US" dirty="0">
                <a:latin typeface="+mn-lt"/>
              </a:rPr>
              <a:t>方法：基于滤波器、基于关键帧、直接跟踪</a:t>
            </a:r>
            <a:endParaRPr lang="en-US" altLang="zh-CN" dirty="0">
              <a:latin typeface="+mn-lt"/>
            </a:endParaRPr>
          </a:p>
          <a:p>
            <a:pPr lvl="1"/>
            <a:r>
              <a:rPr lang="zh-CN" altLang="en-US" dirty="0">
                <a:latin typeface="+mn-lt"/>
              </a:rPr>
              <a:t>缺点：由于低级地图中的点云不直接对应于环境中的物体，因此很难被具身机器人解释和利用</a:t>
            </a:r>
          </a:p>
        </p:txBody>
      </p:sp>
      <p:sp>
        <p:nvSpPr>
          <p:cNvPr id="11" name="ee4pContent1">
            <a:extLst>
              <a:ext uri="{FF2B5EF4-FFF2-40B4-BE49-F238E27FC236}">
                <a16:creationId xmlns:a16="http://schemas.microsoft.com/office/drawing/2014/main" id="{AD393EA4-6769-8D12-0229-014A51B743B1}"/>
              </a:ext>
            </a:extLst>
          </p:cNvPr>
          <p:cNvSpPr txBox="1">
            <a:spLocks/>
          </p:cNvSpPr>
          <p:nvPr>
            <p:custDataLst>
              <p:tags r:id="rId5"/>
            </p:custDataLst>
          </p:nvPr>
        </p:nvSpPr>
        <p:spPr>
          <a:xfrm>
            <a:off x="6324600" y="4270787"/>
            <a:ext cx="5029198" cy="219510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提出语义 </a:t>
            </a:r>
            <a:r>
              <a:rPr lang="en-US" altLang="zh-CN" b="1" dirty="0">
                <a:latin typeface="+mn-lt"/>
              </a:rPr>
              <a:t>vSLAM </a:t>
            </a:r>
            <a:r>
              <a:rPr lang="zh-CN" altLang="en-US" dirty="0"/>
              <a:t>的意义：</a:t>
            </a:r>
            <a:endParaRPr lang="en-US" altLang="zh-CN" dirty="0"/>
          </a:p>
          <a:p>
            <a:pPr lvl="2"/>
            <a:r>
              <a:rPr lang="zh-CN" altLang="en-US" dirty="0"/>
              <a:t>与语义信息解决方案集成的语义 </a:t>
            </a:r>
            <a:r>
              <a:rPr lang="en-US" altLang="zh-CN" dirty="0"/>
              <a:t>vSLAM </a:t>
            </a:r>
            <a:r>
              <a:rPr lang="zh-CN" altLang="en-US" dirty="0"/>
              <a:t>系统，已显着提高了机器人感知和导航未知环境的能力</a:t>
            </a:r>
            <a:endParaRPr lang="en-US" altLang="zh-CN" dirty="0"/>
          </a:p>
          <a:p>
            <a:pPr lvl="1"/>
            <a:endParaRPr lang="en-US" dirty="0">
              <a:latin typeface="+mn-lt"/>
            </a:endParaRPr>
          </a:p>
        </p:txBody>
      </p:sp>
      <p:sp>
        <p:nvSpPr>
          <p:cNvPr id="12" name="ee4pHeader1">
            <a:extLst>
              <a:ext uri="{FF2B5EF4-FFF2-40B4-BE49-F238E27FC236}">
                <a16:creationId xmlns:a16="http://schemas.microsoft.com/office/drawing/2014/main" id="{533729B0-7F34-BC13-A297-DAC103381ACC}"/>
              </a:ext>
            </a:extLst>
          </p:cNvPr>
          <p:cNvSpPr/>
          <p:nvPr>
            <p:custDataLst>
              <p:tags r:id="rId6"/>
            </p:custDataLst>
          </p:nvPr>
        </p:nvSpPr>
        <p:spPr bwMode="auto">
          <a:xfrm>
            <a:off x="838200" y="3809049"/>
            <a:ext cx="502919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传统 </a:t>
            </a:r>
            <a:r>
              <a:rPr lang="en-US" altLang="zh-CN" sz="1600" b="1" dirty="0">
                <a:solidFill>
                  <a:schemeClr val="bg1"/>
                </a:solidFill>
                <a:latin typeface="+mn-lt"/>
              </a:rPr>
              <a:t>vSLAM</a:t>
            </a:r>
            <a:endParaRPr lang="en-US" sz="1600" b="1" dirty="0">
              <a:solidFill>
                <a:schemeClr val="bg1"/>
              </a:solidFill>
            </a:endParaRPr>
          </a:p>
        </p:txBody>
      </p:sp>
      <p:sp>
        <p:nvSpPr>
          <p:cNvPr id="13" name="ee4pHeader1">
            <a:extLst>
              <a:ext uri="{FF2B5EF4-FFF2-40B4-BE49-F238E27FC236}">
                <a16:creationId xmlns:a16="http://schemas.microsoft.com/office/drawing/2014/main" id="{DA122240-308C-6BEF-D527-4C801E5606A6}"/>
              </a:ext>
            </a:extLst>
          </p:cNvPr>
          <p:cNvSpPr/>
          <p:nvPr>
            <p:custDataLst>
              <p:tags r:id="rId7"/>
            </p:custDataLst>
          </p:nvPr>
        </p:nvSpPr>
        <p:spPr bwMode="auto">
          <a:xfrm>
            <a:off x="6324598" y="3809049"/>
            <a:ext cx="50291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1600" b="1" dirty="0">
                <a:solidFill>
                  <a:schemeClr val="bg1"/>
                </a:solidFill>
              </a:rPr>
              <a:t>语义 </a:t>
            </a:r>
            <a:r>
              <a:rPr lang="en-US" altLang="zh-CN" sz="1600" b="1" dirty="0">
                <a:solidFill>
                  <a:schemeClr val="bg1"/>
                </a:solidFill>
                <a:latin typeface="+mn-lt"/>
              </a:rPr>
              <a:t>vSLAM</a:t>
            </a:r>
            <a:endParaRPr lang="en-US" sz="1600" b="1" dirty="0">
              <a:solidFill>
                <a:schemeClr val="bg1"/>
              </a:solidFill>
            </a:endParaRPr>
          </a:p>
        </p:txBody>
      </p:sp>
    </p:spTree>
    <p:extLst>
      <p:ext uri="{BB962C8B-B14F-4D97-AF65-F5344CB8AC3E}">
        <p14:creationId xmlns:p14="http://schemas.microsoft.com/office/powerpoint/2010/main" val="2729708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3" name="ee4pContent1">
            <a:extLst>
              <a:ext uri="{FF2B5EF4-FFF2-40B4-BE49-F238E27FC236}">
                <a16:creationId xmlns:a16="http://schemas.microsoft.com/office/drawing/2014/main" id="{7BC598EA-4522-917C-E6F3-654D9EB593BC}"/>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使用实时 </a:t>
            </a:r>
            <a:r>
              <a:rPr lang="en-US" altLang="zh-CN" dirty="0"/>
              <a:t>3D </a:t>
            </a:r>
            <a:r>
              <a:rPr lang="zh-CN" altLang="en-US" dirty="0"/>
              <a:t>物体识别和跟踪来创建高效的物体图，从而在杂乱的环境中实现鲁棒的闭环、重新定位和物体检测</a:t>
            </a:r>
            <a:endParaRPr lang="en-US" dirty="0">
              <a:latin typeface="+mn-lt"/>
            </a:endParaRPr>
          </a:p>
        </p:txBody>
      </p:sp>
      <p:sp>
        <p:nvSpPr>
          <p:cNvPr id="4" name="ee4pContent1">
            <a:extLst>
              <a:ext uri="{FF2B5EF4-FFF2-40B4-BE49-F238E27FC236}">
                <a16:creationId xmlns:a16="http://schemas.microsoft.com/office/drawing/2014/main" id="{571941FE-8642-AE31-9E32-88DE3228820E}"/>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在地图中引入 </a:t>
            </a:r>
            <a:r>
              <a:rPr lang="en-US" altLang="zh-CN" dirty="0"/>
              <a:t>3-D </a:t>
            </a:r>
            <a:r>
              <a:rPr lang="zh-CN" altLang="en-US" dirty="0"/>
              <a:t>长方形，以构建轻量级语义地图</a:t>
            </a:r>
            <a:endParaRPr lang="en-US" dirty="0">
              <a:latin typeface="+mn-lt"/>
            </a:endParaRPr>
          </a:p>
        </p:txBody>
      </p:sp>
      <p:sp>
        <p:nvSpPr>
          <p:cNvPr id="6" name="ee4pContent1">
            <a:extLst>
              <a:ext uri="{FF2B5EF4-FFF2-40B4-BE49-F238E27FC236}">
                <a16:creationId xmlns:a16="http://schemas.microsoft.com/office/drawing/2014/main" id="{C2D525E4-3735-88D4-C74B-816D6A99C59D}"/>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 </a:t>
            </a:r>
            <a:r>
              <a:rPr lang="en-US" altLang="zh-CN" dirty="0"/>
              <a:t>3D </a:t>
            </a:r>
            <a:r>
              <a:rPr lang="zh-CN" altLang="en-US" dirty="0"/>
              <a:t>椭圆体来实现复杂几何环境中物体形状和姿态的精确建模</a:t>
            </a:r>
            <a:endParaRPr lang="en-US" dirty="0">
              <a:latin typeface="+mn-lt"/>
            </a:endParaRPr>
          </a:p>
        </p:txBody>
      </p:sp>
      <p:sp>
        <p:nvSpPr>
          <p:cNvPr id="7" name="ee4pContent1">
            <a:extLst>
              <a:ext uri="{FF2B5EF4-FFF2-40B4-BE49-F238E27FC236}">
                <a16:creationId xmlns:a16="http://schemas.microsoft.com/office/drawing/2014/main" id="{9D0F702E-5D81-B7E9-625B-BE162AF0E2B5}"/>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将完全耦合的空间结构约束（共面性、共线性和邻近性）整合到室内环境中</a:t>
            </a:r>
            <a:endParaRPr lang="en-US" altLang="zh-CN" dirty="0"/>
          </a:p>
          <a:p>
            <a:pPr lvl="1"/>
            <a:endParaRPr lang="en-US" dirty="0">
              <a:latin typeface="+mn-lt"/>
            </a:endParaRPr>
          </a:p>
        </p:txBody>
      </p:sp>
      <p:sp>
        <p:nvSpPr>
          <p:cNvPr id="8" name="ee4pHeader1">
            <a:extLst>
              <a:ext uri="{FF2B5EF4-FFF2-40B4-BE49-F238E27FC236}">
                <a16:creationId xmlns:a16="http://schemas.microsoft.com/office/drawing/2014/main" id="{D3F201CB-153A-75CE-D406-EC30E0275E92}"/>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SLAM++</a:t>
            </a:r>
            <a:endParaRPr lang="en-US" sz="1600" b="1" dirty="0">
              <a:solidFill>
                <a:schemeClr val="bg1"/>
              </a:solidFill>
            </a:endParaRPr>
          </a:p>
        </p:txBody>
      </p:sp>
      <p:sp>
        <p:nvSpPr>
          <p:cNvPr id="9" name="ee4pHeader1">
            <a:extLst>
              <a:ext uri="{FF2B5EF4-FFF2-40B4-BE49-F238E27FC236}">
                <a16:creationId xmlns:a16="http://schemas.microsoft.com/office/drawing/2014/main" id="{1800CCD7-7579-995D-3CCE-E18EC5881657}"/>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CubeSLAM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5">
                  <a:extLst>
                    <a:ext uri="{A12FA001-AC4F-418D-AE19-62706E023703}">
                      <ahyp:hlinkClr xmlns:ahyp="http://schemas.microsoft.com/office/drawing/2018/hyperlinkcolor" val="tx"/>
                    </a:ext>
                  </a:extLst>
                </a:hlinkClick>
              </a:rPr>
              <a:t>HDP-SLAM</a:t>
            </a:r>
            <a:endParaRPr lang="en-US" sz="1600" b="1" dirty="0">
              <a:solidFill>
                <a:schemeClr val="bg1"/>
              </a:solidFill>
            </a:endParaRPr>
          </a:p>
        </p:txBody>
      </p:sp>
      <p:sp>
        <p:nvSpPr>
          <p:cNvPr id="10" name="ee4pHeader1">
            <a:extLst>
              <a:ext uri="{FF2B5EF4-FFF2-40B4-BE49-F238E27FC236}">
                <a16:creationId xmlns:a16="http://schemas.microsoft.com/office/drawing/2014/main" id="{7797F3CE-7CDD-0ACC-A4F8-9E57B6B5C326}"/>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6">
                  <a:extLst>
                    <a:ext uri="{A12FA001-AC4F-418D-AE19-62706E023703}">
                      <ahyp:hlinkClr xmlns:ahyp="http://schemas.microsoft.com/office/drawing/2018/hyperlinkcolor" val="tx"/>
                    </a:ext>
                  </a:extLst>
                </a:hlinkClick>
              </a:rPr>
              <a:t>QuadricSLAM</a:t>
            </a:r>
            <a:endParaRPr lang="en-US" sz="1600" b="1" dirty="0">
              <a:solidFill>
                <a:schemeClr val="bg1"/>
              </a:solidFill>
            </a:endParaRPr>
          </a:p>
        </p:txBody>
      </p:sp>
      <p:sp>
        <p:nvSpPr>
          <p:cNvPr id="11" name="ee4pHeader1">
            <a:extLst>
              <a:ext uri="{FF2B5EF4-FFF2-40B4-BE49-F238E27FC236}">
                <a16:creationId xmlns:a16="http://schemas.microsoft.com/office/drawing/2014/main" id="{F6B5D22D-3F6C-54CA-AC12-E13B04608B1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7">
                  <a:extLst>
                    <a:ext uri="{A12FA001-AC4F-418D-AE19-62706E023703}">
                      <ahyp:hlinkClr xmlns:ahyp="http://schemas.microsoft.com/office/drawing/2018/hyperlinkcolor" val="tx"/>
                    </a:ext>
                  </a:extLst>
                </a:hlinkClick>
              </a:rPr>
              <a:t>So-SLAM</a:t>
            </a:r>
            <a:endParaRPr lang="en-US" sz="1600" b="1" dirty="0">
              <a:solidFill>
                <a:schemeClr val="bg1"/>
              </a:solidFill>
            </a:endParaRPr>
          </a:p>
        </p:txBody>
      </p:sp>
      <p:pic>
        <p:nvPicPr>
          <p:cNvPr id="16" name="图片 15">
            <a:extLst>
              <a:ext uri="{FF2B5EF4-FFF2-40B4-BE49-F238E27FC236}">
                <a16:creationId xmlns:a16="http://schemas.microsoft.com/office/drawing/2014/main" id="{73B3C4FE-85D0-FE98-68C2-465D2D3EA23B}"/>
              </a:ext>
            </a:extLst>
          </p:cNvPr>
          <p:cNvPicPr>
            <a:picLocks noChangeAspect="1"/>
          </p:cNvPicPr>
          <p:nvPr/>
        </p:nvPicPr>
        <p:blipFill>
          <a:blip r:embed="rId18"/>
          <a:stretch>
            <a:fillRect/>
          </a:stretch>
        </p:blipFill>
        <p:spPr>
          <a:xfrm>
            <a:off x="859338" y="3573934"/>
            <a:ext cx="1950720" cy="2470912"/>
          </a:xfrm>
          <a:prstGeom prst="rect">
            <a:avLst/>
          </a:prstGeom>
        </p:spPr>
      </p:pic>
      <p:pic>
        <p:nvPicPr>
          <p:cNvPr id="17" name="图片 16">
            <a:extLst>
              <a:ext uri="{FF2B5EF4-FFF2-40B4-BE49-F238E27FC236}">
                <a16:creationId xmlns:a16="http://schemas.microsoft.com/office/drawing/2014/main" id="{25C6F578-0EDE-3238-B994-95B9AFE48292}"/>
              </a:ext>
            </a:extLst>
          </p:cNvPr>
          <p:cNvPicPr>
            <a:picLocks noChangeAspect="1"/>
          </p:cNvPicPr>
          <p:nvPr/>
        </p:nvPicPr>
        <p:blipFill>
          <a:blip r:embed="rId19"/>
          <a:stretch>
            <a:fillRect/>
          </a:stretch>
        </p:blipFill>
        <p:spPr>
          <a:xfrm>
            <a:off x="3436724" y="3083334"/>
            <a:ext cx="2476093" cy="1226893"/>
          </a:xfrm>
          <a:prstGeom prst="rect">
            <a:avLst/>
          </a:prstGeom>
        </p:spPr>
      </p:pic>
      <p:pic>
        <p:nvPicPr>
          <p:cNvPr id="18" name="图片 17">
            <a:extLst>
              <a:ext uri="{FF2B5EF4-FFF2-40B4-BE49-F238E27FC236}">
                <a16:creationId xmlns:a16="http://schemas.microsoft.com/office/drawing/2014/main" id="{1151A319-63B1-3C2F-4358-2B00C5870FB0}"/>
              </a:ext>
            </a:extLst>
          </p:cNvPr>
          <p:cNvPicPr>
            <a:picLocks noChangeAspect="1"/>
          </p:cNvPicPr>
          <p:nvPr/>
        </p:nvPicPr>
        <p:blipFill>
          <a:blip r:embed="rId20"/>
          <a:stretch>
            <a:fillRect/>
          </a:stretch>
        </p:blipFill>
        <p:spPr>
          <a:xfrm>
            <a:off x="3643981" y="4310227"/>
            <a:ext cx="2175988" cy="1855623"/>
          </a:xfrm>
          <a:prstGeom prst="rect">
            <a:avLst/>
          </a:prstGeom>
        </p:spPr>
      </p:pic>
      <p:pic>
        <p:nvPicPr>
          <p:cNvPr id="19" name="图片 18">
            <a:extLst>
              <a:ext uri="{FF2B5EF4-FFF2-40B4-BE49-F238E27FC236}">
                <a16:creationId xmlns:a16="http://schemas.microsoft.com/office/drawing/2014/main" id="{4C9124E6-768A-5D39-E128-6DE4B7D05FD5}"/>
              </a:ext>
            </a:extLst>
          </p:cNvPr>
          <p:cNvPicPr>
            <a:picLocks noChangeAspect="1"/>
          </p:cNvPicPr>
          <p:nvPr/>
        </p:nvPicPr>
        <p:blipFill>
          <a:blip r:embed="rId21"/>
          <a:stretch>
            <a:fillRect/>
          </a:stretch>
        </p:blipFill>
        <p:spPr>
          <a:xfrm>
            <a:off x="6298315" y="3306252"/>
            <a:ext cx="2433058" cy="1840443"/>
          </a:xfrm>
          <a:prstGeom prst="rect">
            <a:avLst/>
          </a:prstGeom>
        </p:spPr>
      </p:pic>
      <p:pic>
        <p:nvPicPr>
          <p:cNvPr id="20" name="图片 19">
            <a:extLst>
              <a:ext uri="{FF2B5EF4-FFF2-40B4-BE49-F238E27FC236}">
                <a16:creationId xmlns:a16="http://schemas.microsoft.com/office/drawing/2014/main" id="{DA278DB3-950B-0D73-B2B4-6445FC66B1E8}"/>
              </a:ext>
            </a:extLst>
          </p:cNvPr>
          <p:cNvPicPr>
            <a:picLocks noChangeAspect="1"/>
          </p:cNvPicPr>
          <p:nvPr/>
        </p:nvPicPr>
        <p:blipFill>
          <a:blip r:embed="rId22"/>
          <a:stretch>
            <a:fillRect/>
          </a:stretch>
        </p:blipFill>
        <p:spPr>
          <a:xfrm>
            <a:off x="6298315" y="5121288"/>
            <a:ext cx="2433058" cy="917108"/>
          </a:xfrm>
          <a:prstGeom prst="rect">
            <a:avLst/>
          </a:prstGeom>
        </p:spPr>
      </p:pic>
      <p:pic>
        <p:nvPicPr>
          <p:cNvPr id="21" name="图片 20">
            <a:extLst>
              <a:ext uri="{FF2B5EF4-FFF2-40B4-BE49-F238E27FC236}">
                <a16:creationId xmlns:a16="http://schemas.microsoft.com/office/drawing/2014/main" id="{96E1846F-287D-535C-69D8-B738A5ED1AE2}"/>
              </a:ext>
            </a:extLst>
          </p:cNvPr>
          <p:cNvPicPr>
            <a:picLocks noChangeAspect="1"/>
          </p:cNvPicPr>
          <p:nvPr/>
        </p:nvPicPr>
        <p:blipFill>
          <a:blip r:embed="rId23"/>
          <a:stretch>
            <a:fillRect/>
          </a:stretch>
        </p:blipFill>
        <p:spPr>
          <a:xfrm>
            <a:off x="9062615" y="3619266"/>
            <a:ext cx="2584606" cy="2118639"/>
          </a:xfrm>
          <a:prstGeom prst="rect">
            <a:avLst/>
          </a:prstGeom>
        </p:spPr>
      </p:pic>
    </p:spTree>
    <p:extLst>
      <p:ext uri="{BB962C8B-B14F-4D97-AF65-F5344CB8AC3E}">
        <p14:creationId xmlns:p14="http://schemas.microsoft.com/office/powerpoint/2010/main" val="2568741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FD09139-470E-D67D-5FD0-F1FF4F42EA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325" imgH="323" progId="TCLayout.ActiveDocument.1">
                  <p:embed/>
                </p:oleObj>
              </mc:Choice>
              <mc:Fallback>
                <p:oleObj name="think-cell 幻灯片" r:id="rId9" imgW="325" imgH="323" progId="TCLayout.ActiveDocument.1">
                  <p:embed/>
                  <p:pic>
                    <p:nvPicPr>
                      <p:cNvPr id="5" name="think-cell data - do not delete" hidden="1">
                        <a:extLst>
                          <a:ext uri="{FF2B5EF4-FFF2-40B4-BE49-F238E27FC236}">
                            <a16:creationId xmlns:a16="http://schemas.microsoft.com/office/drawing/2014/main" id="{0FD09139-470E-D67D-5FD0-F1FF4F42EA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VSLAM——</a:t>
            </a:r>
            <a:r>
              <a:rPr lang="zh-CN" altLang="en-US" sz="4400" b="1" dirty="0">
                <a:solidFill>
                  <a:schemeClr val="tx1"/>
                </a:solidFill>
              </a:rPr>
              <a:t>语义 </a:t>
            </a:r>
            <a:r>
              <a:rPr lang="en-US" altLang="zh-CN" sz="4400" b="1" dirty="0">
                <a:solidFill>
                  <a:schemeClr val="tx1"/>
                </a:solidFill>
              </a:rPr>
              <a:t>vSLAM</a:t>
            </a:r>
            <a:endParaRPr lang="en-US" dirty="0"/>
          </a:p>
        </p:txBody>
      </p:sp>
      <p:sp>
        <p:nvSpPr>
          <p:cNvPr id="7" name="ee4pContent1">
            <a:extLst>
              <a:ext uri="{FF2B5EF4-FFF2-40B4-BE49-F238E27FC236}">
                <a16:creationId xmlns:a16="http://schemas.microsoft.com/office/drawing/2014/main" id="{6AB46E37-5B8E-7F36-9CCA-1D8ED4276059}"/>
              </a:ext>
            </a:extLst>
          </p:cNvPr>
          <p:cNvSpPr txBox="1">
            <a:spLocks/>
          </p:cNvSpPr>
          <p:nvPr>
            <p:custDataLst>
              <p:tags r:id="rId2"/>
            </p:custDataLst>
          </p:nvPr>
        </p:nvSpPr>
        <p:spPr>
          <a:xfrm>
            <a:off x="514349"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采用语义分割来进行运动一致性检查，并利用多视图几何算法来识别和过滤动态物体，确保稳定的定位和映射</a:t>
            </a:r>
            <a:endParaRPr lang="en-US" dirty="0">
              <a:latin typeface="+mn-lt"/>
            </a:endParaRPr>
          </a:p>
        </p:txBody>
      </p:sp>
      <p:sp>
        <p:nvSpPr>
          <p:cNvPr id="8" name="ee4pContent1">
            <a:extLst>
              <a:ext uri="{FF2B5EF4-FFF2-40B4-BE49-F238E27FC236}">
                <a16:creationId xmlns:a16="http://schemas.microsoft.com/office/drawing/2014/main" id="{3C1858EA-1198-7758-388E-E8537732CEEC}"/>
              </a:ext>
            </a:extLst>
          </p:cNvPr>
          <p:cNvSpPr txBox="1">
            <a:spLocks/>
          </p:cNvSpPr>
          <p:nvPr>
            <p:custDataLst>
              <p:tags r:id="rId3"/>
            </p:custDataLst>
          </p:nvPr>
        </p:nvSpPr>
        <p:spPr>
          <a:xfrm>
            <a:off x="4296165"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利用语义、深度和光流信息来区分没有预定义标签的动态区域，从而实现更准确和稳健的定位</a:t>
            </a:r>
            <a:endParaRPr lang="en-US" altLang="zh-CN" dirty="0"/>
          </a:p>
        </p:txBody>
      </p:sp>
      <p:sp>
        <p:nvSpPr>
          <p:cNvPr id="9" name="ee4pContent1">
            <a:extLst>
              <a:ext uri="{FF2B5EF4-FFF2-40B4-BE49-F238E27FC236}">
                <a16:creationId xmlns:a16="http://schemas.microsoft.com/office/drawing/2014/main" id="{B50FCE0B-1F23-63F6-5075-5D84C507205C}"/>
              </a:ext>
            </a:extLst>
          </p:cNvPr>
          <p:cNvSpPr txBox="1">
            <a:spLocks/>
          </p:cNvSpPr>
          <p:nvPr>
            <p:custDataLst>
              <p:tags r:id="rId4"/>
            </p:custDataLst>
          </p:nvPr>
        </p:nvSpPr>
        <p:spPr>
          <a:xfrm>
            <a:off x="8077981" y="2179415"/>
            <a:ext cx="359728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 </a:t>
            </a:r>
            <a:r>
              <a:rPr lang="en-US" altLang="zh-CN" dirty="0"/>
              <a:t>3D </a:t>
            </a:r>
            <a:r>
              <a:rPr lang="zh-CN" altLang="en-US" dirty="0"/>
              <a:t>高斯表示，通过实时可微 </a:t>
            </a:r>
            <a:r>
              <a:rPr lang="en-US" altLang="zh-CN" dirty="0"/>
              <a:t>splatting </a:t>
            </a:r>
            <a:r>
              <a:rPr lang="zh-CN" altLang="en-US" dirty="0"/>
              <a:t>渲染管道和自适应扩展策略，在效率和精度之间取得平衡</a:t>
            </a:r>
            <a:endParaRPr lang="en-US" dirty="0">
              <a:latin typeface="+mn-lt"/>
            </a:endParaRPr>
          </a:p>
        </p:txBody>
      </p:sp>
      <p:sp>
        <p:nvSpPr>
          <p:cNvPr id="10" name="ee4pHeader1">
            <a:extLst>
              <a:ext uri="{FF2B5EF4-FFF2-40B4-BE49-F238E27FC236}">
                <a16:creationId xmlns:a16="http://schemas.microsoft.com/office/drawing/2014/main" id="{2DF2CDE2-E9A1-2877-7CE2-8A60893B3EC4}"/>
              </a:ext>
            </a:extLst>
          </p:cNvPr>
          <p:cNvSpPr/>
          <p:nvPr>
            <p:custDataLst>
              <p:tags r:id="rId5"/>
            </p:custDataLst>
          </p:nvPr>
        </p:nvSpPr>
        <p:spPr bwMode="auto">
          <a:xfrm>
            <a:off x="514349"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1">
                  <a:extLst>
                    <a:ext uri="{A12FA001-AC4F-418D-AE19-62706E023703}">
                      <ahyp:hlinkClr xmlns:ahyp="http://schemas.microsoft.com/office/drawing/2018/hyperlinkcolor" val="tx"/>
                    </a:ext>
                  </a:extLst>
                </a:hlinkClick>
              </a:rPr>
              <a:t>DS-SLAM</a:t>
            </a:r>
            <a:r>
              <a:rPr lang="zh-CN" altLang="en-US" sz="1600" b="1" dirty="0">
                <a:solidFill>
                  <a:schemeClr val="bg1"/>
                </a:solidFill>
              </a:rPr>
              <a:t> </a:t>
            </a:r>
            <a:r>
              <a:rPr lang="en-US" altLang="zh-CN" sz="1600" b="1" dirty="0">
                <a:solidFill>
                  <a:schemeClr val="bg1"/>
                </a:solidFill>
              </a:rPr>
              <a:t>&amp;</a:t>
            </a:r>
            <a:r>
              <a:rPr lang="zh-CN" altLang="en-US" sz="1600" b="1" dirty="0">
                <a:solidFill>
                  <a:schemeClr val="bg1"/>
                </a:solidFill>
              </a:rPr>
              <a:t> </a:t>
            </a:r>
            <a:r>
              <a:rPr lang="en-US" altLang="zh-CN" sz="1600" b="1" dirty="0">
                <a:solidFill>
                  <a:schemeClr val="bg1"/>
                </a:solidFill>
                <a:hlinkClick r:id="rId12">
                  <a:extLst>
                    <a:ext uri="{A12FA001-AC4F-418D-AE19-62706E023703}">
                      <ahyp:hlinkClr xmlns:ahyp="http://schemas.microsoft.com/office/drawing/2018/hyperlinkcolor" val="tx"/>
                    </a:ext>
                  </a:extLst>
                </a:hlinkClick>
              </a:rPr>
              <a:t>DynaSLAM</a:t>
            </a:r>
            <a:r>
              <a:rPr lang="en-US" altLang="zh-CN" sz="1600" b="1" dirty="0">
                <a:solidFill>
                  <a:schemeClr val="bg1"/>
                </a:solidFill>
              </a:rPr>
              <a:t> &amp;</a:t>
            </a:r>
            <a:r>
              <a:rPr lang="zh-CN" altLang="en-US" sz="1600" b="1" dirty="0">
                <a:solidFill>
                  <a:schemeClr val="bg1"/>
                </a:solidFill>
              </a:rPr>
              <a:t> </a:t>
            </a:r>
            <a:r>
              <a:rPr lang="en-US" altLang="zh-CN" sz="1600" b="1" dirty="0">
                <a:solidFill>
                  <a:schemeClr val="bg1"/>
                </a:solidFill>
                <a:hlinkClick r:id="rId13">
                  <a:extLst>
                    <a:ext uri="{A12FA001-AC4F-418D-AE19-62706E023703}">
                      <ahyp:hlinkClr xmlns:ahyp="http://schemas.microsoft.com/office/drawing/2018/hyperlinkcolor" val="tx"/>
                    </a:ext>
                  </a:extLst>
                </a:hlinkClick>
              </a:rPr>
              <a:t>SG-SLAM</a:t>
            </a:r>
            <a:endParaRPr lang="en-US" sz="1600" b="1" dirty="0">
              <a:solidFill>
                <a:schemeClr val="bg1"/>
              </a:solidFill>
            </a:endParaRPr>
          </a:p>
        </p:txBody>
      </p:sp>
      <p:sp>
        <p:nvSpPr>
          <p:cNvPr id="11" name="ee4pHeader1">
            <a:extLst>
              <a:ext uri="{FF2B5EF4-FFF2-40B4-BE49-F238E27FC236}">
                <a16:creationId xmlns:a16="http://schemas.microsoft.com/office/drawing/2014/main" id="{80CB33B4-D1F7-4A39-CBA6-D20357269002}"/>
              </a:ext>
            </a:extLst>
          </p:cNvPr>
          <p:cNvSpPr/>
          <p:nvPr>
            <p:custDataLst>
              <p:tags r:id="rId6"/>
            </p:custDataLst>
          </p:nvPr>
        </p:nvSpPr>
        <p:spPr bwMode="auto">
          <a:xfrm>
            <a:off x="4296165"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4">
                  <a:extLst>
                    <a:ext uri="{A12FA001-AC4F-418D-AE19-62706E023703}">
                      <ahyp:hlinkClr xmlns:ahyp="http://schemas.microsoft.com/office/drawing/2018/hyperlinkcolor" val="tx"/>
                    </a:ext>
                  </a:extLst>
                </a:hlinkClick>
              </a:rPr>
              <a:t>OVD-SLAM</a:t>
            </a:r>
            <a:endParaRPr lang="en-US" sz="1600" b="1" dirty="0">
              <a:solidFill>
                <a:schemeClr val="bg1"/>
              </a:solidFill>
            </a:endParaRPr>
          </a:p>
        </p:txBody>
      </p:sp>
      <p:sp>
        <p:nvSpPr>
          <p:cNvPr id="12" name="ee4pHeader1">
            <a:extLst>
              <a:ext uri="{FF2B5EF4-FFF2-40B4-BE49-F238E27FC236}">
                <a16:creationId xmlns:a16="http://schemas.microsoft.com/office/drawing/2014/main" id="{D84B16A9-3B61-FE00-C2AA-E900DA9D73EB}"/>
              </a:ext>
            </a:extLst>
          </p:cNvPr>
          <p:cNvSpPr/>
          <p:nvPr>
            <p:custDataLst>
              <p:tags r:id="rId7"/>
            </p:custDataLst>
          </p:nvPr>
        </p:nvSpPr>
        <p:spPr bwMode="auto">
          <a:xfrm>
            <a:off x="8077981" y="1717677"/>
            <a:ext cx="359728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5">
                  <a:extLst>
                    <a:ext uri="{A12FA001-AC4F-418D-AE19-62706E023703}">
                      <ahyp:hlinkClr xmlns:ahyp="http://schemas.microsoft.com/office/drawing/2018/hyperlinkcolor" val="tx"/>
                    </a:ext>
                  </a:extLst>
                </a:hlinkClick>
              </a:rPr>
              <a:t>GS-SLAM</a:t>
            </a:r>
            <a:endParaRPr lang="en-US" sz="1600" b="1" dirty="0">
              <a:solidFill>
                <a:schemeClr val="bg1"/>
              </a:solidFill>
            </a:endParaRPr>
          </a:p>
        </p:txBody>
      </p:sp>
      <p:pic>
        <p:nvPicPr>
          <p:cNvPr id="13" name="图片 12">
            <a:extLst>
              <a:ext uri="{FF2B5EF4-FFF2-40B4-BE49-F238E27FC236}">
                <a16:creationId xmlns:a16="http://schemas.microsoft.com/office/drawing/2014/main" id="{895E4531-8D54-9C06-1844-21E7705FB46B}"/>
              </a:ext>
            </a:extLst>
          </p:cNvPr>
          <p:cNvPicPr>
            <a:picLocks noChangeAspect="1"/>
          </p:cNvPicPr>
          <p:nvPr/>
        </p:nvPicPr>
        <p:blipFill>
          <a:blip r:embed="rId16"/>
          <a:stretch>
            <a:fillRect/>
          </a:stretch>
        </p:blipFill>
        <p:spPr>
          <a:xfrm>
            <a:off x="586108" y="3837178"/>
            <a:ext cx="3453767" cy="1822356"/>
          </a:xfrm>
          <a:prstGeom prst="rect">
            <a:avLst/>
          </a:prstGeom>
        </p:spPr>
      </p:pic>
      <p:pic>
        <p:nvPicPr>
          <p:cNvPr id="15" name="图片 14">
            <a:extLst>
              <a:ext uri="{FF2B5EF4-FFF2-40B4-BE49-F238E27FC236}">
                <a16:creationId xmlns:a16="http://schemas.microsoft.com/office/drawing/2014/main" id="{3FF3B47F-F647-6FFA-DE0B-F6E08D459223}"/>
              </a:ext>
            </a:extLst>
          </p:cNvPr>
          <p:cNvPicPr>
            <a:picLocks noChangeAspect="1"/>
          </p:cNvPicPr>
          <p:nvPr/>
        </p:nvPicPr>
        <p:blipFill>
          <a:blip r:embed="rId17"/>
          <a:stretch>
            <a:fillRect/>
          </a:stretch>
        </p:blipFill>
        <p:spPr>
          <a:xfrm>
            <a:off x="4353268" y="3860184"/>
            <a:ext cx="3483079" cy="1776345"/>
          </a:xfrm>
          <a:prstGeom prst="rect">
            <a:avLst/>
          </a:prstGeom>
        </p:spPr>
      </p:pic>
      <p:pic>
        <p:nvPicPr>
          <p:cNvPr id="16" name="图片 15">
            <a:extLst>
              <a:ext uri="{FF2B5EF4-FFF2-40B4-BE49-F238E27FC236}">
                <a16:creationId xmlns:a16="http://schemas.microsoft.com/office/drawing/2014/main" id="{95B31D97-45AE-C5C5-16F9-41915FED6381}"/>
              </a:ext>
            </a:extLst>
          </p:cNvPr>
          <p:cNvPicPr>
            <a:picLocks noChangeAspect="1"/>
          </p:cNvPicPr>
          <p:nvPr/>
        </p:nvPicPr>
        <p:blipFill>
          <a:blip r:embed="rId18"/>
          <a:stretch>
            <a:fillRect/>
          </a:stretch>
        </p:blipFill>
        <p:spPr>
          <a:xfrm>
            <a:off x="8160140" y="3413808"/>
            <a:ext cx="3432968" cy="2529556"/>
          </a:xfrm>
          <a:prstGeom prst="rect">
            <a:avLst/>
          </a:prstGeom>
        </p:spPr>
      </p:pic>
    </p:spTree>
    <p:extLst>
      <p:ext uri="{BB962C8B-B14F-4D97-AF65-F5344CB8AC3E}">
        <p14:creationId xmlns:p14="http://schemas.microsoft.com/office/powerpoint/2010/main" val="3917566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1A0432D8-1A05-5248-B683-A9026BAB60F7}"/>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7A985B44-8859-97F0-B86A-1A937B1C976C}"/>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65B6F7F5-5BB5-15D2-E2E9-55AB1ED4FB1A}"/>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DFDDDA1E-3937-0444-15F2-C6B785A4FBD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F7A3C712-2D37-9768-021C-35246B082E59}"/>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B740D81C-E051-C12D-DFA1-1082ECF7A5B5}"/>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5A8EC0B7-C2B5-52C6-E8FA-749C490CED6B}"/>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35022A58-A1F3-8C78-CCD1-1DCEB1D04901}"/>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CA2DAB95-A3D2-AB08-8E60-4A60890F1561}"/>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hlinkClick r:id="rId35" action="ppaction://hlinksldjump"/>
            <a:extLst>
              <a:ext uri="{FF2B5EF4-FFF2-40B4-BE49-F238E27FC236}">
                <a16:creationId xmlns:a16="http://schemas.microsoft.com/office/drawing/2014/main" id="{11FFB22A-C064-EDD3-E948-15D1CE3D4E7C}"/>
              </a:ext>
            </a:extLst>
          </p:cNvPr>
          <p:cNvSpPr/>
          <p:nvPr>
            <p:custDataLst>
              <p:tags r:id="rId11"/>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2" name="矩形 21">
            <a:hlinkClick r:id="rId35" action="ppaction://hlinksldjump"/>
            <a:extLst>
              <a:ext uri="{FF2B5EF4-FFF2-40B4-BE49-F238E27FC236}">
                <a16:creationId xmlns:a16="http://schemas.microsoft.com/office/drawing/2014/main" id="{C74573E9-A9A4-34E7-AA78-B51F9C6ACEE1}"/>
              </a:ext>
            </a:extLst>
          </p:cNvPr>
          <p:cNvSpPr/>
          <p:nvPr>
            <p:custDataLst>
              <p:tags r:id="rId12"/>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1" name="矩形 20">
            <a:hlinkClick r:id="rId35" action="ppaction://hlinksldjump"/>
            <a:extLst>
              <a:ext uri="{FF2B5EF4-FFF2-40B4-BE49-F238E27FC236}">
                <a16:creationId xmlns:a16="http://schemas.microsoft.com/office/drawing/2014/main" id="{3F2450C5-9094-5318-571F-CD36C0D022FD}"/>
              </a:ext>
            </a:extLst>
          </p:cNvPr>
          <p:cNvSpPr/>
          <p:nvPr>
            <p:custDataLst>
              <p:tags r:id="rId13"/>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20" name="矩形 19">
            <a:extLst>
              <a:ext uri="{FF2B5EF4-FFF2-40B4-BE49-F238E27FC236}">
                <a16:creationId xmlns:a16="http://schemas.microsoft.com/office/drawing/2014/main" id="{1B947CBA-94D9-F342-6EE6-9288AE00C446}"/>
              </a:ext>
            </a:extLst>
          </p:cNvPr>
          <p:cNvSpPr/>
          <p:nvPr>
            <p:custDataLst>
              <p:tags r:id="rId14"/>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6" action="ppaction://hlinksldjump"/>
            <a:extLst>
              <a:ext uri="{FF2B5EF4-FFF2-40B4-BE49-F238E27FC236}">
                <a16:creationId xmlns:a16="http://schemas.microsoft.com/office/drawing/2014/main" id="{6D8559AD-FB4A-9AB2-2646-3D4A9E540FDD}"/>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E8DF1B67-4B0E-131A-67BF-DADE1663EDD1}"/>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8F204BAD-8EB9-831E-CEA7-B6DDE58581FD}"/>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90721396-7166-E0CC-E986-6AD86F0854F3}"/>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C85EDF74-B5F2-7A52-E965-6AFCA752B6F8}"/>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4AB1403B-CF2A-9818-4EE7-D3E3AD77598F}"/>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2115E1D8-F307-BE45-2C25-0EACB2209A5B}"/>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19B2D2C7-BEEC-EE08-0680-421F9AB074AA}"/>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68F88FA0-28AE-2AE7-C2B3-287C1B8DF2DD}"/>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79467C4D-B1D3-1B60-2FF8-529E0CFC4C44}"/>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727DADAC-542B-6D51-939F-809F2941BF69}"/>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FAEBE418-0077-E2BC-7ECF-4CE24685C1D3}"/>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08979DE5-FF86-7C04-C703-1ECFA66966D4}"/>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319162AB-2028-B454-3FDC-4AFE00BBE8E2}"/>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798FF346-4503-7326-63B1-C84D0472B714}"/>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134CFE1A-C1C1-B22A-9E25-72556C9A4474}"/>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770161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2818640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6" imgW="325" imgH="323" progId="TCLayout.ActiveDocument.1">
                  <p:embed/>
                </p:oleObj>
              </mc:Choice>
              <mc:Fallback>
                <p:oleObj name="think-cell 幻灯片" r:id="rId16"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cxnSp>
        <p:nvCxnSpPr>
          <p:cNvPr id="30" name="Straight Connector 21">
            <a:extLst>
              <a:ext uri="{FF2B5EF4-FFF2-40B4-BE49-F238E27FC236}">
                <a16:creationId xmlns:a16="http://schemas.microsoft.com/office/drawing/2014/main" id="{3F19B756-9033-3763-2FB0-40D4915FC502}"/>
              </a:ext>
            </a:extLst>
          </p:cNvPr>
          <p:cNvCxnSpPr>
            <a:cxnSpLocks/>
            <a:stCxn id="31" idx="0"/>
          </p:cNvCxnSpPr>
          <p:nvPr/>
        </p:nvCxnSpPr>
        <p:spPr>
          <a:xfrm flipV="1">
            <a:off x="9356677"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Oval 27">
            <a:extLst>
              <a:ext uri="{FF2B5EF4-FFF2-40B4-BE49-F238E27FC236}">
                <a16:creationId xmlns:a16="http://schemas.microsoft.com/office/drawing/2014/main" id="{694F2E05-6B26-7E0F-BA0E-2FECBB86AA63}"/>
              </a:ext>
            </a:extLst>
          </p:cNvPr>
          <p:cNvSpPr>
            <a:spLocks noChangeArrowheads="1"/>
          </p:cNvSpPr>
          <p:nvPr>
            <p:custDataLst>
              <p:tags r:id="rId2"/>
            </p:custDataLst>
          </p:nvPr>
        </p:nvSpPr>
        <p:spPr bwMode="auto">
          <a:xfrm flipH="1">
            <a:off x="8460197"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de-DE" sz="2000" b="1" dirty="0">
                <a:solidFill>
                  <a:schemeClr val="bg1"/>
                </a:solidFill>
                <a:latin typeface="+mn-lt"/>
              </a:rPr>
              <a:t>Mamba</a:t>
            </a:r>
          </a:p>
        </p:txBody>
      </p:sp>
      <p:cxnSp>
        <p:nvCxnSpPr>
          <p:cNvPr id="32" name="Straight Connector 22">
            <a:extLst>
              <a:ext uri="{FF2B5EF4-FFF2-40B4-BE49-F238E27FC236}">
                <a16:creationId xmlns:a16="http://schemas.microsoft.com/office/drawing/2014/main" id="{8CA799CE-F0F2-5FF5-A13C-3031062F0182}"/>
              </a:ext>
            </a:extLst>
          </p:cNvPr>
          <p:cNvCxnSpPr/>
          <p:nvPr/>
        </p:nvCxnSpPr>
        <p:spPr>
          <a:xfrm flipH="1">
            <a:off x="7822386" y="4054024"/>
            <a:ext cx="753288"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23AB34B3-40A2-4BEA-FBB5-3A3804C2A40D}"/>
              </a:ext>
            </a:extLst>
          </p:cNvPr>
          <p:cNvCxnSpPr/>
          <p:nvPr/>
        </p:nvCxnSpPr>
        <p:spPr>
          <a:xfrm>
            <a:off x="10139417" y="4056395"/>
            <a:ext cx="755101" cy="43527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4" name="Oval 10">
            <a:extLst>
              <a:ext uri="{FF2B5EF4-FFF2-40B4-BE49-F238E27FC236}">
                <a16:creationId xmlns:a16="http://schemas.microsoft.com/office/drawing/2014/main" id="{59F582EE-16BE-19BB-FF00-56103B0971EF}"/>
              </a:ext>
            </a:extLst>
          </p:cNvPr>
          <p:cNvSpPr>
            <a:spLocks noChangeArrowheads="1"/>
          </p:cNvSpPr>
          <p:nvPr>
            <p:custDataLst>
              <p:tags r:id="rId3"/>
            </p:custDataLst>
          </p:nvPr>
        </p:nvSpPr>
        <p:spPr bwMode="auto">
          <a:xfrm flipH="1">
            <a:off x="8908437"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a:t>Mamba</a:t>
            </a:r>
            <a:endParaRPr lang="en-US" altLang="de-DE" sz="1200" dirty="0">
              <a:latin typeface="+mn-lt"/>
            </a:endParaRPr>
          </a:p>
        </p:txBody>
      </p:sp>
      <p:sp>
        <p:nvSpPr>
          <p:cNvPr id="35" name="Oval 11">
            <a:extLst>
              <a:ext uri="{FF2B5EF4-FFF2-40B4-BE49-F238E27FC236}">
                <a16:creationId xmlns:a16="http://schemas.microsoft.com/office/drawing/2014/main" id="{F17AC60A-9B0A-6FD3-708D-A45E3A9F06ED}"/>
              </a:ext>
            </a:extLst>
          </p:cNvPr>
          <p:cNvSpPr>
            <a:spLocks noChangeArrowheads="1"/>
          </p:cNvSpPr>
          <p:nvPr>
            <p:custDataLst>
              <p:tags r:id="rId4"/>
            </p:custDataLst>
          </p:nvPr>
        </p:nvSpPr>
        <p:spPr bwMode="auto">
          <a:xfrm flipH="1">
            <a:off x="7358057"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Mamba3D</a:t>
            </a:r>
            <a:endParaRPr lang="en-US" altLang="de-DE" sz="1200" dirty="0">
              <a:latin typeface="+mn-lt"/>
            </a:endParaRPr>
          </a:p>
        </p:txBody>
      </p:sp>
      <p:sp>
        <p:nvSpPr>
          <p:cNvPr id="36" name="Oval 12">
            <a:extLst>
              <a:ext uri="{FF2B5EF4-FFF2-40B4-BE49-F238E27FC236}">
                <a16:creationId xmlns:a16="http://schemas.microsoft.com/office/drawing/2014/main" id="{DA902A48-2725-F3A4-C528-250BEF4F429A}"/>
              </a:ext>
            </a:extLst>
          </p:cNvPr>
          <p:cNvSpPr>
            <a:spLocks noChangeArrowheads="1"/>
          </p:cNvSpPr>
          <p:nvPr>
            <p:custDataLst>
              <p:tags r:id="rId5"/>
            </p:custDataLst>
          </p:nvPr>
        </p:nvSpPr>
        <p:spPr bwMode="auto">
          <a:xfrm flipH="1">
            <a:off x="10455764" y="4054939"/>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PCM</a:t>
            </a:r>
            <a:endParaRPr lang="en-US" altLang="de-DE" sz="1200" dirty="0">
              <a:latin typeface="+mn-lt"/>
            </a:endParaRPr>
          </a:p>
        </p:txBody>
      </p:sp>
      <p:cxnSp>
        <p:nvCxnSpPr>
          <p:cNvPr id="48" name="Straight Connector 21">
            <a:extLst>
              <a:ext uri="{FF2B5EF4-FFF2-40B4-BE49-F238E27FC236}">
                <a16:creationId xmlns:a16="http://schemas.microsoft.com/office/drawing/2014/main" id="{A4A1D086-C7F6-903B-C472-CCA08B7050AF}"/>
              </a:ext>
            </a:extLst>
          </p:cNvPr>
          <p:cNvCxnSpPr/>
          <p:nvPr/>
        </p:nvCxnSpPr>
        <p:spPr>
          <a:xfrm flipV="1">
            <a:off x="3032092" y="1823667"/>
            <a:ext cx="0" cy="889201"/>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10">
            <a:extLst>
              <a:ext uri="{FF2B5EF4-FFF2-40B4-BE49-F238E27FC236}">
                <a16:creationId xmlns:a16="http://schemas.microsoft.com/office/drawing/2014/main" id="{14850E6A-E946-6F34-7516-0336C12DEEAF}"/>
              </a:ext>
            </a:extLst>
          </p:cNvPr>
          <p:cNvCxnSpPr/>
          <p:nvPr/>
        </p:nvCxnSpPr>
        <p:spPr>
          <a:xfrm>
            <a:off x="3909709" y="3809991"/>
            <a:ext cx="871019" cy="199673"/>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16">
            <a:extLst>
              <a:ext uri="{FF2B5EF4-FFF2-40B4-BE49-F238E27FC236}">
                <a16:creationId xmlns:a16="http://schemas.microsoft.com/office/drawing/2014/main" id="{A9EDE9F3-4497-6579-E126-C3DDFA7B7AB5}"/>
              </a:ext>
            </a:extLst>
          </p:cNvPr>
          <p:cNvCxnSpPr/>
          <p:nvPr/>
        </p:nvCxnSpPr>
        <p:spPr>
          <a:xfrm flipH="1">
            <a:off x="1285622" y="3808404"/>
            <a:ext cx="867171" cy="20126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E810CD99-B23F-B8DC-1DDF-41A58885D950}"/>
              </a:ext>
            </a:extLst>
          </p:cNvPr>
          <p:cNvCxnSpPr/>
          <p:nvPr/>
        </p:nvCxnSpPr>
        <p:spPr>
          <a:xfrm flipV="1">
            <a:off x="3739383" y="2511354"/>
            <a:ext cx="683182" cy="540400"/>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0">
            <a:extLst>
              <a:ext uri="{FF2B5EF4-FFF2-40B4-BE49-F238E27FC236}">
                <a16:creationId xmlns:a16="http://schemas.microsoft.com/office/drawing/2014/main" id="{4E4238C0-160A-EB16-F9B5-18A89B21D3D8}"/>
              </a:ext>
            </a:extLst>
          </p:cNvPr>
          <p:cNvCxnSpPr/>
          <p:nvPr/>
        </p:nvCxnSpPr>
        <p:spPr>
          <a:xfrm>
            <a:off x="3421090" y="4418605"/>
            <a:ext cx="390596" cy="812578"/>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1">
            <a:extLst>
              <a:ext uri="{FF2B5EF4-FFF2-40B4-BE49-F238E27FC236}">
                <a16:creationId xmlns:a16="http://schemas.microsoft.com/office/drawing/2014/main" id="{5AC77584-C085-4645-6F8B-C3A2281DA4F1}"/>
              </a:ext>
            </a:extLst>
          </p:cNvPr>
          <p:cNvCxnSpPr/>
          <p:nvPr/>
        </p:nvCxnSpPr>
        <p:spPr>
          <a:xfrm flipH="1" flipV="1">
            <a:off x="1630571" y="2511355"/>
            <a:ext cx="693989" cy="542772"/>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2">
            <a:extLst>
              <a:ext uri="{FF2B5EF4-FFF2-40B4-BE49-F238E27FC236}">
                <a16:creationId xmlns:a16="http://schemas.microsoft.com/office/drawing/2014/main" id="{1C653B8E-27F1-C39E-CBA4-860ACACDEFE4}"/>
              </a:ext>
            </a:extLst>
          </p:cNvPr>
          <p:cNvCxnSpPr/>
          <p:nvPr/>
        </p:nvCxnSpPr>
        <p:spPr>
          <a:xfrm flipH="1">
            <a:off x="2277838" y="4427916"/>
            <a:ext cx="374743" cy="803267"/>
          </a:xfrm>
          <a:prstGeom prst="line">
            <a:avLst/>
          </a:prstGeom>
          <a:ln w="9525" cmpd="sng">
            <a:solidFill>
              <a:schemeClr val="accent1">
                <a:lumMod val="100000"/>
              </a:schemeClr>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5" name="Oval 27">
            <a:extLst>
              <a:ext uri="{FF2B5EF4-FFF2-40B4-BE49-F238E27FC236}">
                <a16:creationId xmlns:a16="http://schemas.microsoft.com/office/drawing/2014/main" id="{5972A88F-EB54-7ED0-CC32-B2089214B23F}"/>
              </a:ext>
            </a:extLst>
          </p:cNvPr>
          <p:cNvSpPr>
            <a:spLocks noChangeArrowheads="1"/>
          </p:cNvSpPr>
          <p:nvPr>
            <p:custDataLst>
              <p:tags r:id="rId6"/>
            </p:custDataLst>
          </p:nvPr>
        </p:nvSpPr>
        <p:spPr bwMode="auto">
          <a:xfrm flipH="1">
            <a:off x="2135611" y="2712869"/>
            <a:ext cx="1792961" cy="1792961"/>
          </a:xfrm>
          <a:prstGeom prst="ellipse">
            <a:avLst/>
          </a:prstGeom>
          <a:solidFill>
            <a:schemeClr val="accent1">
              <a:lumMod val="100000"/>
            </a:scheme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2000" b="1" dirty="0">
                <a:solidFill>
                  <a:schemeClr val="bg1"/>
                </a:solidFill>
              </a:rPr>
              <a:t>Transformer</a:t>
            </a:r>
            <a:endParaRPr lang="en-US" altLang="de-DE" sz="2000" b="1" dirty="0">
              <a:solidFill>
                <a:schemeClr val="bg1"/>
              </a:solidFill>
              <a:latin typeface="+mn-lt"/>
            </a:endParaRPr>
          </a:p>
        </p:txBody>
      </p:sp>
      <p:sp>
        <p:nvSpPr>
          <p:cNvPr id="56" name="Oval 27">
            <a:extLst>
              <a:ext uri="{FF2B5EF4-FFF2-40B4-BE49-F238E27FC236}">
                <a16:creationId xmlns:a16="http://schemas.microsoft.com/office/drawing/2014/main" id="{88ABB50E-7E27-6CB5-E696-4CC701E49425}"/>
              </a:ext>
            </a:extLst>
          </p:cNvPr>
          <p:cNvSpPr>
            <a:spLocks noChangeArrowheads="1"/>
          </p:cNvSpPr>
          <p:nvPr>
            <p:custDataLst>
              <p:tags r:id="rId7"/>
            </p:custDataLst>
          </p:nvPr>
        </p:nvSpPr>
        <p:spPr bwMode="auto">
          <a:xfrm flipH="1">
            <a:off x="2583851" y="1375426"/>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Point</a:t>
            </a:r>
          </a:p>
          <a:p>
            <a:pPr algn="ctr">
              <a:spcBef>
                <a:spcPct val="50000"/>
              </a:spcBef>
            </a:pPr>
            <a:r>
              <a:rPr lang="en-US" altLang="zh-CN" sz="1200" dirty="0" err="1"/>
              <a:t>Trm</a:t>
            </a:r>
            <a:endParaRPr lang="en-US" altLang="de-DE" sz="1200" dirty="0">
              <a:latin typeface="+mn-lt"/>
            </a:endParaRPr>
          </a:p>
        </p:txBody>
      </p:sp>
      <p:sp>
        <p:nvSpPr>
          <p:cNvPr id="57" name="Oval 27">
            <a:extLst>
              <a:ext uri="{FF2B5EF4-FFF2-40B4-BE49-F238E27FC236}">
                <a16:creationId xmlns:a16="http://schemas.microsoft.com/office/drawing/2014/main" id="{64258CB8-6C5F-C549-0A60-C02D6E729B1B}"/>
              </a:ext>
            </a:extLst>
          </p:cNvPr>
          <p:cNvSpPr>
            <a:spLocks noChangeArrowheads="1"/>
          </p:cNvSpPr>
          <p:nvPr>
            <p:custDataLst>
              <p:tags r:id="rId8"/>
            </p:custDataLst>
          </p:nvPr>
        </p:nvSpPr>
        <p:spPr bwMode="auto">
          <a:xfrm flipH="1">
            <a:off x="3977437"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Swin3d</a:t>
            </a:r>
            <a:endParaRPr lang="en-US" altLang="de-DE" sz="1200" dirty="0">
              <a:latin typeface="+mn-lt"/>
            </a:endParaRPr>
          </a:p>
        </p:txBody>
      </p:sp>
      <p:sp>
        <p:nvSpPr>
          <p:cNvPr id="58" name="Oval 27">
            <a:extLst>
              <a:ext uri="{FF2B5EF4-FFF2-40B4-BE49-F238E27FC236}">
                <a16:creationId xmlns:a16="http://schemas.microsoft.com/office/drawing/2014/main" id="{6F38AFDE-EC8A-F175-9B38-75D5D1935D88}"/>
              </a:ext>
            </a:extLst>
          </p:cNvPr>
          <p:cNvSpPr>
            <a:spLocks noChangeArrowheads="1"/>
          </p:cNvSpPr>
          <p:nvPr>
            <p:custDataLst>
              <p:tags r:id="rId9"/>
            </p:custDataLst>
          </p:nvPr>
        </p:nvSpPr>
        <p:spPr bwMode="auto">
          <a:xfrm flipH="1">
            <a:off x="4332486"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PT2</a:t>
            </a:r>
            <a:endParaRPr lang="en-US" altLang="de-DE" sz="1200" dirty="0">
              <a:latin typeface="+mn-lt"/>
            </a:endParaRPr>
          </a:p>
        </p:txBody>
      </p:sp>
      <p:sp>
        <p:nvSpPr>
          <p:cNvPr id="59" name="Oval 27">
            <a:extLst>
              <a:ext uri="{FF2B5EF4-FFF2-40B4-BE49-F238E27FC236}">
                <a16:creationId xmlns:a16="http://schemas.microsoft.com/office/drawing/2014/main" id="{8D6A7429-4023-E753-17D6-8BEA3D45EF8A}"/>
              </a:ext>
            </a:extLst>
          </p:cNvPr>
          <p:cNvSpPr>
            <a:spLocks noChangeArrowheads="1"/>
          </p:cNvSpPr>
          <p:nvPr>
            <p:custDataLst>
              <p:tags r:id="rId10"/>
            </p:custDataLst>
          </p:nvPr>
        </p:nvSpPr>
        <p:spPr bwMode="auto">
          <a:xfrm flipH="1">
            <a:off x="3363443"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PT3</a:t>
            </a:r>
            <a:endParaRPr lang="en-US" altLang="de-DE" sz="1200" dirty="0">
              <a:latin typeface="+mn-lt"/>
            </a:endParaRPr>
          </a:p>
        </p:txBody>
      </p:sp>
      <p:sp>
        <p:nvSpPr>
          <p:cNvPr id="60" name="Oval 27">
            <a:extLst>
              <a:ext uri="{FF2B5EF4-FFF2-40B4-BE49-F238E27FC236}">
                <a16:creationId xmlns:a16="http://schemas.microsoft.com/office/drawing/2014/main" id="{41D1879D-32A4-8055-56AA-6D6258B1B640}"/>
              </a:ext>
            </a:extLst>
          </p:cNvPr>
          <p:cNvSpPr>
            <a:spLocks noChangeArrowheads="1"/>
          </p:cNvSpPr>
          <p:nvPr>
            <p:custDataLst>
              <p:tags r:id="rId11"/>
            </p:custDataLst>
          </p:nvPr>
        </p:nvSpPr>
        <p:spPr bwMode="auto">
          <a:xfrm flipH="1">
            <a:off x="1829594" y="4782942"/>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3D-VisTA</a:t>
            </a:r>
            <a:endParaRPr lang="en-US" altLang="de-DE" sz="1200" dirty="0">
              <a:latin typeface="+mn-lt"/>
            </a:endParaRPr>
          </a:p>
        </p:txBody>
      </p:sp>
      <p:sp>
        <p:nvSpPr>
          <p:cNvPr id="61" name="Oval 27">
            <a:extLst>
              <a:ext uri="{FF2B5EF4-FFF2-40B4-BE49-F238E27FC236}">
                <a16:creationId xmlns:a16="http://schemas.microsoft.com/office/drawing/2014/main" id="{61553BBA-2175-8FFF-485A-49F2C3618E3E}"/>
              </a:ext>
            </a:extLst>
          </p:cNvPr>
          <p:cNvSpPr>
            <a:spLocks noChangeArrowheads="1"/>
          </p:cNvSpPr>
          <p:nvPr>
            <p:custDataLst>
              <p:tags r:id="rId12"/>
            </p:custDataLst>
          </p:nvPr>
        </p:nvSpPr>
        <p:spPr bwMode="auto">
          <a:xfrm flipH="1">
            <a:off x="837378" y="356142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LEO</a:t>
            </a:r>
            <a:endParaRPr lang="en-US" altLang="de-DE" sz="1200" dirty="0">
              <a:latin typeface="+mn-lt"/>
            </a:endParaRPr>
          </a:p>
        </p:txBody>
      </p:sp>
      <p:sp>
        <p:nvSpPr>
          <p:cNvPr id="62" name="Oval 27">
            <a:extLst>
              <a:ext uri="{FF2B5EF4-FFF2-40B4-BE49-F238E27FC236}">
                <a16:creationId xmlns:a16="http://schemas.microsoft.com/office/drawing/2014/main" id="{4B9FF76C-9660-44FD-FC47-3E37E24D6AAC}"/>
              </a:ext>
            </a:extLst>
          </p:cNvPr>
          <p:cNvSpPr>
            <a:spLocks noChangeArrowheads="1"/>
          </p:cNvSpPr>
          <p:nvPr>
            <p:custDataLst>
              <p:tags r:id="rId13"/>
            </p:custDataLst>
          </p:nvPr>
        </p:nvSpPr>
        <p:spPr bwMode="auto">
          <a:xfrm flipH="1">
            <a:off x="1182326" y="2063113"/>
            <a:ext cx="896481" cy="896481"/>
          </a:xfrm>
          <a:prstGeom prst="ellipse">
            <a:avLst/>
          </a:prstGeom>
          <a:solidFill>
            <a:srgbClr val="FFFFFF">
              <a:lumMod val="100000"/>
            </a:srgbClr>
          </a:solidFill>
          <a:ln w="9525" cmpd="sng">
            <a:solidFill>
              <a:schemeClr val="accent1">
                <a:lumMod val="100000"/>
              </a:schemeClr>
            </a:solidFill>
            <a:prstDash val="solid"/>
            <a:round/>
            <a:headEnd/>
            <a:tailEnd/>
          </a:ln>
          <a:effectLst/>
        </p:spPr>
        <p:txBody>
          <a:bodyPr wrap="none" lIns="45720" rIns="45720" anchor="ctr" anchorCtr="1"/>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r>
              <a:rPr lang="en-US" altLang="zh-CN" sz="1200" dirty="0"/>
              <a:t>PQ3D</a:t>
            </a:r>
            <a:endParaRPr lang="en-US" altLang="de-DE" sz="1200" dirty="0">
              <a:latin typeface="+mn-lt"/>
            </a:endParaRPr>
          </a:p>
        </p:txBody>
      </p:sp>
      <p:sp>
        <p:nvSpPr>
          <p:cNvPr id="64" name="ee4pContent1">
            <a:extLst>
              <a:ext uri="{FF2B5EF4-FFF2-40B4-BE49-F238E27FC236}">
                <a16:creationId xmlns:a16="http://schemas.microsoft.com/office/drawing/2014/main" id="{611A3B13-BD80-D1F8-368C-2226E917DD02}"/>
              </a:ext>
            </a:extLst>
          </p:cNvPr>
          <p:cNvSpPr txBox="1">
            <a:spLocks/>
          </p:cNvSpPr>
          <p:nvPr>
            <p:custDataLst>
              <p:tags r:id="rId14"/>
            </p:custDataLst>
          </p:nvPr>
        </p:nvSpPr>
        <p:spPr>
          <a:xfrm>
            <a:off x="838201" y="5730611"/>
            <a:ext cx="10515600" cy="103284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场景理解旨在区分物体的语义，识别其位置，并从 </a:t>
            </a:r>
            <a:r>
              <a:rPr lang="en-US" altLang="zh-CN" dirty="0"/>
              <a:t>3D </a:t>
            </a:r>
            <a:r>
              <a:rPr lang="zh-CN" altLang="en-US" dirty="0"/>
              <a:t>场景数据中推断几何属性</a:t>
            </a:r>
            <a:endParaRPr lang="en-US" altLang="zh-CN" dirty="0"/>
          </a:p>
          <a:p>
            <a:pPr lvl="1"/>
            <a:r>
              <a:rPr lang="zh-CN" altLang="en-US" dirty="0"/>
              <a:t>场景可以使用 </a:t>
            </a:r>
            <a:r>
              <a:rPr lang="en-US" altLang="zh-CN" dirty="0"/>
              <a:t>3D </a:t>
            </a:r>
            <a:r>
              <a:rPr lang="zh-CN" altLang="en-US" dirty="0"/>
              <a:t>扫描工具（如激光雷达或 </a:t>
            </a:r>
            <a:r>
              <a:rPr lang="en-US" altLang="zh-CN" dirty="0"/>
              <a:t>RGB-D </a:t>
            </a:r>
            <a:r>
              <a:rPr lang="zh-CN" altLang="en-US" dirty="0"/>
              <a:t>传感器）记录为 </a:t>
            </a:r>
            <a:r>
              <a:rPr lang="en-US" altLang="zh-CN" dirty="0"/>
              <a:t>3D </a:t>
            </a:r>
            <a:r>
              <a:rPr lang="zh-CN" altLang="en-US" dirty="0"/>
              <a:t>点云</a:t>
            </a:r>
            <a:endParaRPr lang="en-US" altLang="zh-CN" dirty="0"/>
          </a:p>
          <a:p>
            <a:pPr lvl="1"/>
            <a:r>
              <a:rPr lang="zh-CN" altLang="en-US" dirty="0"/>
              <a:t>与图像不同，点云是稀疏的、无序的和不规则的，使场景解释极具挑战性</a:t>
            </a:r>
            <a:endParaRPr lang="en-US" altLang="zh-CN" dirty="0"/>
          </a:p>
          <a:p>
            <a:pPr lvl="1"/>
            <a:endParaRPr lang="en-US" dirty="0">
              <a:latin typeface="+mn-lt"/>
            </a:endParaRPr>
          </a:p>
        </p:txBody>
      </p:sp>
      <p:cxnSp>
        <p:nvCxnSpPr>
          <p:cNvPr id="70" name="直接连接符 69">
            <a:extLst>
              <a:ext uri="{FF2B5EF4-FFF2-40B4-BE49-F238E27FC236}">
                <a16:creationId xmlns:a16="http://schemas.microsoft.com/office/drawing/2014/main" id="{0C8A95BF-1643-33F1-A48B-04D96B30268F}"/>
              </a:ext>
            </a:extLst>
          </p:cNvPr>
          <p:cNvCxnSpPr>
            <a:cxnSpLocks/>
          </p:cNvCxnSpPr>
          <p:nvPr/>
        </p:nvCxnSpPr>
        <p:spPr>
          <a:xfrm>
            <a:off x="6286073" y="1672113"/>
            <a:ext cx="21226" cy="37786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18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F249CD-D19B-03AD-E1C1-399CD75EA1BA}"/>
              </a:ext>
            </a:extLst>
          </p:cNvPr>
          <p:cNvGraphicFramePr>
            <a:graphicFrameLocks noChangeAspect="1"/>
          </p:cNvGraphicFramePr>
          <p:nvPr>
            <p:custDataLst>
              <p:tags r:id="rId1"/>
            </p:custDataLst>
            <p:extLst>
              <p:ext uri="{D42A27DB-BD31-4B8C-83A1-F6EECF244321}">
                <p14:modId xmlns:p14="http://schemas.microsoft.com/office/powerpoint/2010/main" val="3638744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73" imgH="476" progId="TCLayout.ActiveDocument.1">
                  <p:embed/>
                </p:oleObj>
              </mc:Choice>
              <mc:Fallback>
                <p:oleObj name="think-cell 幻灯片" r:id="rId4" imgW="473" imgH="47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a:xfrm>
            <a:off x="838199" y="18392"/>
            <a:ext cx="10515600" cy="1325563"/>
          </a:xfrm>
        </p:spPr>
        <p:txBody>
          <a:bodyPr vert="horz"/>
          <a:lstStyle/>
          <a:p>
            <a:r>
              <a:rPr lang="en-US" altLang="zh-CN" sz="4400" b="1" dirty="0">
                <a:solidFill>
                  <a:schemeClr val="tx1"/>
                </a:solidFill>
              </a:rPr>
              <a:t>Introduction</a:t>
            </a:r>
            <a:endParaRPr lang="en-US" dirty="0"/>
          </a:p>
        </p:txBody>
      </p:sp>
      <p:pic>
        <p:nvPicPr>
          <p:cNvPr id="4" name="图片 3">
            <a:extLst>
              <a:ext uri="{FF2B5EF4-FFF2-40B4-BE49-F238E27FC236}">
                <a16:creationId xmlns:a16="http://schemas.microsoft.com/office/drawing/2014/main" id="{03CBAC8B-D2E8-C050-A670-2EC4BB1A717F}"/>
              </a:ext>
            </a:extLst>
          </p:cNvPr>
          <p:cNvPicPr>
            <a:picLocks noChangeAspect="1"/>
          </p:cNvPicPr>
          <p:nvPr/>
        </p:nvPicPr>
        <p:blipFill>
          <a:blip r:embed="rId6"/>
          <a:stretch>
            <a:fillRect/>
          </a:stretch>
        </p:blipFill>
        <p:spPr>
          <a:xfrm>
            <a:off x="182367" y="1051103"/>
            <a:ext cx="11827265" cy="4084674"/>
          </a:xfrm>
          <a:prstGeom prst="rect">
            <a:avLst/>
          </a:prstGeom>
        </p:spPr>
      </p:pic>
      <p:sp>
        <p:nvSpPr>
          <p:cNvPr id="3" name="ee4pContent1">
            <a:extLst>
              <a:ext uri="{FF2B5EF4-FFF2-40B4-BE49-F238E27FC236}">
                <a16:creationId xmlns:a16="http://schemas.microsoft.com/office/drawing/2014/main" id="{F75B27E5-6F97-1699-3C73-631A630D6B78}"/>
              </a:ext>
            </a:extLst>
          </p:cNvPr>
          <p:cNvSpPr txBox="1">
            <a:spLocks/>
          </p:cNvSpPr>
          <p:nvPr>
            <p:custDataLst>
              <p:tags r:id="rId2"/>
            </p:custDataLst>
          </p:nvPr>
        </p:nvSpPr>
        <p:spPr>
          <a:xfrm>
            <a:off x="182368" y="5135777"/>
            <a:ext cx="11827264" cy="140170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latin typeface="+mn-lt"/>
              </a:rPr>
              <a:t>基于 </a:t>
            </a:r>
            <a:r>
              <a:rPr lang="en-US" altLang="zh-CN" dirty="0">
                <a:latin typeface="+mn-lt"/>
              </a:rPr>
              <a:t>MLM </a:t>
            </a:r>
            <a:r>
              <a:rPr lang="zh-CN" altLang="en-US" dirty="0">
                <a:latin typeface="+mn-lt"/>
              </a:rPr>
              <a:t>和 </a:t>
            </a:r>
            <a:r>
              <a:rPr lang="en-US" altLang="zh-CN" dirty="0">
                <a:latin typeface="+mn-lt"/>
              </a:rPr>
              <a:t>WM </a:t>
            </a:r>
            <a:r>
              <a:rPr lang="zh-CN" altLang="en-US" dirty="0">
                <a:latin typeface="+mn-lt"/>
              </a:rPr>
              <a:t>的具身智能体的整体框架</a:t>
            </a:r>
          </a:p>
          <a:p>
            <a:pPr lvl="1"/>
            <a:r>
              <a:rPr lang="zh-CN" altLang="en-US" dirty="0">
                <a:latin typeface="+mn-lt"/>
              </a:rPr>
              <a:t>具身智能体拥有一个具身世界模型作为其“大脑”</a:t>
            </a:r>
          </a:p>
          <a:p>
            <a:pPr lvl="1"/>
            <a:r>
              <a:rPr lang="zh-CN" altLang="en-US" dirty="0">
                <a:latin typeface="+mn-lt"/>
              </a:rPr>
              <a:t>理解虚拟</a:t>
            </a:r>
            <a:r>
              <a:rPr lang="en-US" altLang="zh-CN" dirty="0">
                <a:latin typeface="+mn-lt"/>
              </a:rPr>
              <a:t>-</a:t>
            </a:r>
            <a:r>
              <a:rPr lang="zh-CN" altLang="en-US" dirty="0">
                <a:latin typeface="+mn-lt"/>
              </a:rPr>
              <a:t>物理环境并积极感知多模态元素</a:t>
            </a:r>
          </a:p>
          <a:p>
            <a:pPr lvl="1"/>
            <a:r>
              <a:rPr lang="zh-CN" altLang="en-US" dirty="0">
                <a:latin typeface="+mn-lt"/>
              </a:rPr>
              <a:t>完全理解人类意图，与人类价值观和事件因果关系保持一致，分解复杂的任务并执行可靠的操作，与人类互动并利用知识和工具</a:t>
            </a:r>
          </a:p>
          <a:p>
            <a:pPr lvl="1"/>
            <a:endParaRPr lang="en-US" dirty="0">
              <a:latin typeface="+mn-lt"/>
            </a:endParaRPr>
          </a:p>
        </p:txBody>
      </p:sp>
    </p:spTree>
    <p:extLst>
      <p:ext uri="{BB962C8B-B14F-4D97-AF65-F5344CB8AC3E}">
        <p14:creationId xmlns:p14="http://schemas.microsoft.com/office/powerpoint/2010/main" val="78762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endParaRPr lang="en-US" dirty="0"/>
          </a:p>
        </p:txBody>
      </p:sp>
      <p:sp>
        <p:nvSpPr>
          <p:cNvPr id="7" name="ee4pContent1">
            <a:extLst>
              <a:ext uri="{FF2B5EF4-FFF2-40B4-BE49-F238E27FC236}">
                <a16:creationId xmlns:a16="http://schemas.microsoft.com/office/drawing/2014/main" id="{EC50BE1F-EAD4-FE28-6FC4-6A780286A3AB}"/>
              </a:ext>
            </a:extLst>
          </p:cNvPr>
          <p:cNvSpPr txBox="1">
            <a:spLocks/>
          </p:cNvSpPr>
          <p:nvPr>
            <p:custDataLst>
              <p:tags r:id="rId2"/>
            </p:custDataLst>
          </p:nvPr>
        </p:nvSpPr>
        <p:spPr>
          <a:xfrm>
            <a:off x="514351"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a:t>
            </a:r>
            <a:r>
              <a:rPr lang="zh-CN" altLang="en-US" dirty="0"/>
              <a:t>点投影到不同的图像平面，并采用基于 </a:t>
            </a:r>
            <a:r>
              <a:rPr lang="en-US" altLang="zh-CN" dirty="0"/>
              <a:t>2D CNN </a:t>
            </a:r>
            <a:r>
              <a:rPr lang="zh-CN" altLang="en-US" dirty="0"/>
              <a:t>的主干网络进行特征提取</a:t>
            </a:r>
            <a:endParaRPr lang="en-US" dirty="0">
              <a:latin typeface="+mn-lt"/>
            </a:endParaRPr>
          </a:p>
        </p:txBody>
      </p:sp>
      <p:sp>
        <p:nvSpPr>
          <p:cNvPr id="8" name="ee4pContent1">
            <a:extLst>
              <a:ext uri="{FF2B5EF4-FFF2-40B4-BE49-F238E27FC236}">
                <a16:creationId xmlns:a16="http://schemas.microsoft.com/office/drawing/2014/main" id="{36577393-0E93-28E3-1F1E-36C1FCCA99E2}"/>
              </a:ext>
            </a:extLst>
          </p:cNvPr>
          <p:cNvSpPr txBox="1">
            <a:spLocks/>
          </p:cNvSpPr>
          <p:nvPr>
            <p:custDataLst>
              <p:tags r:id="rId3"/>
            </p:custDataLst>
          </p:nvPr>
        </p:nvSpPr>
        <p:spPr>
          <a:xfrm>
            <a:off x="6190256" y="2179415"/>
            <a:ext cx="5485013"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基于点的方法直接处理点云</a:t>
            </a:r>
            <a:endParaRPr lang="en-US" dirty="0">
              <a:latin typeface="+mn-lt"/>
            </a:endParaRPr>
          </a:p>
        </p:txBody>
      </p:sp>
      <p:sp>
        <p:nvSpPr>
          <p:cNvPr id="9" name="ee4pHeader1">
            <a:extLst>
              <a:ext uri="{FF2B5EF4-FFF2-40B4-BE49-F238E27FC236}">
                <a16:creationId xmlns:a16="http://schemas.microsoft.com/office/drawing/2014/main" id="{160A324F-BF9B-F1B1-8D57-6AFF52A01C77}"/>
              </a:ext>
            </a:extLst>
          </p:cNvPr>
          <p:cNvSpPr/>
          <p:nvPr>
            <p:custDataLst>
              <p:tags r:id="rId4"/>
            </p:custDataLst>
          </p:nvPr>
        </p:nvSpPr>
        <p:spPr bwMode="auto">
          <a:xfrm>
            <a:off x="514349"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基于投影</a:t>
            </a:r>
            <a:r>
              <a:rPr lang="en-US" altLang="zh-CN" sz="2000" b="1" dirty="0">
                <a:solidFill>
                  <a:schemeClr val="bg1"/>
                </a:solidFill>
              </a:rPr>
              <a:t>—</a:t>
            </a:r>
            <a:r>
              <a:rPr lang="en-US" altLang="zh-CN" sz="2000" b="1" dirty="0">
                <a:solidFill>
                  <a:schemeClr val="bg1"/>
                </a:solidFill>
                <a:hlinkClick r:id="rId9">
                  <a:extLst>
                    <a:ext uri="{A12FA001-AC4F-418D-AE19-62706E023703}">
                      <ahyp:hlinkClr xmlns:ahyp="http://schemas.microsoft.com/office/drawing/2018/hyperlinkcolor" val="tx"/>
                    </a:ext>
                  </a:extLst>
                </a:hlinkClick>
              </a:rPr>
              <a:t>MV3D</a:t>
            </a:r>
            <a:r>
              <a:rPr lang="en-US" altLang="zh-CN" sz="2000" b="1" dirty="0">
                <a:solidFill>
                  <a:schemeClr val="bg1"/>
                </a:solidFill>
              </a:rPr>
              <a:t> &amp; </a:t>
            </a:r>
            <a:r>
              <a:rPr lang="en-US" altLang="zh-CN" sz="2000" b="1" dirty="0">
                <a:solidFill>
                  <a:schemeClr val="bg1"/>
                </a:solidFill>
                <a:hlinkClick r:id="rId10">
                  <a:extLst>
                    <a:ext uri="{A12FA001-AC4F-418D-AE19-62706E023703}">
                      <ahyp:hlinkClr xmlns:ahyp="http://schemas.microsoft.com/office/drawing/2018/hyperlinkcolor" val="tx"/>
                    </a:ext>
                  </a:extLst>
                </a:hlinkClick>
              </a:rPr>
              <a:t>PointPillars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MVCNN</a:t>
            </a:r>
            <a:endParaRPr lang="en-US" sz="2000" b="1" dirty="0">
              <a:solidFill>
                <a:schemeClr val="bg1"/>
              </a:solidFill>
            </a:endParaRPr>
          </a:p>
        </p:txBody>
      </p:sp>
      <p:sp>
        <p:nvSpPr>
          <p:cNvPr id="10" name="ee4pHeader1">
            <a:extLst>
              <a:ext uri="{FF2B5EF4-FFF2-40B4-BE49-F238E27FC236}">
                <a16:creationId xmlns:a16="http://schemas.microsoft.com/office/drawing/2014/main" id="{71F22B0A-6268-1969-35BB-4945EFB30EC4}"/>
              </a:ext>
            </a:extLst>
          </p:cNvPr>
          <p:cNvSpPr/>
          <p:nvPr>
            <p:custDataLst>
              <p:tags r:id="rId5"/>
            </p:custDataLst>
          </p:nvPr>
        </p:nvSpPr>
        <p:spPr bwMode="auto">
          <a:xfrm>
            <a:off x="6190254" y="1717677"/>
            <a:ext cx="548501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基于点</a:t>
            </a:r>
            <a:r>
              <a:rPr lang="en-US" altLang="zh-CN" sz="2000" b="1" dirty="0">
                <a:solidFill>
                  <a:schemeClr val="bg1"/>
                </a:solidFill>
              </a:rPr>
              <a:t>—</a:t>
            </a:r>
            <a:r>
              <a:rPr lang="en-US" altLang="zh-CN" sz="2000" b="1" dirty="0">
                <a:solidFill>
                  <a:schemeClr val="bg1"/>
                </a:solidFill>
                <a:hlinkClick r:id="rId12">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PointNet++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4">
                  <a:extLst>
                    <a:ext uri="{A12FA001-AC4F-418D-AE19-62706E023703}">
                      <ahyp:hlinkClr xmlns:ahyp="http://schemas.microsoft.com/office/drawing/2018/hyperlinkcolor" val="tx"/>
                    </a:ext>
                  </a:extLst>
                </a:hlinkClick>
              </a:rPr>
              <a:t>PointMLP</a:t>
            </a:r>
            <a:endParaRPr lang="en-US" sz="2000" b="1" dirty="0">
              <a:solidFill>
                <a:schemeClr val="bg1"/>
              </a:solidFill>
            </a:endParaRPr>
          </a:p>
        </p:txBody>
      </p:sp>
      <p:pic>
        <p:nvPicPr>
          <p:cNvPr id="11" name="图片 10">
            <a:extLst>
              <a:ext uri="{FF2B5EF4-FFF2-40B4-BE49-F238E27FC236}">
                <a16:creationId xmlns:a16="http://schemas.microsoft.com/office/drawing/2014/main" id="{B299FBEE-E6DD-7F90-5F77-137729B60BFC}"/>
              </a:ext>
            </a:extLst>
          </p:cNvPr>
          <p:cNvPicPr>
            <a:picLocks noChangeAspect="1"/>
          </p:cNvPicPr>
          <p:nvPr/>
        </p:nvPicPr>
        <p:blipFill>
          <a:blip r:embed="rId15"/>
          <a:stretch>
            <a:fillRect/>
          </a:stretch>
        </p:blipFill>
        <p:spPr>
          <a:xfrm>
            <a:off x="576198" y="3429000"/>
            <a:ext cx="5361314" cy="2313757"/>
          </a:xfrm>
          <a:prstGeom prst="rect">
            <a:avLst/>
          </a:prstGeom>
        </p:spPr>
      </p:pic>
      <p:pic>
        <p:nvPicPr>
          <p:cNvPr id="12" name="图片 11">
            <a:extLst>
              <a:ext uri="{FF2B5EF4-FFF2-40B4-BE49-F238E27FC236}">
                <a16:creationId xmlns:a16="http://schemas.microsoft.com/office/drawing/2014/main" id="{27868429-B490-CA6C-4821-D9340DC8D9EA}"/>
              </a:ext>
            </a:extLst>
          </p:cNvPr>
          <p:cNvPicPr>
            <a:picLocks noChangeAspect="1"/>
          </p:cNvPicPr>
          <p:nvPr/>
        </p:nvPicPr>
        <p:blipFill>
          <a:blip r:embed="rId16"/>
          <a:stretch>
            <a:fillRect/>
          </a:stretch>
        </p:blipFill>
        <p:spPr>
          <a:xfrm>
            <a:off x="6244615" y="3387733"/>
            <a:ext cx="5376290" cy="2396290"/>
          </a:xfrm>
          <a:prstGeom prst="rect">
            <a:avLst/>
          </a:prstGeom>
        </p:spPr>
      </p:pic>
    </p:spTree>
    <p:extLst>
      <p:ext uri="{BB962C8B-B14F-4D97-AF65-F5344CB8AC3E}">
        <p14:creationId xmlns:p14="http://schemas.microsoft.com/office/powerpoint/2010/main" val="3536717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C4BBC4C-3274-8655-D864-809DF66AB3AC}"/>
              </a:ext>
            </a:extLst>
          </p:cNvPr>
          <p:cNvGraphicFramePr>
            <a:graphicFrameLocks noChangeAspect="1"/>
          </p:cNvGraphicFramePr>
          <p:nvPr>
            <p:custDataLst>
              <p:tags r:id="rId1"/>
            </p:custDataLst>
            <p:extLst>
              <p:ext uri="{D42A27DB-BD31-4B8C-83A1-F6EECF244321}">
                <p14:modId xmlns:p14="http://schemas.microsoft.com/office/powerpoint/2010/main" val="4221296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5C4BBC4C-3274-8655-D864-809DF66AB3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3D Scene Understanding——</a:t>
            </a:r>
            <a:r>
              <a:rPr lang="zh-CN" altLang="en-US" sz="4400" b="1" dirty="0"/>
              <a:t>基于体素</a:t>
            </a:r>
            <a:endParaRPr lang="en-US" dirty="0"/>
          </a:p>
        </p:txBody>
      </p:sp>
      <p:sp>
        <p:nvSpPr>
          <p:cNvPr id="8" name="ee4pContent1">
            <a:extLst>
              <a:ext uri="{FF2B5EF4-FFF2-40B4-BE49-F238E27FC236}">
                <a16:creationId xmlns:a16="http://schemas.microsoft.com/office/drawing/2014/main" id="{796908E6-D6CE-DFD7-FD88-FE888852A999}"/>
              </a:ext>
            </a:extLst>
          </p:cNvPr>
          <p:cNvSpPr txBox="1">
            <a:spLocks/>
          </p:cNvSpPr>
          <p:nvPr>
            <p:custDataLst>
              <p:tags r:id="rId2"/>
            </p:custDataLst>
          </p:nvPr>
        </p:nvSpPr>
        <p:spPr>
          <a:xfrm>
            <a:off x="514350" y="2179416"/>
            <a:ext cx="11115577"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基于体素的方法将点云转换为规则的体素网格，以方便 </a:t>
            </a:r>
            <a:r>
              <a:rPr lang="en-US" altLang="zh-CN" dirty="0"/>
              <a:t>3D </a:t>
            </a:r>
            <a:r>
              <a:rPr lang="zh-CN" altLang="en-US" dirty="0"/>
              <a:t>卷积运算</a:t>
            </a:r>
            <a:endParaRPr lang="en-US" dirty="0">
              <a:latin typeface="+mn-lt"/>
            </a:endParaRPr>
          </a:p>
        </p:txBody>
      </p:sp>
      <p:sp>
        <p:nvSpPr>
          <p:cNvPr id="9" name="ee4pContent1">
            <a:extLst>
              <a:ext uri="{FF2B5EF4-FFF2-40B4-BE49-F238E27FC236}">
                <a16:creationId xmlns:a16="http://schemas.microsoft.com/office/drawing/2014/main" id="{037F9748-FBC9-7012-BB17-FBBFB6291643}"/>
              </a:ext>
            </a:extLst>
          </p:cNvPr>
          <p:cNvSpPr txBox="1">
            <a:spLocks/>
          </p:cNvSpPr>
          <p:nvPr>
            <p:custDataLst>
              <p:tags r:id="rId3"/>
            </p:custDataLst>
          </p:nvPr>
        </p:nvSpPr>
        <p:spPr>
          <a:xfrm>
            <a:off x="514351" y="4606849"/>
            <a:ext cx="11115574" cy="19054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并且一些工作通过稀疏卷积来提高效率</a:t>
            </a:r>
            <a:endParaRPr lang="en-US" dirty="0">
              <a:latin typeface="+mn-lt"/>
            </a:endParaRPr>
          </a:p>
        </p:txBody>
      </p:sp>
      <p:sp>
        <p:nvSpPr>
          <p:cNvPr id="10" name="ee4pHeader1">
            <a:extLst>
              <a:ext uri="{FF2B5EF4-FFF2-40B4-BE49-F238E27FC236}">
                <a16:creationId xmlns:a16="http://schemas.microsoft.com/office/drawing/2014/main" id="{0E7CE913-CF9A-C1B5-5FAD-BE75B3BAC5AE}"/>
              </a:ext>
            </a:extLst>
          </p:cNvPr>
          <p:cNvSpPr/>
          <p:nvPr>
            <p:custDataLst>
              <p:tags r:id="rId4"/>
            </p:custDataLst>
          </p:nvPr>
        </p:nvSpPr>
        <p:spPr bwMode="auto">
          <a:xfrm>
            <a:off x="514349" y="1717677"/>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rPr>
              <a:t>3D </a:t>
            </a:r>
            <a:r>
              <a:rPr lang="zh-CN" altLang="en-US" sz="2000" b="1" dirty="0">
                <a:solidFill>
                  <a:schemeClr val="bg1"/>
                </a:solidFill>
              </a:rPr>
              <a:t>卷积</a:t>
            </a:r>
            <a:r>
              <a:rPr lang="en-US" altLang="zh-CN" sz="2000" b="1" dirty="0">
                <a:solidFill>
                  <a:schemeClr val="bg1"/>
                </a:solidFill>
              </a:rPr>
              <a:t>——</a:t>
            </a:r>
            <a:r>
              <a:rPr lang="en-US" altLang="zh-CN" sz="2000" b="1" dirty="0" err="1">
                <a:solidFill>
                  <a:schemeClr val="bg1"/>
                </a:solidFill>
                <a:hlinkClick r:id="rId9">
                  <a:extLst>
                    <a:ext uri="{A12FA001-AC4F-418D-AE19-62706E023703}">
                      <ahyp:hlinkClr xmlns:ahyp="http://schemas.microsoft.com/office/drawing/2018/hyperlinkcolor" val="tx"/>
                    </a:ext>
                  </a:extLst>
                </a:hlinkClick>
              </a:rPr>
              <a:t>VoxNet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0">
                  <a:extLst>
                    <a:ext uri="{A12FA001-AC4F-418D-AE19-62706E023703}">
                      <ahyp:hlinkClr xmlns:ahyp="http://schemas.microsoft.com/office/drawing/2018/hyperlinkcolor" val="tx"/>
                    </a:ext>
                  </a:extLst>
                </a:hlinkClick>
              </a:rPr>
              <a:t>SSCNet</a:t>
            </a:r>
            <a:endParaRPr lang="en-US" sz="2000" b="1" dirty="0">
              <a:solidFill>
                <a:schemeClr val="bg1"/>
              </a:solidFill>
            </a:endParaRPr>
          </a:p>
        </p:txBody>
      </p:sp>
      <p:sp>
        <p:nvSpPr>
          <p:cNvPr id="11" name="ee4pHeader1">
            <a:extLst>
              <a:ext uri="{FF2B5EF4-FFF2-40B4-BE49-F238E27FC236}">
                <a16:creationId xmlns:a16="http://schemas.microsoft.com/office/drawing/2014/main" id="{74BE7C87-CE7C-1D1D-4335-27503DBE791C}"/>
              </a:ext>
            </a:extLst>
          </p:cNvPr>
          <p:cNvSpPr/>
          <p:nvPr>
            <p:custDataLst>
              <p:tags r:id="rId5"/>
            </p:custDataLst>
          </p:nvPr>
        </p:nvSpPr>
        <p:spPr bwMode="auto">
          <a:xfrm>
            <a:off x="514349" y="4145111"/>
            <a:ext cx="1111557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稀疏卷积</a:t>
            </a:r>
            <a:r>
              <a:rPr lang="en-US" altLang="zh-CN" sz="2000" b="1" dirty="0">
                <a:solidFill>
                  <a:schemeClr val="bg1"/>
                </a:solidFill>
              </a:rPr>
              <a:t>——</a:t>
            </a:r>
            <a:r>
              <a:rPr lang="en-US" altLang="zh-CN" sz="2000" b="1" dirty="0" err="1">
                <a:solidFill>
                  <a:schemeClr val="bg1"/>
                </a:solidFill>
                <a:hlinkClick r:id="rId11">
                  <a:extLst>
                    <a:ext uri="{A12FA001-AC4F-418D-AE19-62706E023703}">
                      <ahyp:hlinkClr xmlns:ahyp="http://schemas.microsoft.com/office/drawing/2018/hyperlinkcolor" val="tx"/>
                    </a:ext>
                  </a:extLst>
                </a:hlinkClick>
              </a:rPr>
              <a:t>MinkowskiNet</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2">
                  <a:extLst>
                    <a:ext uri="{A12FA001-AC4F-418D-AE19-62706E023703}">
                      <ahyp:hlinkClr xmlns:ahyp="http://schemas.microsoft.com/office/drawing/2018/hyperlinkcolor" val="tx"/>
                    </a:ext>
                  </a:extLst>
                </a:hlinkClick>
              </a:rPr>
              <a:t>SSCNs</a:t>
            </a:r>
            <a:r>
              <a:rPr lang="zh-CN" altLang="en-US" sz="2000" b="1" dirty="0">
                <a:solidFill>
                  <a:schemeClr val="bg1"/>
                </a:solidFill>
              </a:rPr>
              <a:t> </a:t>
            </a:r>
            <a:r>
              <a:rPr lang="en-US" altLang="zh-CN" sz="2000" b="1" dirty="0">
                <a:solidFill>
                  <a:schemeClr val="bg1"/>
                </a:solidFill>
              </a:rPr>
              <a:t>&amp;</a:t>
            </a:r>
            <a:r>
              <a:rPr lang="zh-CN" altLang="en-US" sz="2000" b="1" dirty="0">
                <a:solidFill>
                  <a:schemeClr val="bg1"/>
                </a:solidFill>
              </a:rPr>
              <a:t> </a:t>
            </a:r>
            <a:r>
              <a:rPr lang="en-US" altLang="zh-CN" sz="2000" b="1" dirty="0">
                <a:solidFill>
                  <a:schemeClr val="bg1"/>
                </a:solidFill>
                <a:hlinkClick r:id="rId13">
                  <a:extLst>
                    <a:ext uri="{A12FA001-AC4F-418D-AE19-62706E023703}">
                      <ahyp:hlinkClr xmlns:ahyp="http://schemas.microsoft.com/office/drawing/2018/hyperlinkcolor" val="tx"/>
                    </a:ext>
                  </a:extLst>
                </a:hlinkClick>
              </a:rPr>
              <a:t>Embodiedscan</a:t>
            </a:r>
            <a:endParaRPr lang="en-US" sz="2000" b="1" dirty="0">
              <a:solidFill>
                <a:schemeClr val="bg1"/>
              </a:solidFill>
            </a:endParaRPr>
          </a:p>
        </p:txBody>
      </p:sp>
      <p:pic>
        <p:nvPicPr>
          <p:cNvPr id="12" name="图片 11">
            <a:extLst>
              <a:ext uri="{FF2B5EF4-FFF2-40B4-BE49-F238E27FC236}">
                <a16:creationId xmlns:a16="http://schemas.microsoft.com/office/drawing/2014/main" id="{94A81A42-80CB-F26D-7635-958F79AF3BFA}"/>
              </a:ext>
            </a:extLst>
          </p:cNvPr>
          <p:cNvPicPr>
            <a:picLocks noChangeAspect="1"/>
          </p:cNvPicPr>
          <p:nvPr/>
        </p:nvPicPr>
        <p:blipFill>
          <a:blip r:embed="rId14"/>
          <a:stretch>
            <a:fillRect/>
          </a:stretch>
        </p:blipFill>
        <p:spPr>
          <a:xfrm>
            <a:off x="1587780" y="2550754"/>
            <a:ext cx="9016439" cy="1497174"/>
          </a:xfrm>
          <a:prstGeom prst="rect">
            <a:avLst/>
          </a:prstGeom>
        </p:spPr>
      </p:pic>
      <p:pic>
        <p:nvPicPr>
          <p:cNvPr id="14" name="图片 13">
            <a:extLst>
              <a:ext uri="{FF2B5EF4-FFF2-40B4-BE49-F238E27FC236}">
                <a16:creationId xmlns:a16="http://schemas.microsoft.com/office/drawing/2014/main" id="{5915901D-C2F6-845C-7FB2-00BC961E5DE3}"/>
              </a:ext>
            </a:extLst>
          </p:cNvPr>
          <p:cNvPicPr>
            <a:picLocks noChangeAspect="1"/>
          </p:cNvPicPr>
          <p:nvPr/>
        </p:nvPicPr>
        <p:blipFill>
          <a:blip r:embed="rId15"/>
          <a:stretch>
            <a:fillRect/>
          </a:stretch>
        </p:blipFill>
        <p:spPr>
          <a:xfrm>
            <a:off x="2633224" y="4951996"/>
            <a:ext cx="6925550" cy="1540879"/>
          </a:xfrm>
          <a:prstGeom prst="rect">
            <a:avLst/>
          </a:prstGeom>
        </p:spPr>
      </p:pic>
    </p:spTree>
    <p:extLst>
      <p:ext uri="{BB962C8B-B14F-4D97-AF65-F5344CB8AC3E}">
        <p14:creationId xmlns:p14="http://schemas.microsoft.com/office/powerpoint/2010/main" val="38762879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hlinkClick r:id="rId32" action="ppaction://hlinksldjump"/>
            <a:extLst>
              <a:ext uri="{FF2B5EF4-FFF2-40B4-BE49-F238E27FC236}">
                <a16:creationId xmlns:a16="http://schemas.microsoft.com/office/drawing/2014/main" id="{8A6E5DC2-1322-2F94-4A72-9712787D370F}"/>
              </a:ext>
            </a:extLst>
          </p:cNvPr>
          <p:cNvSpPr/>
          <p:nvPr>
            <p:custDataLst>
              <p:tags r:id="rId2"/>
            </p:custDataLst>
          </p:nvPr>
        </p:nvSpPr>
        <p:spPr>
          <a:xfrm>
            <a:off x="11491664" y="542655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31" name="矩形 30">
            <a:hlinkClick r:id="rId32" action="ppaction://hlinksldjump"/>
            <a:extLst>
              <a:ext uri="{FF2B5EF4-FFF2-40B4-BE49-F238E27FC236}">
                <a16:creationId xmlns:a16="http://schemas.microsoft.com/office/drawing/2014/main" id="{C74A4258-FEDE-482C-D39F-C65E984E498F}"/>
              </a:ext>
            </a:extLst>
          </p:cNvPr>
          <p:cNvSpPr/>
          <p:nvPr>
            <p:custDataLst>
              <p:tags r:id="rId3"/>
            </p:custDataLst>
          </p:nvPr>
        </p:nvSpPr>
        <p:spPr>
          <a:xfrm>
            <a:off x="977959" y="542655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30" name="矩形 29">
            <a:hlinkClick r:id="rId32" action="ppaction://hlinksldjump"/>
            <a:extLst>
              <a:ext uri="{FF2B5EF4-FFF2-40B4-BE49-F238E27FC236}">
                <a16:creationId xmlns:a16="http://schemas.microsoft.com/office/drawing/2014/main" id="{85AEAC0F-66DA-5AAF-F757-C11B1EBE4A0F}"/>
              </a:ext>
            </a:extLst>
          </p:cNvPr>
          <p:cNvSpPr/>
          <p:nvPr>
            <p:custDataLst>
              <p:tags r:id="rId4"/>
            </p:custDataLst>
          </p:nvPr>
        </p:nvSpPr>
        <p:spPr>
          <a:xfrm>
            <a:off x="514349" y="542655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9" name="矩形 28">
            <a:hlinkClick r:id="rId33" action="ppaction://hlinksldjump"/>
            <a:extLst>
              <a:ext uri="{FF2B5EF4-FFF2-40B4-BE49-F238E27FC236}">
                <a16:creationId xmlns:a16="http://schemas.microsoft.com/office/drawing/2014/main" id="{53CD1B77-11C6-8678-3F82-FF9B9FB9FD3A}"/>
              </a:ext>
            </a:extLst>
          </p:cNvPr>
          <p:cNvSpPr/>
          <p:nvPr>
            <p:custDataLst>
              <p:tags r:id="rId5"/>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8" name="矩形 27">
            <a:hlinkClick r:id="rId33" action="ppaction://hlinksldjump"/>
            <a:extLst>
              <a:ext uri="{FF2B5EF4-FFF2-40B4-BE49-F238E27FC236}">
                <a16:creationId xmlns:a16="http://schemas.microsoft.com/office/drawing/2014/main" id="{DC6E7DBC-795A-47C1-2B88-7A35E18E1D05}"/>
              </a:ext>
            </a:extLst>
          </p:cNvPr>
          <p:cNvSpPr/>
          <p:nvPr>
            <p:custDataLst>
              <p:tags r:id="rId6"/>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7" name="矩形 26">
            <a:hlinkClick r:id="rId33" action="ppaction://hlinksldjump"/>
            <a:extLst>
              <a:ext uri="{FF2B5EF4-FFF2-40B4-BE49-F238E27FC236}">
                <a16:creationId xmlns:a16="http://schemas.microsoft.com/office/drawing/2014/main" id="{89371FC9-4F0C-A6AA-D663-72FDF0F80317}"/>
              </a:ext>
            </a:extLst>
          </p:cNvPr>
          <p:cNvSpPr/>
          <p:nvPr>
            <p:custDataLst>
              <p:tags r:id="rId7"/>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6" name="矩形 25">
            <a:hlinkClick r:id="rId34" action="ppaction://hlinksldjump"/>
            <a:extLst>
              <a:ext uri="{FF2B5EF4-FFF2-40B4-BE49-F238E27FC236}">
                <a16:creationId xmlns:a16="http://schemas.microsoft.com/office/drawing/2014/main" id="{A8B7A961-90E9-3ED4-6106-DB4D7803B5C9}"/>
              </a:ext>
            </a:extLst>
          </p:cNvPr>
          <p:cNvSpPr/>
          <p:nvPr>
            <p:custDataLst>
              <p:tags r:id="rId8"/>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25" name="矩形 24">
            <a:hlinkClick r:id="rId34" action="ppaction://hlinksldjump"/>
            <a:extLst>
              <a:ext uri="{FF2B5EF4-FFF2-40B4-BE49-F238E27FC236}">
                <a16:creationId xmlns:a16="http://schemas.microsoft.com/office/drawing/2014/main" id="{79FBDDCE-9506-D046-1BF2-48A4A0C45BE3}"/>
              </a:ext>
            </a:extLst>
          </p:cNvPr>
          <p:cNvSpPr/>
          <p:nvPr>
            <p:custDataLst>
              <p:tags r:id="rId9"/>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24" name="矩形 23">
            <a:hlinkClick r:id="rId34" action="ppaction://hlinksldjump"/>
            <a:extLst>
              <a:ext uri="{FF2B5EF4-FFF2-40B4-BE49-F238E27FC236}">
                <a16:creationId xmlns:a16="http://schemas.microsoft.com/office/drawing/2014/main" id="{202BABCD-4B67-B6DA-9D74-4A9D40AEE577}"/>
              </a:ext>
            </a:extLst>
          </p:cNvPr>
          <p:cNvSpPr/>
          <p:nvPr>
            <p:custDataLst>
              <p:tags r:id="rId10"/>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23" name="矩形 22">
            <a:extLst>
              <a:ext uri="{FF2B5EF4-FFF2-40B4-BE49-F238E27FC236}">
                <a16:creationId xmlns:a16="http://schemas.microsoft.com/office/drawing/2014/main" id="{53E2687C-9224-7009-72B6-44E60373FEAA}"/>
              </a:ext>
            </a:extLst>
          </p:cNvPr>
          <p:cNvSpPr/>
          <p:nvPr>
            <p:custDataLst>
              <p:tags r:id="rId11"/>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5" action="ppaction://hlinksldjump"/>
            <a:extLst>
              <a:ext uri="{FF2B5EF4-FFF2-40B4-BE49-F238E27FC236}">
                <a16:creationId xmlns:a16="http://schemas.microsoft.com/office/drawing/2014/main" id="{4436ED5B-DC65-A351-0235-5283AE7AAA90}"/>
              </a:ext>
            </a:extLst>
          </p:cNvPr>
          <p:cNvSpPr/>
          <p:nvPr>
            <p:custDataLst>
              <p:tags r:id="rId12"/>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62</a:t>
            </a:r>
          </a:p>
        </p:txBody>
      </p:sp>
      <p:sp>
        <p:nvSpPr>
          <p:cNvPr id="21" name="矩形 20">
            <a:hlinkClick r:id="rId35" action="ppaction://hlinksldjump"/>
            <a:extLst>
              <a:ext uri="{FF2B5EF4-FFF2-40B4-BE49-F238E27FC236}">
                <a16:creationId xmlns:a16="http://schemas.microsoft.com/office/drawing/2014/main" id="{5672C3C9-663D-9DBA-1F62-CD2FE8440155}"/>
              </a:ext>
            </a:extLst>
          </p:cNvPr>
          <p:cNvSpPr/>
          <p:nvPr>
            <p:custDataLst>
              <p:tags r:id="rId13"/>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Exploration</a:t>
            </a:r>
          </a:p>
        </p:txBody>
      </p:sp>
      <p:sp>
        <p:nvSpPr>
          <p:cNvPr id="20" name="矩形 19">
            <a:hlinkClick r:id="rId35" action="ppaction://hlinksldjump"/>
            <a:extLst>
              <a:ext uri="{FF2B5EF4-FFF2-40B4-BE49-F238E27FC236}">
                <a16:creationId xmlns:a16="http://schemas.microsoft.com/office/drawing/2014/main" id="{4F4345E5-0FDE-206C-CC9C-567EE98E27BE}"/>
              </a:ext>
            </a:extLst>
          </p:cNvPr>
          <p:cNvSpPr/>
          <p:nvPr>
            <p:custDataLst>
              <p:tags r:id="rId14"/>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2.4</a:t>
            </a:r>
          </a:p>
        </p:txBody>
      </p:sp>
      <p:sp>
        <p:nvSpPr>
          <p:cNvPr id="19" name="矩形 18">
            <a:hlinkClick r:id="rId36" action="ppaction://hlinksldjump"/>
            <a:extLst>
              <a:ext uri="{FF2B5EF4-FFF2-40B4-BE49-F238E27FC236}">
                <a16:creationId xmlns:a16="http://schemas.microsoft.com/office/drawing/2014/main" id="{88606741-7E54-061F-4326-341BD06F94EF}"/>
              </a:ext>
            </a:extLst>
          </p:cNvPr>
          <p:cNvSpPr/>
          <p:nvPr>
            <p:custDataLst>
              <p:tags r:id="rId15"/>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58</a:t>
            </a:r>
          </a:p>
        </p:txBody>
      </p:sp>
      <p:sp>
        <p:nvSpPr>
          <p:cNvPr id="18" name="矩形 17">
            <a:hlinkClick r:id="rId36" action="ppaction://hlinksldjump"/>
            <a:extLst>
              <a:ext uri="{FF2B5EF4-FFF2-40B4-BE49-F238E27FC236}">
                <a16:creationId xmlns:a16="http://schemas.microsoft.com/office/drawing/2014/main" id="{7BEE23E3-E994-2D99-458B-CA13AB28432C}"/>
              </a:ext>
            </a:extLst>
          </p:cNvPr>
          <p:cNvSpPr/>
          <p:nvPr>
            <p:custDataLst>
              <p:tags r:id="rId16"/>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Scene Understanding</a:t>
            </a:r>
          </a:p>
        </p:txBody>
      </p:sp>
      <p:sp>
        <p:nvSpPr>
          <p:cNvPr id="17" name="矩形 16">
            <a:hlinkClick r:id="rId36" action="ppaction://hlinksldjump"/>
            <a:extLst>
              <a:ext uri="{FF2B5EF4-FFF2-40B4-BE49-F238E27FC236}">
                <a16:creationId xmlns:a16="http://schemas.microsoft.com/office/drawing/2014/main" id="{2239216F-03A9-456B-8090-B9BA71D4534A}"/>
              </a:ext>
            </a:extLst>
          </p:cNvPr>
          <p:cNvSpPr/>
          <p:nvPr>
            <p:custDataLst>
              <p:tags r:id="rId17"/>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2.3</a:t>
            </a:r>
          </a:p>
        </p:txBody>
      </p:sp>
      <p:sp>
        <p:nvSpPr>
          <p:cNvPr id="16" name="矩形 15">
            <a:hlinkClick r:id="rId37" action="ppaction://hlinksldjump"/>
            <a:extLst>
              <a:ext uri="{FF2B5EF4-FFF2-40B4-BE49-F238E27FC236}">
                <a16:creationId xmlns:a16="http://schemas.microsoft.com/office/drawing/2014/main" id="{78A73D67-6F9F-46C4-0DF0-787F13A8BD40}"/>
              </a:ext>
            </a:extLst>
          </p:cNvPr>
          <p:cNvSpPr/>
          <p:nvPr>
            <p:custDataLst>
              <p:tags r:id="rId18"/>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54</a:t>
            </a:r>
          </a:p>
        </p:txBody>
      </p:sp>
      <p:sp>
        <p:nvSpPr>
          <p:cNvPr id="15" name="矩形 14">
            <a:hlinkClick r:id="rId37" action="ppaction://hlinksldjump"/>
            <a:extLst>
              <a:ext uri="{FF2B5EF4-FFF2-40B4-BE49-F238E27FC236}">
                <a16:creationId xmlns:a16="http://schemas.microsoft.com/office/drawing/2014/main" id="{DCF6E40E-454E-4DE0-6817-4B5DD5EE41B1}"/>
              </a:ext>
            </a:extLst>
          </p:cNvPr>
          <p:cNvSpPr/>
          <p:nvPr>
            <p:custDataLst>
              <p:tags r:id="rId19"/>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Simultaneous Localization and Mapping</a:t>
            </a:r>
          </a:p>
        </p:txBody>
      </p:sp>
      <p:sp>
        <p:nvSpPr>
          <p:cNvPr id="14" name="矩形 13">
            <a:hlinkClick r:id="rId37" action="ppaction://hlinksldjump"/>
            <a:extLst>
              <a:ext uri="{FF2B5EF4-FFF2-40B4-BE49-F238E27FC236}">
                <a16:creationId xmlns:a16="http://schemas.microsoft.com/office/drawing/2014/main" id="{591202F8-88C0-5BA5-B81C-164D938A412C}"/>
              </a:ext>
            </a:extLst>
          </p:cNvPr>
          <p:cNvSpPr/>
          <p:nvPr>
            <p:custDataLst>
              <p:tags r:id="rId20"/>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2.2</a:t>
            </a:r>
          </a:p>
        </p:txBody>
      </p:sp>
      <p:sp>
        <p:nvSpPr>
          <p:cNvPr id="13" name="矩形 12">
            <a:hlinkClick r:id="rId38" action="ppaction://hlinksldjump"/>
            <a:extLst>
              <a:ext uri="{FF2B5EF4-FFF2-40B4-BE49-F238E27FC236}">
                <a16:creationId xmlns:a16="http://schemas.microsoft.com/office/drawing/2014/main" id="{6804A03E-2DD8-E21D-4D3A-231F4C90F4B8}"/>
              </a:ext>
            </a:extLst>
          </p:cNvPr>
          <p:cNvSpPr/>
          <p:nvPr>
            <p:custDataLst>
              <p:tags r:id="rId21"/>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51</a:t>
            </a:r>
          </a:p>
        </p:txBody>
      </p:sp>
      <p:sp>
        <p:nvSpPr>
          <p:cNvPr id="12" name="矩形 11">
            <a:hlinkClick r:id="rId38" action="ppaction://hlinksldjump"/>
            <a:extLst>
              <a:ext uri="{FF2B5EF4-FFF2-40B4-BE49-F238E27FC236}">
                <a16:creationId xmlns:a16="http://schemas.microsoft.com/office/drawing/2014/main" id="{F169887A-CD29-40CC-25C7-F90907C95D7F}"/>
              </a:ext>
            </a:extLst>
          </p:cNvPr>
          <p:cNvSpPr/>
          <p:nvPr>
            <p:custDataLst>
              <p:tags r:id="rId22"/>
            </p:custDataLst>
          </p:nvPr>
        </p:nvSpPr>
        <p:spPr>
          <a:xfrm>
            <a:off x="1441569" y="264489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1" name="矩形 10">
            <a:hlinkClick r:id="rId38" action="ppaction://hlinksldjump"/>
            <a:extLst>
              <a:ext uri="{FF2B5EF4-FFF2-40B4-BE49-F238E27FC236}">
                <a16:creationId xmlns:a16="http://schemas.microsoft.com/office/drawing/2014/main" id="{5AC48931-309A-2C42-A8DC-87890BE9A46B}"/>
              </a:ext>
            </a:extLst>
          </p:cNvPr>
          <p:cNvSpPr/>
          <p:nvPr>
            <p:custDataLst>
              <p:tags r:id="rId23"/>
            </p:custDataLst>
          </p:nvPr>
        </p:nvSpPr>
        <p:spPr>
          <a:xfrm>
            <a:off x="97795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2.1</a:t>
            </a:r>
          </a:p>
        </p:txBody>
      </p:sp>
      <p:sp>
        <p:nvSpPr>
          <p:cNvPr id="10" name="矩形 9">
            <a:hlinkClick r:id="rId39" action="ppaction://hlinksldjump"/>
            <a:extLst>
              <a:ext uri="{FF2B5EF4-FFF2-40B4-BE49-F238E27FC236}">
                <a16:creationId xmlns:a16="http://schemas.microsoft.com/office/drawing/2014/main" id="{EAAE18D8-B8E5-8529-CA74-E74889C0459E}"/>
              </a:ext>
            </a:extLst>
          </p:cNvPr>
          <p:cNvSpPr/>
          <p:nvPr>
            <p:custDataLst>
              <p:tags r:id="rId24"/>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9" action="ppaction://hlinksldjump"/>
            <a:extLst>
              <a:ext uri="{FF2B5EF4-FFF2-40B4-BE49-F238E27FC236}">
                <a16:creationId xmlns:a16="http://schemas.microsoft.com/office/drawing/2014/main" id="{5B0D7A93-7B2E-B2CA-F81E-E2390D35231E}"/>
              </a:ext>
            </a:extLst>
          </p:cNvPr>
          <p:cNvSpPr/>
          <p:nvPr>
            <p:custDataLst>
              <p:tags r:id="rId25"/>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9" action="ppaction://hlinksldjump"/>
            <a:extLst>
              <a:ext uri="{FF2B5EF4-FFF2-40B4-BE49-F238E27FC236}">
                <a16:creationId xmlns:a16="http://schemas.microsoft.com/office/drawing/2014/main" id="{B319B427-D339-26BF-92B0-1CFB2DEF7BBB}"/>
              </a:ext>
            </a:extLst>
          </p:cNvPr>
          <p:cNvSpPr/>
          <p:nvPr>
            <p:custDataLst>
              <p:tags r:id="rId26"/>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40" action="ppaction://hlinksldjump"/>
            <a:extLst>
              <a:ext uri="{FF2B5EF4-FFF2-40B4-BE49-F238E27FC236}">
                <a16:creationId xmlns:a16="http://schemas.microsoft.com/office/drawing/2014/main" id="{278D5052-7C6E-3E40-3A0A-0DF3E1B05F3E}"/>
              </a:ext>
            </a:extLst>
          </p:cNvPr>
          <p:cNvSpPr/>
          <p:nvPr>
            <p:custDataLst>
              <p:tags r:id="rId27"/>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40" action="ppaction://hlinksldjump"/>
            <a:extLst>
              <a:ext uri="{FF2B5EF4-FFF2-40B4-BE49-F238E27FC236}">
                <a16:creationId xmlns:a16="http://schemas.microsoft.com/office/drawing/2014/main" id="{9A59BACB-7970-A8A8-4DAD-2B2FB015BE21}"/>
              </a:ext>
            </a:extLst>
          </p:cNvPr>
          <p:cNvSpPr/>
          <p:nvPr>
            <p:custDataLst>
              <p:tags r:id="rId28"/>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40" action="ppaction://hlinksldjump"/>
            <a:extLst>
              <a:ext uri="{FF2B5EF4-FFF2-40B4-BE49-F238E27FC236}">
                <a16:creationId xmlns:a16="http://schemas.microsoft.com/office/drawing/2014/main" id="{D10B53C3-EC79-1F9F-73F5-4BB94112BE28}"/>
              </a:ext>
            </a:extLst>
          </p:cNvPr>
          <p:cNvSpPr/>
          <p:nvPr>
            <p:custDataLst>
              <p:tags r:id="rId29"/>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06D03FF-54F6-34E4-8A5B-67D956BB542D}"/>
              </a:ext>
            </a:extLst>
          </p:cNvPr>
          <p:cNvSpPr>
            <a:spLocks noGrp="1"/>
          </p:cNvSpPr>
          <p:nvPr>
            <p:ph type="title"/>
            <p:custDataLst>
              <p:tags r:id="rId30"/>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1162756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endParaRPr lang="en-US" dirty="0"/>
          </a:p>
        </p:txBody>
      </p:sp>
      <p:sp>
        <p:nvSpPr>
          <p:cNvPr id="7" name="ee4pContent1">
            <a:extLst>
              <a:ext uri="{FF2B5EF4-FFF2-40B4-BE49-F238E27FC236}">
                <a16:creationId xmlns:a16="http://schemas.microsoft.com/office/drawing/2014/main" id="{6B73D114-C195-FDAE-3B55-1B70AC73E358}"/>
              </a:ext>
            </a:extLst>
          </p:cNvPr>
          <p:cNvSpPr txBox="1">
            <a:spLocks/>
          </p:cNvSpPr>
          <p:nvPr>
            <p:custDataLst>
              <p:tags r:id="rId2"/>
            </p:custDataLst>
          </p:nvPr>
        </p:nvSpPr>
        <p:spPr>
          <a:xfrm>
            <a:off x="838201" y="1436450"/>
            <a:ext cx="10515599" cy="171132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3D </a:t>
            </a:r>
            <a:r>
              <a:rPr lang="zh-CN" altLang="en-US" dirty="0"/>
              <a:t>场景理解方法赋予了机器人以被动方式感知环境的能力</a:t>
            </a:r>
            <a:endParaRPr lang="en-US" altLang="zh-CN" dirty="0"/>
          </a:p>
          <a:p>
            <a:pPr lvl="1"/>
            <a:r>
              <a:rPr lang="zh-CN" altLang="en-US" dirty="0"/>
              <a:t>在这种情况下，感知系统的</a:t>
            </a:r>
            <a:r>
              <a:rPr lang="zh-CN" altLang="en-US" b="1" dirty="0"/>
              <a:t>信息采集</a:t>
            </a:r>
            <a:r>
              <a:rPr lang="zh-CN" altLang="en-US" dirty="0"/>
              <a:t>和</a:t>
            </a:r>
            <a:r>
              <a:rPr lang="zh-CN" altLang="en-US" b="1" dirty="0"/>
              <a:t>决策</a:t>
            </a:r>
            <a:r>
              <a:rPr lang="zh-CN" altLang="en-US" dirty="0"/>
              <a:t>不会适应不断变化的场景</a:t>
            </a:r>
            <a:endParaRPr lang="en-US" altLang="zh-CN" dirty="0"/>
          </a:p>
          <a:p>
            <a:pPr lvl="1"/>
            <a:r>
              <a:rPr lang="zh-CN" altLang="en-US" dirty="0"/>
              <a:t>然而，被动感知是主动探索的重要基础</a:t>
            </a:r>
            <a:endParaRPr lang="en-US" altLang="zh-CN" dirty="0"/>
          </a:p>
          <a:p>
            <a:pPr lvl="1"/>
            <a:r>
              <a:rPr lang="zh-CN" altLang="en-US" dirty="0"/>
              <a:t>鉴于机器人能够移动并频繁与其周围环境互动，它们也应该能够主动探索和感知其环境</a:t>
            </a:r>
            <a:endParaRPr lang="en-US" altLang="zh-CN" dirty="0"/>
          </a:p>
          <a:p>
            <a:pPr lvl="1"/>
            <a:r>
              <a:rPr lang="zh-CN" altLang="en-US" dirty="0"/>
              <a:t>目前解决主动感知的方法侧重于与环境互动或者通过改变视角来获取更多视觉信息</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47E7DA4A-25B4-C6A6-9DAB-30F08EEEE3BB}"/>
              </a:ext>
            </a:extLst>
          </p:cNvPr>
          <p:cNvSpPr txBox="1">
            <a:spLocks/>
          </p:cNvSpPr>
          <p:nvPr>
            <p:custDataLst>
              <p:tags r:id="rId3"/>
            </p:custDataLst>
          </p:nvPr>
        </p:nvSpPr>
        <p:spPr>
          <a:xfrm>
            <a:off x="838201" y="3710228"/>
            <a:ext cx="5146453"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提出一种好奇的机器人，它通过与环境的物理互动学习视觉表示，而不是仅仅依赖于数据集中的类别标签</a:t>
            </a:r>
            <a:endParaRPr lang="en-US" dirty="0">
              <a:latin typeface="+mn-lt"/>
            </a:endParaRPr>
          </a:p>
        </p:txBody>
      </p:sp>
      <p:sp>
        <p:nvSpPr>
          <p:cNvPr id="9" name="ee4pContent1">
            <a:extLst>
              <a:ext uri="{FF2B5EF4-FFF2-40B4-BE49-F238E27FC236}">
                <a16:creationId xmlns:a16="http://schemas.microsoft.com/office/drawing/2014/main" id="{D71BA631-D8C8-5EC0-6918-7FEC0D42690F}"/>
              </a:ext>
            </a:extLst>
          </p:cNvPr>
          <p:cNvSpPr txBox="1">
            <a:spLocks/>
          </p:cNvSpPr>
          <p:nvPr>
            <p:custDataLst>
              <p:tags r:id="rId4"/>
            </p:custDataLst>
          </p:nvPr>
        </p:nvSpPr>
        <p:spPr>
          <a:xfrm>
            <a:off x="6207349" y="3710228"/>
            <a:ext cx="5146452" cy="278264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提出了一种多阶段投影框架，该框架通过学习探索性互动来传递隐式知识，使机器人能够有效地识别物体属性，而无需从头开始重新学习，解决了形态各异的机器人之间的交互式物体感知挑战</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B987E7F3-17F3-4B66-951F-666492601136}"/>
              </a:ext>
            </a:extLst>
          </p:cNvPr>
          <p:cNvSpPr/>
          <p:nvPr>
            <p:custDataLst>
              <p:tags r:id="rId5"/>
            </p:custDataLst>
          </p:nvPr>
        </p:nvSpPr>
        <p:spPr bwMode="auto">
          <a:xfrm>
            <a:off x="838198" y="3248490"/>
            <a:ext cx="5146453"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0">
                  <a:extLst>
                    <a:ext uri="{A12FA001-AC4F-418D-AE19-62706E023703}">
                      <ahyp:hlinkClr xmlns:ahyp="http://schemas.microsoft.com/office/drawing/2018/hyperlinkcolor" val="tx"/>
                    </a:ext>
                  </a:extLst>
                </a:hlinkClick>
              </a:rPr>
              <a:t>Pinto et al.</a:t>
            </a:r>
            <a:endParaRPr lang="en-US" sz="2000" b="1" dirty="0">
              <a:solidFill>
                <a:schemeClr val="bg1"/>
              </a:solidFill>
            </a:endParaRPr>
          </a:p>
        </p:txBody>
      </p:sp>
      <p:sp>
        <p:nvSpPr>
          <p:cNvPr id="11" name="ee4pHeader1">
            <a:extLst>
              <a:ext uri="{FF2B5EF4-FFF2-40B4-BE49-F238E27FC236}">
                <a16:creationId xmlns:a16="http://schemas.microsoft.com/office/drawing/2014/main" id="{4AF64364-60DE-0255-8CF7-8ACC064838DC}"/>
              </a:ext>
            </a:extLst>
          </p:cNvPr>
          <p:cNvSpPr/>
          <p:nvPr>
            <p:custDataLst>
              <p:tags r:id="rId6"/>
            </p:custDataLst>
          </p:nvPr>
        </p:nvSpPr>
        <p:spPr bwMode="auto">
          <a:xfrm>
            <a:off x="6207347" y="3248490"/>
            <a:ext cx="5146454"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与环境交互</a:t>
            </a:r>
            <a:r>
              <a:rPr lang="en-US" altLang="zh-CN" sz="2000" b="1" dirty="0">
                <a:solidFill>
                  <a:schemeClr val="bg1"/>
                </a:solidFill>
              </a:rPr>
              <a:t>—</a:t>
            </a:r>
            <a:r>
              <a:rPr lang="en-US" altLang="zh-CN" sz="2000" b="1" dirty="0">
                <a:solidFill>
                  <a:schemeClr val="bg1"/>
                </a:solidFill>
                <a:hlinkClick r:id="rId11">
                  <a:extLst>
                    <a:ext uri="{A12FA001-AC4F-418D-AE19-62706E023703}">
                      <ahyp:hlinkClr xmlns:ahyp="http://schemas.microsoft.com/office/drawing/2018/hyperlinkcolor" val="tx"/>
                    </a:ext>
                  </a:extLst>
                </a:hlinkClick>
              </a:rPr>
              <a:t>Tatiya et al.</a:t>
            </a:r>
            <a:endParaRPr lang="en-US" altLang="zh-CN" sz="2000" b="1" dirty="0">
              <a:solidFill>
                <a:schemeClr val="bg1"/>
              </a:solidFill>
            </a:endParaRPr>
          </a:p>
        </p:txBody>
      </p:sp>
      <p:pic>
        <p:nvPicPr>
          <p:cNvPr id="12" name="图片 11">
            <a:extLst>
              <a:ext uri="{FF2B5EF4-FFF2-40B4-BE49-F238E27FC236}">
                <a16:creationId xmlns:a16="http://schemas.microsoft.com/office/drawing/2014/main" id="{B6A4BD54-3732-4A08-2336-C80007B7FA4E}"/>
              </a:ext>
            </a:extLst>
          </p:cNvPr>
          <p:cNvPicPr>
            <a:picLocks noChangeAspect="1"/>
          </p:cNvPicPr>
          <p:nvPr/>
        </p:nvPicPr>
        <p:blipFill>
          <a:blip r:embed="rId12"/>
          <a:stretch>
            <a:fillRect/>
          </a:stretch>
        </p:blipFill>
        <p:spPr>
          <a:xfrm>
            <a:off x="1763476" y="4315047"/>
            <a:ext cx="3295896" cy="2160736"/>
          </a:xfrm>
          <a:prstGeom prst="rect">
            <a:avLst/>
          </a:prstGeom>
        </p:spPr>
      </p:pic>
      <p:pic>
        <p:nvPicPr>
          <p:cNvPr id="13" name="图片 12">
            <a:extLst>
              <a:ext uri="{FF2B5EF4-FFF2-40B4-BE49-F238E27FC236}">
                <a16:creationId xmlns:a16="http://schemas.microsoft.com/office/drawing/2014/main" id="{D5F3F215-65AF-6795-96D7-09FA703C67D8}"/>
              </a:ext>
            </a:extLst>
          </p:cNvPr>
          <p:cNvPicPr>
            <a:picLocks noChangeAspect="1"/>
          </p:cNvPicPr>
          <p:nvPr/>
        </p:nvPicPr>
        <p:blipFill>
          <a:blip r:embed="rId13"/>
          <a:stretch>
            <a:fillRect/>
          </a:stretch>
        </p:blipFill>
        <p:spPr>
          <a:xfrm>
            <a:off x="6398834" y="4791594"/>
            <a:ext cx="4761974" cy="1684189"/>
          </a:xfrm>
          <a:prstGeom prst="rect">
            <a:avLst/>
          </a:prstGeom>
        </p:spPr>
      </p:pic>
    </p:spTree>
    <p:extLst>
      <p:ext uri="{BB962C8B-B14F-4D97-AF65-F5344CB8AC3E}">
        <p14:creationId xmlns:p14="http://schemas.microsoft.com/office/powerpoint/2010/main" val="68585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C8F1772-DB81-505B-38D7-C175B330359F}"/>
              </a:ext>
            </a:extLst>
          </p:cNvPr>
          <p:cNvGraphicFramePr>
            <a:graphicFrameLocks noChangeAspect="1"/>
          </p:cNvGraphicFramePr>
          <p:nvPr>
            <p:custDataLst>
              <p:tags r:id="rId1"/>
            </p:custDataLst>
            <p:extLst>
              <p:ext uri="{D42A27DB-BD31-4B8C-83A1-F6EECF244321}">
                <p14:modId xmlns:p14="http://schemas.microsoft.com/office/powerpoint/2010/main" val="1742782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9C8F1772-DB81-505B-38D7-C175B330359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Active Exploration——</a:t>
            </a:r>
            <a:r>
              <a:rPr lang="zh-CN" altLang="en-US" sz="4400" b="1" dirty="0">
                <a:solidFill>
                  <a:schemeClr val="tx1"/>
                </a:solidFill>
              </a:rPr>
              <a:t>改变视角</a:t>
            </a:r>
            <a:endParaRPr lang="en-US" dirty="0"/>
          </a:p>
        </p:txBody>
      </p:sp>
      <p:sp>
        <p:nvSpPr>
          <p:cNvPr id="17" name="ee4pContent1">
            <a:extLst>
              <a:ext uri="{FF2B5EF4-FFF2-40B4-BE49-F238E27FC236}">
                <a16:creationId xmlns:a16="http://schemas.microsoft.com/office/drawing/2014/main" id="{75DC803B-0A4F-632E-2E6D-A92237950A2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提出了一种强化学习方法，其中代理通过减少对其环境中未观察部分的不确定性来学习主动获取信息视觉观察，使用循环神经网络来主动完成全景场景和 </a:t>
            </a:r>
            <a:r>
              <a:rPr lang="en-US" altLang="zh-CN" dirty="0"/>
              <a:t>3D </a:t>
            </a:r>
            <a:r>
              <a:rPr lang="zh-CN" altLang="en-US" dirty="0"/>
              <a:t>物体形状，提高自主获取信息观察的能力</a:t>
            </a:r>
            <a:endParaRPr lang="en-US" altLang="zh-CN" dirty="0"/>
          </a:p>
          <a:p>
            <a:pPr lvl="1"/>
            <a:endParaRPr lang="en-US" dirty="0">
              <a:latin typeface="+mn-lt"/>
            </a:endParaRPr>
          </a:p>
        </p:txBody>
      </p:sp>
      <p:sp>
        <p:nvSpPr>
          <p:cNvPr id="18" name="ee4pContent1">
            <a:extLst>
              <a:ext uri="{FF2B5EF4-FFF2-40B4-BE49-F238E27FC236}">
                <a16:creationId xmlns:a16="http://schemas.microsoft.com/office/drawing/2014/main" id="{01EED3AD-07CC-E587-A329-696B29AF50D6}"/>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引入了一个无地图规划框架，该框架迭代地定位 </a:t>
            </a:r>
            <a:r>
              <a:rPr lang="en-US" altLang="zh-CN" dirty="0"/>
              <a:t>RGB </a:t>
            </a:r>
            <a:r>
              <a:rPr lang="zh-CN" altLang="en-US" dirty="0"/>
              <a:t>相机以捕捉未知场景中最具信息量的图像，使用基于图像的 神经渲染 中的新颖不确定性估计来引导数据收集到最不确定的视图</a:t>
            </a:r>
            <a:endParaRPr lang="en-US" dirty="0">
              <a:latin typeface="+mn-lt"/>
            </a:endParaRPr>
          </a:p>
        </p:txBody>
      </p:sp>
      <p:sp>
        <p:nvSpPr>
          <p:cNvPr id="19" name="ee4pContent1">
            <a:extLst>
              <a:ext uri="{FF2B5EF4-FFF2-40B4-BE49-F238E27FC236}">
                <a16:creationId xmlns:a16="http://schemas.microsoft.com/office/drawing/2014/main" id="{465B811E-7ED3-5EE0-4D15-63652B0F3619}"/>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开发了一种机器人探索算法，该算法使用状态值函数预测未来状态的值，结合离线蒙特卡洛训练、在线时差适应以及基于传感器信息覆盖的内在奖励函数</a:t>
            </a:r>
            <a:endParaRPr lang="en-US" dirty="0">
              <a:latin typeface="+mn-lt"/>
            </a:endParaRPr>
          </a:p>
        </p:txBody>
      </p:sp>
      <p:sp>
        <p:nvSpPr>
          <p:cNvPr id="20" name="ee4pContent1">
            <a:extLst>
              <a:ext uri="{FF2B5EF4-FFF2-40B4-BE49-F238E27FC236}">
                <a16:creationId xmlns:a16="http://schemas.microsoft.com/office/drawing/2014/main" id="{47EBD8C1-EA3A-310F-6848-2E9E873E9620}"/>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将主动识别视为一个顺序证据收集过程，在证据组合理论下提供逐步不确定性量化和可靠预测，同时通过专门开发的奖励函数有效地描述开放世界环境中行动的价值，解决了开放世界环境中意外输入的问题</a:t>
            </a:r>
            <a:endParaRPr lang="en-US" altLang="zh-CN" dirty="0"/>
          </a:p>
          <a:p>
            <a:pPr lvl="1"/>
            <a:endParaRPr lang="en-US" dirty="0">
              <a:latin typeface="+mn-lt"/>
            </a:endParaRPr>
          </a:p>
        </p:txBody>
      </p:sp>
      <p:sp>
        <p:nvSpPr>
          <p:cNvPr id="21" name="ee4pHeader1">
            <a:extLst>
              <a:ext uri="{FF2B5EF4-FFF2-40B4-BE49-F238E27FC236}">
                <a16:creationId xmlns:a16="http://schemas.microsoft.com/office/drawing/2014/main" id="{E9F95779-CA47-2E1B-788C-B9672130675A}"/>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1600" b="1" dirty="0">
                <a:solidFill>
                  <a:schemeClr val="bg1"/>
                </a:solidFill>
                <a:hlinkClick r:id="rId13">
                  <a:extLst>
                    <a:ext uri="{A12FA001-AC4F-418D-AE19-62706E023703}">
                      <ahyp:hlinkClr xmlns:ahyp="http://schemas.microsoft.com/office/drawing/2018/hyperlinkcolor" val="tx"/>
                    </a:ext>
                  </a:extLst>
                </a:hlinkClick>
              </a:rPr>
              <a:t>Jayaraman et al.</a:t>
            </a:r>
            <a:endParaRPr lang="en-US" sz="1600" b="1" dirty="0">
              <a:solidFill>
                <a:schemeClr val="bg1"/>
              </a:solidFill>
            </a:endParaRPr>
          </a:p>
        </p:txBody>
      </p:sp>
      <p:sp>
        <p:nvSpPr>
          <p:cNvPr id="22" name="ee4pHeader1">
            <a:extLst>
              <a:ext uri="{FF2B5EF4-FFF2-40B4-BE49-F238E27FC236}">
                <a16:creationId xmlns:a16="http://schemas.microsoft.com/office/drawing/2014/main" id="{C914F803-6D5F-DDEF-7FB3-DF4008CC1336}"/>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4">
                  <a:extLst>
                    <a:ext uri="{A12FA001-AC4F-418D-AE19-62706E023703}">
                      <ahyp:hlinkClr xmlns:ahyp="http://schemas.microsoft.com/office/drawing/2018/hyperlinkcolor" val="tx"/>
                    </a:ext>
                  </a:extLst>
                </a:hlinkClick>
              </a:rPr>
              <a:t>NeU-NBV</a:t>
            </a:r>
            <a:endParaRPr lang="en-US" sz="1600" b="1" dirty="0">
              <a:solidFill>
                <a:schemeClr val="bg1"/>
              </a:solidFill>
            </a:endParaRPr>
          </a:p>
        </p:txBody>
      </p:sp>
      <p:sp>
        <p:nvSpPr>
          <p:cNvPr id="23" name="ee4pHeader1">
            <a:extLst>
              <a:ext uri="{FF2B5EF4-FFF2-40B4-BE49-F238E27FC236}">
                <a16:creationId xmlns:a16="http://schemas.microsoft.com/office/drawing/2014/main" id="{B462744A-0BB4-3DAA-0360-EAF1CC49D1A1}"/>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5">
                  <a:extLst>
                    <a:ext uri="{A12FA001-AC4F-418D-AE19-62706E023703}">
                      <ahyp:hlinkClr xmlns:ahyp="http://schemas.microsoft.com/office/drawing/2018/hyperlinkcolor" val="tx"/>
                    </a:ext>
                  </a:extLst>
                </a:hlinkClick>
              </a:rPr>
              <a:t>Hu et al.</a:t>
            </a:r>
            <a:endParaRPr lang="en-US" sz="1600" b="1" dirty="0">
              <a:solidFill>
                <a:schemeClr val="bg1"/>
              </a:solidFill>
            </a:endParaRPr>
          </a:p>
        </p:txBody>
      </p:sp>
      <p:sp>
        <p:nvSpPr>
          <p:cNvPr id="24" name="ee4pHeader1">
            <a:extLst>
              <a:ext uri="{FF2B5EF4-FFF2-40B4-BE49-F238E27FC236}">
                <a16:creationId xmlns:a16="http://schemas.microsoft.com/office/drawing/2014/main" id="{A20B5E76-3BC0-380E-5D99-907BB8DECCA2}"/>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sz="1600" b="1" dirty="0">
                <a:solidFill>
                  <a:schemeClr val="bg1"/>
                </a:solidFill>
                <a:hlinkClick r:id="rId16">
                  <a:extLst>
                    <a:ext uri="{A12FA001-AC4F-418D-AE19-62706E023703}">
                      <ahyp:hlinkClr xmlns:ahyp="http://schemas.microsoft.com/office/drawing/2018/hyperlinkcolor" val="tx"/>
                    </a:ext>
                  </a:extLst>
                </a:hlinkClick>
              </a:rPr>
              <a:t>Fan et al.</a:t>
            </a:r>
            <a:endParaRPr lang="en-US" sz="1600" b="1" dirty="0">
              <a:solidFill>
                <a:schemeClr val="bg1"/>
              </a:solidFill>
            </a:endParaRPr>
          </a:p>
        </p:txBody>
      </p:sp>
      <p:pic>
        <p:nvPicPr>
          <p:cNvPr id="25" name="图片 24">
            <a:extLst>
              <a:ext uri="{FF2B5EF4-FFF2-40B4-BE49-F238E27FC236}">
                <a16:creationId xmlns:a16="http://schemas.microsoft.com/office/drawing/2014/main" id="{EDCD5FC6-C697-664D-5DAA-C5C9A08752CD}"/>
              </a:ext>
            </a:extLst>
          </p:cNvPr>
          <p:cNvPicPr>
            <a:picLocks noChangeAspect="1"/>
          </p:cNvPicPr>
          <p:nvPr/>
        </p:nvPicPr>
        <p:blipFill>
          <a:blip r:embed="rId17"/>
          <a:stretch>
            <a:fillRect/>
          </a:stretch>
        </p:blipFill>
        <p:spPr>
          <a:xfrm>
            <a:off x="571557" y="4574163"/>
            <a:ext cx="2526281" cy="1250232"/>
          </a:xfrm>
          <a:prstGeom prst="rect">
            <a:avLst/>
          </a:prstGeom>
        </p:spPr>
      </p:pic>
      <p:pic>
        <p:nvPicPr>
          <p:cNvPr id="26" name="图片 25">
            <a:extLst>
              <a:ext uri="{FF2B5EF4-FFF2-40B4-BE49-F238E27FC236}">
                <a16:creationId xmlns:a16="http://schemas.microsoft.com/office/drawing/2014/main" id="{08917FF2-AC39-B4A9-3006-163A8FF3CBF6}"/>
              </a:ext>
            </a:extLst>
          </p:cNvPr>
          <p:cNvPicPr>
            <a:picLocks noChangeAspect="1"/>
          </p:cNvPicPr>
          <p:nvPr/>
        </p:nvPicPr>
        <p:blipFill>
          <a:blip r:embed="rId18"/>
          <a:stretch>
            <a:fillRect/>
          </a:stretch>
        </p:blipFill>
        <p:spPr>
          <a:xfrm>
            <a:off x="3378665" y="4574163"/>
            <a:ext cx="2592212" cy="1325563"/>
          </a:xfrm>
          <a:prstGeom prst="rect">
            <a:avLst/>
          </a:prstGeom>
        </p:spPr>
      </p:pic>
      <p:pic>
        <p:nvPicPr>
          <p:cNvPr id="27" name="图片 26">
            <a:extLst>
              <a:ext uri="{FF2B5EF4-FFF2-40B4-BE49-F238E27FC236}">
                <a16:creationId xmlns:a16="http://schemas.microsoft.com/office/drawing/2014/main" id="{54C93D6A-FC92-F012-7097-BE9CDBD19C8B}"/>
              </a:ext>
            </a:extLst>
          </p:cNvPr>
          <p:cNvPicPr>
            <a:picLocks noChangeAspect="1"/>
          </p:cNvPicPr>
          <p:nvPr/>
        </p:nvPicPr>
        <p:blipFill>
          <a:blip r:embed="rId19"/>
          <a:stretch>
            <a:fillRect/>
          </a:stretch>
        </p:blipFill>
        <p:spPr>
          <a:xfrm>
            <a:off x="6243315" y="4731684"/>
            <a:ext cx="2543057" cy="935189"/>
          </a:xfrm>
          <a:prstGeom prst="rect">
            <a:avLst/>
          </a:prstGeom>
        </p:spPr>
      </p:pic>
      <p:pic>
        <p:nvPicPr>
          <p:cNvPr id="28" name="图片 27">
            <a:extLst>
              <a:ext uri="{FF2B5EF4-FFF2-40B4-BE49-F238E27FC236}">
                <a16:creationId xmlns:a16="http://schemas.microsoft.com/office/drawing/2014/main" id="{966F5041-F05B-211C-3F4D-03DA42C81C66}"/>
              </a:ext>
            </a:extLst>
          </p:cNvPr>
          <p:cNvPicPr>
            <a:picLocks noChangeAspect="1"/>
          </p:cNvPicPr>
          <p:nvPr/>
        </p:nvPicPr>
        <p:blipFill>
          <a:blip r:embed="rId20"/>
          <a:stretch>
            <a:fillRect/>
          </a:stretch>
        </p:blipFill>
        <p:spPr>
          <a:xfrm>
            <a:off x="9073032" y="4731684"/>
            <a:ext cx="2563772" cy="1168042"/>
          </a:xfrm>
          <a:prstGeom prst="rect">
            <a:avLst/>
          </a:prstGeom>
        </p:spPr>
      </p:pic>
    </p:spTree>
    <p:extLst>
      <p:ext uri="{BB962C8B-B14F-4D97-AF65-F5344CB8AC3E}">
        <p14:creationId xmlns:p14="http://schemas.microsoft.com/office/powerpoint/2010/main" val="990718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07CB4E64-80C3-8123-C88A-E80701E575C8}"/>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F9485D1-F84F-DA8F-8D3A-DA0D3454FD82}"/>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0BD54F4E-013B-3519-59EC-72DCA671B9D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A15375DB-0DC0-D2D7-C401-ACF633C180B0}"/>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969DFB3E-B5BC-5160-2E6B-B378CC18D64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8A2371-4102-60BF-BB94-9A6EC49B55C4}"/>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9B8409AB-B42E-2C18-AB52-A0D2B104CCD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A1A1446B-7D3B-A1B8-F862-76F13089D38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BD04DA6E-6B0C-3C56-F997-8581CC18F9F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1DCE9504-BE98-4B8F-0E85-F4EC1651234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5ACD1E39-1D65-106D-325A-5B51715CCBFE}"/>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91DF5B6C-934A-7B26-3354-A741351B20A3}"/>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hlinkClick r:id="rId33" action="ppaction://hlinksldjump"/>
            <a:extLst>
              <a:ext uri="{FF2B5EF4-FFF2-40B4-BE49-F238E27FC236}">
                <a16:creationId xmlns:a16="http://schemas.microsoft.com/office/drawing/2014/main" id="{C80DC7E0-2FBC-C12B-C9D8-9AD188966056}"/>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6" name="矩形 15">
            <a:hlinkClick r:id="rId33" action="ppaction://hlinksldjump"/>
            <a:extLst>
              <a:ext uri="{FF2B5EF4-FFF2-40B4-BE49-F238E27FC236}">
                <a16:creationId xmlns:a16="http://schemas.microsoft.com/office/drawing/2014/main" id="{16E3C8B4-2759-9498-C0AC-15821BE23D66}"/>
              </a:ext>
            </a:extLst>
          </p:cNvPr>
          <p:cNvSpPr/>
          <p:nvPr>
            <p:custDataLst>
              <p:tags r:id="rId15"/>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5" name="矩形 14">
            <a:hlinkClick r:id="rId33" action="ppaction://hlinksldjump"/>
            <a:extLst>
              <a:ext uri="{FF2B5EF4-FFF2-40B4-BE49-F238E27FC236}">
                <a16:creationId xmlns:a16="http://schemas.microsoft.com/office/drawing/2014/main" id="{D4004772-C50A-49A1-C48E-6AB5AC34B814}"/>
              </a:ext>
            </a:extLst>
          </p:cNvPr>
          <p:cNvSpPr/>
          <p:nvPr>
            <p:custDataLst>
              <p:tags r:id="rId16"/>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4" name="矩形 13">
            <a:extLst>
              <a:ext uri="{FF2B5EF4-FFF2-40B4-BE49-F238E27FC236}">
                <a16:creationId xmlns:a16="http://schemas.microsoft.com/office/drawing/2014/main" id="{F53456FF-238C-B320-1708-934AB10CA570}"/>
              </a:ext>
            </a:extLst>
          </p:cNvPr>
          <p:cNvSpPr/>
          <p:nvPr>
            <p:custDataLst>
              <p:tags r:id="rId17"/>
            </p:custDataLst>
          </p:nvPr>
        </p:nvSpPr>
        <p:spPr>
          <a:xfrm>
            <a:off x="977959" y="264489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3" name="矩形 12">
            <a:hlinkClick r:id="rId34" action="ppaction://hlinksldjump"/>
            <a:extLst>
              <a:ext uri="{FF2B5EF4-FFF2-40B4-BE49-F238E27FC236}">
                <a16:creationId xmlns:a16="http://schemas.microsoft.com/office/drawing/2014/main" id="{4A466FB0-42C0-C06D-F533-45E1EC90C09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486CAD7-55B5-4BC7-48B8-D1EEAF01FC85}"/>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0D4B4FF6-DE2F-595B-3003-BE4DFBD291E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37639DC-63F2-68E0-5047-DAAB14C3FDAE}"/>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BAA117D-4541-A77A-A920-44E70B788AD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DADB9107-8C11-8A57-7B83-B1B3F3E1CE6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14FDC58-89E4-B05A-B4F4-396E7C871C2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624A1096-9CA5-AA68-AA77-2ECFD53F3B1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79FF3669-440A-FFB8-6E21-6029C9DFD64C}"/>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FF79225-2D95-BA10-4F34-65683C408BD1}"/>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168470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ACCD488-35CD-5ABC-2741-507A23CE80E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ACCD488-35CD-5ABC-2741-507A23CE80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中度可信度描述已自动生成">
            <a:extLst>
              <a:ext uri="{FF2B5EF4-FFF2-40B4-BE49-F238E27FC236}">
                <a16:creationId xmlns:a16="http://schemas.microsoft.com/office/drawing/2014/main" id="{27D12797-2B45-B037-B180-8F90BDCD8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928446"/>
            <a:ext cx="12192000" cy="3001108"/>
          </a:xfrm>
          <a:prstGeom prst="rect">
            <a:avLst/>
          </a:prstGeom>
        </p:spPr>
      </p:pic>
    </p:spTree>
    <p:extLst>
      <p:ext uri="{BB962C8B-B14F-4D97-AF65-F5344CB8AC3E}">
        <p14:creationId xmlns:p14="http://schemas.microsoft.com/office/powerpoint/2010/main" val="4091818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26A414D3-5B30-FC97-487E-60592C172BBC}"/>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AC142A97-0D6F-AC8D-4B3A-C54916E46620}"/>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C5AF7B92-3DF2-5605-D3D2-E9199111996F}"/>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9C5D735-6882-42B0-8568-A4C0FD89DE5D}"/>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D87916A-3375-24D9-260B-DEB00D096370}"/>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E2F693F2-C8A6-7D0A-9EDD-A868363E95A3}"/>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28D324F3-DAD6-5D66-BE3D-7FCB93E95A06}"/>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76E6E825-7958-1942-0C48-83B875246DA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E78121FD-8CE5-4052-6F07-1E67C807445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hlinkClick r:id="rId32" action="ppaction://hlinksldjump"/>
            <a:extLst>
              <a:ext uri="{FF2B5EF4-FFF2-40B4-BE49-F238E27FC236}">
                <a16:creationId xmlns:a16="http://schemas.microsoft.com/office/drawing/2014/main" id="{AD863514-353C-E6CA-0208-6BE2EA66EB3A}"/>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9" name="矩形 18">
            <a:hlinkClick r:id="rId32" action="ppaction://hlinksldjump"/>
            <a:extLst>
              <a:ext uri="{FF2B5EF4-FFF2-40B4-BE49-F238E27FC236}">
                <a16:creationId xmlns:a16="http://schemas.microsoft.com/office/drawing/2014/main" id="{6D34D503-27B9-7D88-3A46-3312AD087A22}"/>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8" name="矩形 17">
            <a:hlinkClick r:id="rId32" action="ppaction://hlinksldjump"/>
            <a:extLst>
              <a:ext uri="{FF2B5EF4-FFF2-40B4-BE49-F238E27FC236}">
                <a16:creationId xmlns:a16="http://schemas.microsoft.com/office/drawing/2014/main" id="{EA0B84B9-0D18-D10D-D299-80682E4C0548}"/>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7" name="矩形 16">
            <a:extLst>
              <a:ext uri="{FF2B5EF4-FFF2-40B4-BE49-F238E27FC236}">
                <a16:creationId xmlns:a16="http://schemas.microsoft.com/office/drawing/2014/main" id="{936588E7-CDB5-E321-EE89-44A29279288B}"/>
              </a:ext>
            </a:extLst>
          </p:cNvPr>
          <p:cNvSpPr/>
          <p:nvPr>
            <p:custDataLst>
              <p:tags r:id="rId14"/>
            </p:custDataLst>
          </p:nvPr>
        </p:nvSpPr>
        <p:spPr>
          <a:xfrm>
            <a:off x="1441569" y="310850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03086B78-AE53-E63F-C103-66E607AE7579}"/>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27B41EDA-732B-59AB-A05C-5B7C4BE2B7D6}"/>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3345B087-065F-EAB3-2700-EAB6FB689365}"/>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4D80F21D-E0FA-388D-CDA0-FD72814302A7}"/>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D27DB78-DBA1-AAFB-68AD-B973212520C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FDAC775E-9DB0-ABA1-14D8-6D9E2076D19C}"/>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C7292942-A1AA-05CF-F9EB-7983C26E5429}"/>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95E75A95-722A-DE8B-98A2-4D23DF33A84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1237126B-49FD-108D-58B5-FADCF2993853}"/>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5B5C4F0C-EF6A-E902-C8FC-F31C8A1A9C6D}"/>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A9280B9-F322-ED9A-717D-568D54D627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5BE566E-6850-9F06-6259-138EAD804F2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AEE045B-1DA7-567E-FE44-9151C6CB653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377858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6" name="图片 5">
            <a:extLst>
              <a:ext uri="{FF2B5EF4-FFF2-40B4-BE49-F238E27FC236}">
                <a16:creationId xmlns:a16="http://schemas.microsoft.com/office/drawing/2014/main" id="{07E2E3D9-3050-2EE8-B036-D28C2C808872}"/>
              </a:ext>
            </a:extLst>
          </p:cNvPr>
          <p:cNvPicPr>
            <a:picLocks noChangeAspect="1"/>
          </p:cNvPicPr>
          <p:nvPr/>
        </p:nvPicPr>
        <p:blipFill>
          <a:blip r:embed="rId6"/>
          <a:stretch>
            <a:fillRect/>
          </a:stretch>
        </p:blipFill>
        <p:spPr>
          <a:xfrm>
            <a:off x="838200" y="1983974"/>
            <a:ext cx="6050895" cy="3419892"/>
          </a:xfrm>
          <a:prstGeom prst="rect">
            <a:avLst/>
          </a:prstGeom>
        </p:spPr>
      </p:pic>
      <p:sp>
        <p:nvSpPr>
          <p:cNvPr id="5" name="ee4pContent1">
            <a:extLst>
              <a:ext uri="{FF2B5EF4-FFF2-40B4-BE49-F238E27FC236}">
                <a16:creationId xmlns:a16="http://schemas.microsoft.com/office/drawing/2014/main" id="{ABB47EE6-0245-CFFA-3FE8-C441944654E7}"/>
              </a:ext>
            </a:extLst>
          </p:cNvPr>
          <p:cNvSpPr txBox="1">
            <a:spLocks/>
          </p:cNvSpPr>
          <p:nvPr>
            <p:custDataLst>
              <p:tags r:id="rId2"/>
            </p:custDataLst>
          </p:nvPr>
        </p:nvSpPr>
        <p:spPr>
          <a:xfrm>
            <a:off x="7189077" y="1983975"/>
            <a:ext cx="4164724" cy="341989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与传统的 </a:t>
            </a:r>
            <a:r>
              <a:rPr lang="en-US" altLang="zh-CN" sz="1600" dirty="0"/>
              <a:t>2D </a:t>
            </a:r>
            <a:r>
              <a:rPr lang="zh-CN" altLang="en-US" sz="1600" dirty="0"/>
              <a:t>视觉定位 </a:t>
            </a:r>
            <a:r>
              <a:rPr lang="en-US" altLang="zh-CN" sz="1600" dirty="0"/>
              <a:t>(VG) </a:t>
            </a:r>
            <a:r>
              <a:rPr lang="zh-CN" altLang="en-US" sz="1600" dirty="0"/>
              <a:t>不同，</a:t>
            </a:r>
            <a:r>
              <a:rPr lang="en-US" altLang="zh-CN" sz="1600" dirty="0"/>
              <a:t>2D </a:t>
            </a:r>
            <a:r>
              <a:rPr lang="zh-CN" altLang="en-US" sz="1600" dirty="0"/>
              <a:t>视觉定位仅限于平面图像，而 </a:t>
            </a:r>
            <a:r>
              <a:rPr lang="en-US" altLang="zh-CN" sz="1600" dirty="0"/>
              <a:t>3D VG </a:t>
            </a:r>
            <a:r>
              <a:rPr lang="zh-CN" altLang="en-US" sz="1600" dirty="0"/>
              <a:t>包括深度、视角和物体之间的空间关系，为代理与环境交互提供了一个更强大的框架</a:t>
            </a:r>
            <a:endParaRPr lang="en-US" altLang="zh-CN" sz="1600" dirty="0"/>
          </a:p>
          <a:p>
            <a:pPr lvl="1"/>
            <a:endParaRPr lang="en-US" altLang="zh-CN" sz="1600" dirty="0"/>
          </a:p>
          <a:p>
            <a:pPr lvl="1"/>
            <a:r>
              <a:rPr lang="en-US" altLang="zh-CN" sz="1600" dirty="0"/>
              <a:t>3D VG </a:t>
            </a:r>
            <a:r>
              <a:rPr lang="zh-CN" altLang="en-US" sz="1600" dirty="0"/>
              <a:t>的任务是使用自然语言描述在 </a:t>
            </a:r>
            <a:r>
              <a:rPr lang="en-US" altLang="zh-CN" sz="1600" dirty="0"/>
              <a:t>3D </a:t>
            </a:r>
            <a:r>
              <a:rPr lang="zh-CN" altLang="en-US" sz="1600" dirty="0"/>
              <a:t>环境中定位物体</a:t>
            </a:r>
            <a:endParaRPr lang="en-US" altLang="zh-CN" sz="1600" dirty="0"/>
          </a:p>
          <a:p>
            <a:pPr lvl="1"/>
            <a:endParaRPr lang="en-US" altLang="zh-CN" sz="1600" dirty="0"/>
          </a:p>
          <a:p>
            <a:pPr lvl="1"/>
            <a:r>
              <a:rPr lang="zh-CN" altLang="en-US" sz="1600" dirty="0"/>
              <a:t>如左表所示，最近的 </a:t>
            </a:r>
            <a:r>
              <a:rPr lang="en-US" altLang="zh-CN" sz="1600" dirty="0"/>
              <a:t>3D </a:t>
            </a:r>
            <a:r>
              <a:rPr lang="zh-CN" altLang="en-US" sz="1600" dirty="0"/>
              <a:t>视觉定位方法大致可分为两类：两阶段方法和一阶段方法</a:t>
            </a:r>
            <a:endParaRPr lang="en-US" altLang="zh-CN" sz="1600" dirty="0"/>
          </a:p>
          <a:p>
            <a:pPr lvl="1"/>
            <a:endParaRPr lang="en-US" dirty="0">
              <a:latin typeface="+mn-lt"/>
            </a:endParaRPr>
          </a:p>
        </p:txBody>
      </p:sp>
    </p:spTree>
    <p:extLst>
      <p:ext uri="{BB962C8B-B14F-4D97-AF65-F5344CB8AC3E}">
        <p14:creationId xmlns:p14="http://schemas.microsoft.com/office/powerpoint/2010/main" val="4061803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A9CC2A-C14D-995D-878F-57AD1EF0CE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17A9CC2A-C14D-995D-878F-57AD1EF0CE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45738F9E-77A0-5CA1-6897-B35305FF3E62}"/>
              </a:ext>
            </a:extLst>
          </p:cNvPr>
          <p:cNvPicPr>
            <a:picLocks noChangeAspect="1"/>
          </p:cNvPicPr>
          <p:nvPr/>
        </p:nvPicPr>
        <p:blipFill>
          <a:blip r:embed="rId6"/>
          <a:stretch>
            <a:fillRect/>
          </a:stretch>
        </p:blipFill>
        <p:spPr>
          <a:xfrm>
            <a:off x="838200" y="1690688"/>
            <a:ext cx="7019698" cy="4692780"/>
          </a:xfrm>
          <a:prstGeom prst="rect">
            <a:avLst/>
          </a:prstGeom>
        </p:spPr>
      </p:pic>
      <p:sp>
        <p:nvSpPr>
          <p:cNvPr id="6" name="ee4pContent1">
            <a:extLst>
              <a:ext uri="{FF2B5EF4-FFF2-40B4-BE49-F238E27FC236}">
                <a16:creationId xmlns:a16="http://schemas.microsoft.com/office/drawing/2014/main" id="{552AC595-9760-72A9-D643-8D6194C1E58E}"/>
              </a:ext>
            </a:extLst>
          </p:cNvPr>
          <p:cNvSpPr txBox="1">
            <a:spLocks/>
          </p:cNvSpPr>
          <p:nvPr>
            <p:custDataLst>
              <p:tags r:id="rId2"/>
            </p:custDataLst>
          </p:nvPr>
        </p:nvSpPr>
        <p:spPr>
          <a:xfrm>
            <a:off x="7937339" y="1690688"/>
            <a:ext cx="3416461" cy="469278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上</a:t>
            </a:r>
            <a:r>
              <a:rPr lang="en-US" altLang="zh-CN" sz="1800" kern="1200" dirty="0">
                <a:solidFill>
                  <a:srgbClr val="000000"/>
                </a:solidFill>
                <a:effectLst/>
                <a:latin typeface="等线" panose="02010600030101010101" pitchFamily="2" charset="-122"/>
                <a:ea typeface="等线" panose="02010600030101010101" pitchFamily="2" charset="-122"/>
                <a:cs typeface="+mn-cs"/>
              </a:rPr>
              <a:t>) </a:t>
            </a:r>
            <a:r>
              <a:rPr lang="zh-CN" altLang="en-US" sz="1800" kern="1200" dirty="0">
                <a:solidFill>
                  <a:srgbClr val="000000"/>
                </a:solidFill>
                <a:effectLst/>
                <a:latin typeface="等线" panose="02010600030101010101" pitchFamily="2" charset="-122"/>
                <a:ea typeface="等线" panose="02010600030101010101" pitchFamily="2" charset="-122"/>
                <a:cs typeface="+mn-cs"/>
              </a:rPr>
              <a:t>和一阶段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下</a:t>
            </a:r>
            <a:r>
              <a:rPr lang="en-US" altLang="zh-CN" sz="1800" kern="1200" dirty="0">
                <a:solidFill>
                  <a:srgbClr val="000000"/>
                </a:solidFill>
                <a:effectLst/>
                <a:latin typeface="等线" panose="02010600030101010101" pitchFamily="2" charset="-122"/>
                <a:ea typeface="等线" panose="02010600030101010101" pitchFamily="2" charset="-122"/>
                <a:cs typeface="+mn-cs"/>
              </a:rPr>
              <a:t>) 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视觉定位方法的图解</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zh-CN" altLang="en-US"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(a) </a:t>
            </a:r>
            <a:r>
              <a:rPr lang="zh-CN" altLang="en-US" sz="1800" kern="1200" dirty="0">
                <a:solidFill>
                  <a:srgbClr val="000000"/>
                </a:solidFill>
                <a:effectLst/>
                <a:latin typeface="等线" panose="02010600030101010101" pitchFamily="2" charset="-122"/>
                <a:ea typeface="等线" panose="02010600030101010101" pitchFamily="2" charset="-122"/>
                <a:cs typeface="+mn-cs"/>
              </a:rPr>
              <a:t>展示了 </a:t>
            </a:r>
            <a:r>
              <a:rPr lang="en-US" altLang="zh-CN" sz="1800" kern="1200" dirty="0">
                <a:solidFill>
                  <a:srgbClr val="000000"/>
                </a:solidFill>
                <a:effectLst/>
                <a:latin typeface="等线" panose="02010600030101010101" pitchFamily="2" charset="-122"/>
                <a:ea typeface="等线" panose="02010600030101010101" pitchFamily="2" charset="-122"/>
                <a:cs typeface="+mn-cs"/>
              </a:rPr>
              <a:t>3D </a:t>
            </a:r>
            <a:r>
              <a:rPr lang="zh-CN" altLang="en-US" sz="1800" kern="1200" dirty="0">
                <a:solidFill>
                  <a:srgbClr val="000000"/>
                </a:solidFill>
                <a:effectLst/>
                <a:latin typeface="等线" panose="02010600030101010101" pitchFamily="2" charset="-122"/>
                <a:ea typeface="等线" panose="02010600030101010101" pitchFamily="2" charset="-122"/>
                <a:cs typeface="+mn-cs"/>
              </a:rPr>
              <a:t>视觉定位的示例</a:t>
            </a:r>
          </a:p>
          <a:p>
            <a:pPr lvl="1"/>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(b)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两阶段方法包括稀疏建议，可能在检测阶段忽略目标，以及密集建议，可能混淆匹配阶段</a:t>
            </a:r>
            <a:endParaRPr lang="en-US" altLang="zh-CN" sz="1800" kern="1200" dirty="0">
              <a:solidFill>
                <a:srgbClr val="000000"/>
              </a:solidFill>
              <a:effectLst/>
              <a:latin typeface="等线" panose="02010600030101010101" pitchFamily="2" charset="-122"/>
              <a:ea typeface="等线" panose="02010600030101010101" pitchFamily="2" charset="-122"/>
              <a:cs typeface="+mn-cs"/>
            </a:endParaRPr>
          </a:p>
          <a:p>
            <a:pPr lvl="1"/>
            <a:endParaRPr lang="en-US" altLang="zh-CN" sz="1800" dirty="0">
              <a:solidFill>
                <a:srgbClr val="000000"/>
              </a:solidFill>
              <a:latin typeface="等线" panose="02010600030101010101" pitchFamily="2" charset="-122"/>
              <a:ea typeface="等线" panose="02010600030101010101" pitchFamily="2" charset="-122"/>
              <a:cs typeface="+mn-cs"/>
            </a:endParaRPr>
          </a:p>
          <a:p>
            <a:pPr lvl="1"/>
            <a:r>
              <a:rPr lang="en-US" altLang="zh-CN" sz="1800" kern="1200" dirty="0">
                <a:solidFill>
                  <a:srgbClr val="000000"/>
                </a:solidFill>
                <a:effectLst/>
                <a:latin typeface="等线" panose="02010600030101010101" pitchFamily="2" charset="-122"/>
                <a:ea typeface="等线" panose="02010600030101010101" pitchFamily="2" charset="-122"/>
                <a:cs typeface="+mn-cs"/>
              </a:rPr>
              <a:t>(c) </a:t>
            </a:r>
            <a:r>
              <a:rPr lang="zh-CN" altLang="en-US" sz="1800" kern="1200" dirty="0">
                <a:solidFill>
                  <a:srgbClr val="000000"/>
                </a:solidFill>
                <a:effectLst/>
                <a:latin typeface="等线" panose="02010600030101010101" pitchFamily="2" charset="-122"/>
                <a:ea typeface="等线" panose="02010600030101010101" pitchFamily="2" charset="-122"/>
                <a:cs typeface="+mn-cs"/>
              </a:rPr>
              <a:t>一阶段方法可以在语言描述的指导下逐步选择关键点 </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en-US" sz="1800" kern="1200" dirty="0">
                <a:solidFill>
                  <a:srgbClr val="000000"/>
                </a:solidFill>
                <a:effectLst/>
                <a:latin typeface="等线" panose="02010600030101010101" pitchFamily="2" charset="-122"/>
                <a:ea typeface="等线" panose="02010600030101010101" pitchFamily="2" charset="-122"/>
                <a:cs typeface="+mn-cs"/>
              </a:rPr>
              <a:t>蓝色点 ⟶ 红色点 ⟶ 绿色点</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dirty="0">
              <a:latin typeface="+mn-lt"/>
            </a:endParaRPr>
          </a:p>
        </p:txBody>
      </p:sp>
    </p:spTree>
    <p:extLst>
      <p:ext uri="{BB962C8B-B14F-4D97-AF65-F5344CB8AC3E}">
        <p14:creationId xmlns:p14="http://schemas.microsoft.com/office/powerpoint/2010/main" val="42992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8858CC-F854-0C8F-2BBD-830F4D05B462}"/>
              </a:ext>
            </a:extLst>
          </p:cNvPr>
          <p:cNvGraphicFramePr>
            <a:graphicFrameLocks noChangeAspect="1"/>
          </p:cNvGraphicFramePr>
          <p:nvPr>
            <p:custDataLst>
              <p:tags r:id="rId1"/>
            </p:custDataLst>
            <p:extLst>
              <p:ext uri="{D42A27DB-BD31-4B8C-83A1-F6EECF244321}">
                <p14:modId xmlns:p14="http://schemas.microsoft.com/office/powerpoint/2010/main" val="2107497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4" name="内容占位符 3">
            <a:extLst>
              <a:ext uri="{FF2B5EF4-FFF2-40B4-BE49-F238E27FC236}">
                <a16:creationId xmlns:a16="http://schemas.microsoft.com/office/drawing/2014/main" id="{DB0B29CB-8E6F-6BB7-835A-D4F4789E3057}"/>
              </a:ext>
            </a:extLst>
          </p:cNvPr>
          <p:cNvPicPr>
            <a:picLocks noGrp="1" noChangeAspect="1"/>
          </p:cNvPicPr>
          <p:nvPr>
            <p:ph idx="1"/>
          </p:nvPr>
        </p:nvPicPr>
        <p:blipFill>
          <a:blip r:embed="rId5"/>
          <a:stretch>
            <a:fillRect/>
          </a:stretch>
        </p:blipFill>
        <p:spPr>
          <a:xfrm>
            <a:off x="0" y="1522909"/>
            <a:ext cx="12192000" cy="4537476"/>
          </a:xfrm>
          <a:prstGeom prst="rect">
            <a:avLst/>
          </a:prstGeom>
        </p:spPr>
      </p:pic>
    </p:spTree>
    <p:extLst>
      <p:ext uri="{BB962C8B-B14F-4D97-AF65-F5344CB8AC3E}">
        <p14:creationId xmlns:p14="http://schemas.microsoft.com/office/powerpoint/2010/main" val="2565756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D5ACE427-CA8C-AC39-0ABD-44C43BA49CC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0C211E7F-FAFA-7E12-0F68-10454310BE41}"/>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B2FE6530-37DA-3FF3-012A-8B7F22DCD053}"/>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203FD705-9B45-113E-11E9-31E918C4D1CC}"/>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3319ACB9-E4BE-7179-4973-268982B5F47A}"/>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0F6A94F9-78E7-3934-119E-EA4A232493E7}"/>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hlinkClick r:id="rId31" action="ppaction://hlinksldjump"/>
            <a:extLst>
              <a:ext uri="{FF2B5EF4-FFF2-40B4-BE49-F238E27FC236}">
                <a16:creationId xmlns:a16="http://schemas.microsoft.com/office/drawing/2014/main" id="{44F1CDE5-F03D-4E12-9456-B1612A42B23A}"/>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2" name="矩形 21">
            <a:hlinkClick r:id="rId31" action="ppaction://hlinksldjump"/>
            <a:extLst>
              <a:ext uri="{FF2B5EF4-FFF2-40B4-BE49-F238E27FC236}">
                <a16:creationId xmlns:a16="http://schemas.microsoft.com/office/drawing/2014/main" id="{E30FD92C-E485-C3ED-6D1B-82C781EC4F3E}"/>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1" name="矩形 20">
            <a:hlinkClick r:id="rId31" action="ppaction://hlinksldjump"/>
            <a:extLst>
              <a:ext uri="{FF2B5EF4-FFF2-40B4-BE49-F238E27FC236}">
                <a16:creationId xmlns:a16="http://schemas.microsoft.com/office/drawing/2014/main" id="{784DFBB4-86D2-281F-C9B7-C2C17AC1042C}"/>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20" name="矩形 19">
            <a:extLst>
              <a:ext uri="{FF2B5EF4-FFF2-40B4-BE49-F238E27FC236}">
                <a16:creationId xmlns:a16="http://schemas.microsoft.com/office/drawing/2014/main" id="{ADE44189-D416-8151-5064-0AC487853E1C}"/>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660AEC04-47E9-5D8C-54AF-7A466133F185}"/>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0E8609F6-9398-59FF-90B9-5D298854F099}"/>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0DB64103-6378-8477-6A06-17439125EBBF}"/>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C92A06AF-77A6-ECEB-5A4D-F55BCC0AE2F0}"/>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4AA742D-6B3F-4F86-5107-90F1AD400919}"/>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D6AEFB2D-FC91-3C81-39E2-AAE7198F5E4E}"/>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1F524205-245B-C80C-11E6-E1C9E6AAC113}"/>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AC5626AE-E8A1-3E2A-49BA-9B4A5207AED8}"/>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56307FD-6C8C-9D0F-A5A5-8716330B4C27}"/>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F1DE794F-C345-9E17-765D-FC6152D4BC9C}"/>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C2CACA41-CD3D-7543-001E-8D399CB879A8}"/>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07C1A8B-0BB8-8072-2CBA-A14B63479F54}"/>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421E3BCB-795E-521D-4E25-285EAF499C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59B3783D-3640-31D9-6A22-9212D4159029}"/>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D26DF8DE-3477-C413-7D70-80AD9DE07C9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1956921-B0E6-B80C-14DD-547D4077C976}"/>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437133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6654B09-EFEE-0115-89EE-BD4E747E8425}"/>
              </a:ext>
            </a:extLst>
          </p:cNvPr>
          <p:cNvSpPr txBox="1">
            <a:spLocks/>
          </p:cNvSpPr>
          <p:nvPr>
            <p:custDataLst>
              <p:tags r:id="rId2"/>
            </p:custDataLst>
          </p:nvPr>
        </p:nvSpPr>
        <p:spPr>
          <a:xfrm>
            <a:off x="838199" y="1690689"/>
            <a:ext cx="10515599" cy="124906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与相应的 </a:t>
            </a:r>
            <a:r>
              <a:rPr lang="en-US" altLang="zh-CN" dirty="0"/>
              <a:t>2D </a:t>
            </a:r>
            <a:r>
              <a:rPr lang="zh-CN" altLang="en-US" dirty="0"/>
              <a:t>任务相似，早期关于 </a:t>
            </a:r>
            <a:r>
              <a:rPr lang="en-US" altLang="zh-CN" dirty="0"/>
              <a:t>3D </a:t>
            </a:r>
            <a:r>
              <a:rPr lang="zh-CN" altLang="en-US" dirty="0"/>
              <a:t>定位的研究主要采用了两阶段的检测</a:t>
            </a:r>
            <a:r>
              <a:rPr lang="en-US" altLang="zh-CN" dirty="0"/>
              <a:t>-</a:t>
            </a:r>
            <a:r>
              <a:rPr lang="zh-CN" altLang="en-US" dirty="0"/>
              <a:t>匹配管道</a:t>
            </a:r>
            <a:endParaRPr lang="en-US" altLang="zh-CN" dirty="0"/>
          </a:p>
          <a:p>
            <a:pPr lvl="1"/>
            <a:r>
              <a:rPr lang="zh-CN" altLang="en-US" dirty="0"/>
              <a:t>它们最初使用预训练的检测器或分割器从 </a:t>
            </a:r>
            <a:r>
              <a:rPr lang="en-US" altLang="zh-CN" dirty="0"/>
              <a:t>3D </a:t>
            </a:r>
            <a:r>
              <a:rPr lang="zh-CN" altLang="en-US" dirty="0"/>
              <a:t>场景的多个物体建议中提取特征，然后将这些特征与语言查询特征融合以匹配目标物体</a:t>
            </a:r>
            <a:endParaRPr lang="en-US" altLang="zh-CN" dirty="0"/>
          </a:p>
          <a:p>
            <a:pPr lvl="1"/>
            <a:r>
              <a:rPr lang="zh-CN" altLang="en-US" dirty="0"/>
              <a:t>两阶段研究的重点主要在第二阶段，例如探索物体建议特征和语言查询特征之间的相关性以选择最佳匹配的物体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B6C30FC4-D9C1-1FB3-8102-169E0D87CF98}"/>
              </a:ext>
            </a:extLst>
          </p:cNvPr>
          <p:cNvSpPr txBox="1">
            <a:spLocks/>
          </p:cNvSpPr>
          <p:nvPr>
            <p:custDataLst>
              <p:tags r:id="rId3"/>
            </p:custDataLst>
          </p:nvPr>
        </p:nvSpPr>
        <p:spPr>
          <a:xfrm>
            <a:off x="838201"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不仅学习将建议特征与文本嵌入匹配，而且还通过图神经网络对物体之间的上下文关系进行编码</a:t>
            </a:r>
            <a:endParaRPr lang="en-US" altLang="zh-CN" dirty="0"/>
          </a:p>
          <a:p>
            <a:pPr lvl="1"/>
            <a:endParaRPr lang="en-US" dirty="0">
              <a:latin typeface="+mn-lt"/>
            </a:endParaRPr>
          </a:p>
        </p:txBody>
      </p:sp>
      <p:sp>
        <p:nvSpPr>
          <p:cNvPr id="9" name="ee4pContent1">
            <a:extLst>
              <a:ext uri="{FF2B5EF4-FFF2-40B4-BE49-F238E27FC236}">
                <a16:creationId xmlns:a16="http://schemas.microsoft.com/office/drawing/2014/main" id="{AF3AC09B-7AF9-6780-8689-A892A04CA58F}"/>
              </a:ext>
            </a:extLst>
          </p:cNvPr>
          <p:cNvSpPr txBox="1">
            <a:spLocks/>
          </p:cNvSpPr>
          <p:nvPr>
            <p:custDataLst>
              <p:tags r:id="rId4"/>
            </p:custDataLst>
          </p:nvPr>
        </p:nvSpPr>
        <p:spPr>
          <a:xfrm>
            <a:off x="6338132" y="3555288"/>
            <a:ext cx="5015667" cy="2937588"/>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利用语言场景图来进行短语相关性，利用多级 </a:t>
            </a:r>
            <a:r>
              <a:rPr lang="en-US" altLang="zh-CN" dirty="0"/>
              <a:t>3D </a:t>
            </a:r>
            <a:r>
              <a:rPr lang="zh-CN" altLang="en-US" dirty="0"/>
              <a:t>建议关系图来丰富视觉特征，以及利用描述引导的 </a:t>
            </a:r>
            <a:r>
              <a:rPr lang="en-US" altLang="zh-CN" dirty="0"/>
              <a:t>3D </a:t>
            </a:r>
            <a:r>
              <a:rPr lang="zh-CN" altLang="en-US" dirty="0"/>
              <a:t>视觉图来对全局上下文进行编码，增强了自由形式描述和不规则点云中的 </a:t>
            </a:r>
            <a:r>
              <a:rPr lang="en-US" altLang="zh-CN" dirty="0"/>
              <a:t>3D </a:t>
            </a:r>
            <a:r>
              <a:rPr lang="zh-CN" altLang="en-US" dirty="0"/>
              <a:t>视觉定位</a:t>
            </a:r>
            <a:endParaRPr lang="en-US" dirty="0">
              <a:latin typeface="+mn-lt"/>
            </a:endParaRPr>
          </a:p>
        </p:txBody>
      </p:sp>
      <p:sp>
        <p:nvSpPr>
          <p:cNvPr id="10" name="ee4pHeader1">
            <a:extLst>
              <a:ext uri="{FF2B5EF4-FFF2-40B4-BE49-F238E27FC236}">
                <a16:creationId xmlns:a16="http://schemas.microsoft.com/office/drawing/2014/main" id="{B58D5A96-45AF-5C8A-798A-3F8F3E37DF8C}"/>
              </a:ext>
            </a:extLst>
          </p:cNvPr>
          <p:cNvSpPr/>
          <p:nvPr>
            <p:custDataLst>
              <p:tags r:id="rId5"/>
            </p:custDataLst>
          </p:nvPr>
        </p:nvSpPr>
        <p:spPr bwMode="auto">
          <a:xfrm>
            <a:off x="838199"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ReferIt3D</a:t>
            </a:r>
            <a:r>
              <a:rPr lang="en-US" altLang="zh-CN" sz="2000" b="1" dirty="0">
                <a:solidFill>
                  <a:schemeClr val="bg1"/>
                </a:solidFill>
              </a:rPr>
              <a:t> &amp;</a:t>
            </a:r>
            <a:r>
              <a:rPr lang="zh-CN" altLang="en-US" sz="2000" b="1" dirty="0">
                <a:solidFill>
                  <a:schemeClr val="bg1"/>
                </a:solidFill>
              </a:rPr>
              <a:t> </a:t>
            </a:r>
            <a:r>
              <a:rPr lang="en-US" altLang="zh-CN" sz="2000" b="1" dirty="0">
                <a:solidFill>
                  <a:schemeClr val="bg1"/>
                </a:solidFill>
                <a:hlinkClick r:id="rId11">
                  <a:extLst>
                    <a:ext uri="{A12FA001-AC4F-418D-AE19-62706E023703}">
                      <ahyp:hlinkClr xmlns:ahyp="http://schemas.microsoft.com/office/drawing/2018/hyperlinkcolor" val="tx"/>
                    </a:ext>
                  </a:extLst>
                </a:hlinkClick>
              </a:rPr>
              <a:t>TGNN</a:t>
            </a:r>
            <a:endParaRPr lang="en-US" sz="2000" b="1" dirty="0">
              <a:solidFill>
                <a:schemeClr val="bg1"/>
              </a:solidFill>
            </a:endParaRPr>
          </a:p>
        </p:txBody>
      </p:sp>
      <p:sp>
        <p:nvSpPr>
          <p:cNvPr id="11" name="ee4pHeader1">
            <a:extLst>
              <a:ext uri="{FF2B5EF4-FFF2-40B4-BE49-F238E27FC236}">
                <a16:creationId xmlns:a16="http://schemas.microsoft.com/office/drawing/2014/main" id="{C3252D4D-460E-CB68-1607-75B0DA527729}"/>
              </a:ext>
            </a:extLst>
          </p:cNvPr>
          <p:cNvSpPr/>
          <p:nvPr>
            <p:custDataLst>
              <p:tags r:id="rId6"/>
            </p:custDataLst>
          </p:nvPr>
        </p:nvSpPr>
        <p:spPr bwMode="auto">
          <a:xfrm>
            <a:off x="6338130" y="3093549"/>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FFL-3DOG</a:t>
            </a:r>
            <a:endParaRPr lang="en-US" sz="2000" b="1" dirty="0">
              <a:solidFill>
                <a:schemeClr val="bg1"/>
              </a:solidFill>
            </a:endParaRPr>
          </a:p>
        </p:txBody>
      </p:sp>
      <p:pic>
        <p:nvPicPr>
          <p:cNvPr id="12" name="图片 11">
            <a:extLst>
              <a:ext uri="{FF2B5EF4-FFF2-40B4-BE49-F238E27FC236}">
                <a16:creationId xmlns:a16="http://schemas.microsoft.com/office/drawing/2014/main" id="{1501AF79-9D31-F11E-6A6F-31280B06BA7A}"/>
              </a:ext>
            </a:extLst>
          </p:cNvPr>
          <p:cNvPicPr>
            <a:picLocks noChangeAspect="1"/>
          </p:cNvPicPr>
          <p:nvPr/>
        </p:nvPicPr>
        <p:blipFill>
          <a:blip r:embed="rId13"/>
          <a:stretch>
            <a:fillRect/>
          </a:stretch>
        </p:blipFill>
        <p:spPr>
          <a:xfrm>
            <a:off x="894495" y="4281917"/>
            <a:ext cx="4903074" cy="2076684"/>
          </a:xfrm>
          <a:prstGeom prst="rect">
            <a:avLst/>
          </a:prstGeom>
        </p:spPr>
      </p:pic>
      <p:pic>
        <p:nvPicPr>
          <p:cNvPr id="13" name="图片 12">
            <a:extLst>
              <a:ext uri="{FF2B5EF4-FFF2-40B4-BE49-F238E27FC236}">
                <a16:creationId xmlns:a16="http://schemas.microsoft.com/office/drawing/2014/main" id="{D62889B0-5221-AA8E-946B-EB117FB85707}"/>
              </a:ext>
            </a:extLst>
          </p:cNvPr>
          <p:cNvPicPr>
            <a:picLocks noChangeAspect="1"/>
          </p:cNvPicPr>
          <p:nvPr/>
        </p:nvPicPr>
        <p:blipFill>
          <a:blip r:embed="rId14"/>
          <a:stretch>
            <a:fillRect/>
          </a:stretch>
        </p:blipFill>
        <p:spPr>
          <a:xfrm>
            <a:off x="6848382" y="4628218"/>
            <a:ext cx="3995162" cy="1847565"/>
          </a:xfrm>
          <a:prstGeom prst="rect">
            <a:avLst/>
          </a:prstGeom>
        </p:spPr>
      </p:pic>
    </p:spTree>
    <p:extLst>
      <p:ext uri="{BB962C8B-B14F-4D97-AF65-F5344CB8AC3E}">
        <p14:creationId xmlns:p14="http://schemas.microsoft.com/office/powerpoint/2010/main" val="2691452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970636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325" imgH="323" progId="TCLayout.ActiveDocument.1">
                  <p:embed/>
                </p:oleObj>
              </mc:Choice>
              <mc:Fallback>
                <p:oleObj name="think-cell 幻灯片" r:id="rId11"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 ——</a:t>
            </a:r>
            <a:r>
              <a:rPr lang="zh-CN" altLang="en-US" sz="4400" b="1" dirty="0">
                <a:solidFill>
                  <a:schemeClr val="tx1"/>
                </a:solidFill>
              </a:rPr>
              <a:t>特定视角</a:t>
            </a:r>
            <a:endParaRPr lang="en-US" dirty="0"/>
          </a:p>
        </p:txBody>
      </p:sp>
      <p:sp>
        <p:nvSpPr>
          <p:cNvPr id="8" name="ee4pContent1">
            <a:extLst>
              <a:ext uri="{FF2B5EF4-FFF2-40B4-BE49-F238E27FC236}">
                <a16:creationId xmlns:a16="http://schemas.microsoft.com/office/drawing/2014/main" id="{CFDB4304-D228-10A8-68B2-6F9D8CC6E7C4}"/>
              </a:ext>
            </a:extLst>
          </p:cNvPr>
          <p:cNvSpPr txBox="1">
            <a:spLocks/>
          </p:cNvSpPr>
          <p:nvPr>
            <p:custDataLst>
              <p:tags r:id="rId2"/>
            </p:custDataLst>
          </p:nvPr>
        </p:nvSpPr>
        <p:spPr>
          <a:xfrm>
            <a:off x="51435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采用了一种基于 </a:t>
            </a:r>
            <a:r>
              <a:rPr lang="en-US" altLang="zh-CN" sz="1600" dirty="0"/>
              <a:t>Transformer </a:t>
            </a:r>
            <a:r>
              <a:rPr lang="zh-CN" altLang="en-US" sz="1600" dirty="0"/>
              <a:t>的架构，将 </a:t>
            </a:r>
            <a:r>
              <a:rPr lang="en-US" altLang="zh-CN" sz="1600" dirty="0"/>
              <a:t>3D </a:t>
            </a:r>
            <a:r>
              <a:rPr lang="zh-CN" altLang="en-US" sz="1600" dirty="0"/>
              <a:t>空间嵌入、语言描述和类别标签嵌入相结合，以实现鲁棒的 </a:t>
            </a:r>
            <a:r>
              <a:rPr lang="en-US" altLang="zh-CN" sz="1600" dirty="0"/>
              <a:t>3D </a:t>
            </a:r>
            <a:r>
              <a:rPr lang="zh-CN" altLang="en-US" sz="1600" dirty="0"/>
              <a:t>视觉定位</a:t>
            </a:r>
            <a:endParaRPr lang="en-US" dirty="0">
              <a:latin typeface="+mn-lt"/>
            </a:endParaRPr>
          </a:p>
        </p:txBody>
      </p:sp>
      <p:sp>
        <p:nvSpPr>
          <p:cNvPr id="9" name="ee4pContent1">
            <a:extLst>
              <a:ext uri="{FF2B5EF4-FFF2-40B4-BE49-F238E27FC236}">
                <a16:creationId xmlns:a16="http://schemas.microsoft.com/office/drawing/2014/main" id="{AA10F1D6-5238-1D8A-6BAF-FBAF65EAC0F8}"/>
              </a:ext>
            </a:extLst>
          </p:cNvPr>
          <p:cNvSpPr txBox="1">
            <a:spLocks/>
          </p:cNvSpPr>
          <p:nvPr>
            <p:custDataLst>
              <p:tags r:id="rId3"/>
            </p:custDataLst>
          </p:nvPr>
        </p:nvSpPr>
        <p:spPr>
          <a:xfrm>
            <a:off x="3354423"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这是一种针对 </a:t>
            </a:r>
            <a:r>
              <a:rPr lang="en-US" altLang="zh-CN" sz="1600" dirty="0"/>
              <a:t>3D </a:t>
            </a:r>
            <a:r>
              <a:rPr lang="zh-CN" altLang="en-US" sz="1600" dirty="0"/>
              <a:t>点云的关系感知视觉定位方法，其特点是采用坐标引导的上下文聚合模块进行关系增强提案生成，以及采用多路注意力模块进行跨模态提案消歧</a:t>
            </a:r>
            <a:endParaRPr lang="en-US" altLang="zh-CN" sz="1600" dirty="0"/>
          </a:p>
          <a:p>
            <a:pPr lvl="1"/>
            <a:endParaRPr lang="en-US" dirty="0">
              <a:latin typeface="+mn-lt"/>
            </a:endParaRPr>
          </a:p>
        </p:txBody>
      </p:sp>
      <p:sp>
        <p:nvSpPr>
          <p:cNvPr id="10" name="ee4pContent1">
            <a:extLst>
              <a:ext uri="{FF2B5EF4-FFF2-40B4-BE49-F238E27FC236}">
                <a16:creationId xmlns:a16="http://schemas.microsoft.com/office/drawing/2014/main" id="{43732F63-8A41-7949-F3EB-1B92D0B821F0}"/>
              </a:ext>
            </a:extLst>
          </p:cNvPr>
          <p:cNvSpPr txBox="1">
            <a:spLocks/>
          </p:cNvSpPr>
          <p:nvPr>
            <p:custDataLst>
              <p:tags r:id="rId4"/>
            </p:custDataLst>
          </p:nvPr>
        </p:nvSpPr>
        <p:spPr>
          <a:xfrm>
            <a:off x="6194496"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通过使用实体和关系感知注意力增强了跨模态特征表示，其中包括自注意，实现对 </a:t>
            </a:r>
            <a:r>
              <a:rPr lang="en-US" altLang="zh-CN" sz="1600" dirty="0"/>
              <a:t>3D </a:t>
            </a:r>
            <a:r>
              <a:rPr lang="zh-CN" altLang="en-US" sz="1600" dirty="0"/>
              <a:t>对象和指示词进行更细粒度的推理</a:t>
            </a:r>
            <a:endParaRPr lang="en-US" dirty="0">
              <a:latin typeface="+mn-lt"/>
            </a:endParaRPr>
          </a:p>
        </p:txBody>
      </p:sp>
      <p:sp>
        <p:nvSpPr>
          <p:cNvPr id="11" name="ee4pContent1">
            <a:extLst>
              <a:ext uri="{FF2B5EF4-FFF2-40B4-BE49-F238E27FC236}">
                <a16:creationId xmlns:a16="http://schemas.microsoft.com/office/drawing/2014/main" id="{B1355432-3B90-31C0-C4D5-CF1807672703}"/>
              </a:ext>
            </a:extLst>
          </p:cNvPr>
          <p:cNvSpPr txBox="1">
            <a:spLocks/>
          </p:cNvSpPr>
          <p:nvPr>
            <p:custDataLst>
              <p:tags r:id="rId5"/>
            </p:custDataLst>
          </p:nvPr>
        </p:nvSpPr>
        <p:spPr>
          <a:xfrm>
            <a:off x="9034570" y="2179415"/>
            <a:ext cx="2640696"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提出了一个统一的学习框架，通过利用三个级别的对比对齐学习和掩码语言建模目标学习，从百万级 </a:t>
            </a:r>
            <a:r>
              <a:rPr lang="en-US" altLang="zh-CN" sz="1600" dirty="0"/>
              <a:t>3D </a:t>
            </a:r>
            <a:r>
              <a:rPr lang="zh-CN" altLang="en-US" sz="1600" dirty="0"/>
              <a:t>视觉语言数据集（即 </a:t>
            </a:r>
            <a:r>
              <a:rPr lang="en-US" altLang="zh-CN" sz="1600" dirty="0"/>
              <a:t>SCENEVERSE</a:t>
            </a:r>
            <a:r>
              <a:rPr lang="zh-CN" altLang="en-US" sz="1600" dirty="0"/>
              <a:t>）中提取知识力、实体感知注意力和关系感知注意力</a:t>
            </a:r>
            <a:endParaRPr lang="en-US" dirty="0">
              <a:latin typeface="+mn-lt"/>
            </a:endParaRPr>
          </a:p>
        </p:txBody>
      </p:sp>
      <p:sp>
        <p:nvSpPr>
          <p:cNvPr id="12" name="ee4pHeader1">
            <a:extLst>
              <a:ext uri="{FF2B5EF4-FFF2-40B4-BE49-F238E27FC236}">
                <a16:creationId xmlns:a16="http://schemas.microsoft.com/office/drawing/2014/main" id="{474AA3B8-A1A5-8C23-BBC5-959BBA4C82D6}"/>
              </a:ext>
            </a:extLst>
          </p:cNvPr>
          <p:cNvSpPr/>
          <p:nvPr>
            <p:custDataLst>
              <p:tags r:id="rId6"/>
            </p:custDataLst>
          </p:nvPr>
        </p:nvSpPr>
        <p:spPr bwMode="auto">
          <a:xfrm>
            <a:off x="51435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LanguageRefer</a:t>
            </a:r>
            <a:endParaRPr lang="en-US" sz="2000" b="1" dirty="0">
              <a:solidFill>
                <a:schemeClr val="bg1"/>
              </a:solidFill>
            </a:endParaRPr>
          </a:p>
        </p:txBody>
      </p:sp>
      <p:sp>
        <p:nvSpPr>
          <p:cNvPr id="13" name="ee4pHeader1">
            <a:extLst>
              <a:ext uri="{FF2B5EF4-FFF2-40B4-BE49-F238E27FC236}">
                <a16:creationId xmlns:a16="http://schemas.microsoft.com/office/drawing/2014/main" id="{155BB6AF-96BA-C091-085A-7E797BE1F109}"/>
              </a:ext>
            </a:extLst>
          </p:cNvPr>
          <p:cNvSpPr/>
          <p:nvPr>
            <p:custDataLst>
              <p:tags r:id="rId7"/>
            </p:custDataLst>
          </p:nvPr>
        </p:nvSpPr>
        <p:spPr bwMode="auto">
          <a:xfrm>
            <a:off x="3354424"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3DVG-Transformer</a:t>
            </a:r>
            <a:endParaRPr lang="en-US" sz="2000" b="1" dirty="0">
              <a:solidFill>
                <a:schemeClr val="bg1"/>
              </a:solidFill>
            </a:endParaRPr>
          </a:p>
        </p:txBody>
      </p:sp>
      <p:sp>
        <p:nvSpPr>
          <p:cNvPr id="14" name="ee4pHeader1">
            <a:extLst>
              <a:ext uri="{FF2B5EF4-FFF2-40B4-BE49-F238E27FC236}">
                <a16:creationId xmlns:a16="http://schemas.microsoft.com/office/drawing/2014/main" id="{749A5C8C-2AA8-032F-CFDC-3CC261C2F0CC}"/>
              </a:ext>
            </a:extLst>
          </p:cNvPr>
          <p:cNvSpPr/>
          <p:nvPr>
            <p:custDataLst>
              <p:tags r:id="rId8"/>
            </p:custDataLst>
          </p:nvPr>
        </p:nvSpPr>
        <p:spPr bwMode="auto">
          <a:xfrm>
            <a:off x="6194498"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5">
                  <a:extLst>
                    <a:ext uri="{A12FA001-AC4F-418D-AE19-62706E023703}">
                      <ahyp:hlinkClr xmlns:ahyp="http://schemas.microsoft.com/office/drawing/2018/hyperlinkcolor" val="tx"/>
                    </a:ext>
                  </a:extLst>
                </a:hlinkClick>
              </a:rPr>
              <a:t>TransRefer3D</a:t>
            </a:r>
            <a:endParaRPr lang="en-US" sz="2000" b="1" dirty="0">
              <a:solidFill>
                <a:schemeClr val="bg1"/>
              </a:solidFill>
            </a:endParaRPr>
          </a:p>
        </p:txBody>
      </p:sp>
      <p:sp>
        <p:nvSpPr>
          <p:cNvPr id="15" name="ee4pHeader1">
            <a:extLst>
              <a:ext uri="{FF2B5EF4-FFF2-40B4-BE49-F238E27FC236}">
                <a16:creationId xmlns:a16="http://schemas.microsoft.com/office/drawing/2014/main" id="{11851897-15E3-0EE2-FCAD-778DA46CFFC4}"/>
              </a:ext>
            </a:extLst>
          </p:cNvPr>
          <p:cNvSpPr/>
          <p:nvPr>
            <p:custDataLst>
              <p:tags r:id="rId9"/>
            </p:custDataLst>
          </p:nvPr>
        </p:nvSpPr>
        <p:spPr bwMode="auto">
          <a:xfrm>
            <a:off x="9034570" y="1717677"/>
            <a:ext cx="2640696"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6">
                  <a:extLst>
                    <a:ext uri="{A12FA001-AC4F-418D-AE19-62706E023703}">
                      <ahyp:hlinkClr xmlns:ahyp="http://schemas.microsoft.com/office/drawing/2018/hyperlinkcolor" val="tx"/>
                    </a:ext>
                  </a:extLst>
                </a:hlinkClick>
              </a:rPr>
              <a:t>GPS</a:t>
            </a:r>
            <a:endParaRPr lang="en-US" sz="2000" b="1" dirty="0">
              <a:solidFill>
                <a:schemeClr val="bg1"/>
              </a:solidFill>
            </a:endParaRPr>
          </a:p>
        </p:txBody>
      </p:sp>
      <p:pic>
        <p:nvPicPr>
          <p:cNvPr id="4" name="图片 3">
            <a:extLst>
              <a:ext uri="{FF2B5EF4-FFF2-40B4-BE49-F238E27FC236}">
                <a16:creationId xmlns:a16="http://schemas.microsoft.com/office/drawing/2014/main" id="{CA0E9540-8107-99D0-0417-CBF4F3FEB144}"/>
              </a:ext>
            </a:extLst>
          </p:cNvPr>
          <p:cNvPicPr>
            <a:picLocks noChangeAspect="1"/>
          </p:cNvPicPr>
          <p:nvPr/>
        </p:nvPicPr>
        <p:blipFill>
          <a:blip r:embed="rId17"/>
          <a:stretch>
            <a:fillRect/>
          </a:stretch>
        </p:blipFill>
        <p:spPr>
          <a:xfrm>
            <a:off x="568150" y="4546361"/>
            <a:ext cx="2533096" cy="1308360"/>
          </a:xfrm>
          <a:prstGeom prst="rect">
            <a:avLst/>
          </a:prstGeom>
        </p:spPr>
      </p:pic>
      <p:pic>
        <p:nvPicPr>
          <p:cNvPr id="6" name="图片 5">
            <a:extLst>
              <a:ext uri="{FF2B5EF4-FFF2-40B4-BE49-F238E27FC236}">
                <a16:creationId xmlns:a16="http://schemas.microsoft.com/office/drawing/2014/main" id="{5A5EADF4-8A2E-6125-BF03-7F3B0263AAD0}"/>
              </a:ext>
            </a:extLst>
          </p:cNvPr>
          <p:cNvPicPr>
            <a:picLocks noChangeAspect="1"/>
          </p:cNvPicPr>
          <p:nvPr/>
        </p:nvPicPr>
        <p:blipFill>
          <a:blip r:embed="rId18"/>
          <a:stretch>
            <a:fillRect/>
          </a:stretch>
        </p:blipFill>
        <p:spPr>
          <a:xfrm>
            <a:off x="3380949" y="4835664"/>
            <a:ext cx="2587644" cy="804674"/>
          </a:xfrm>
          <a:prstGeom prst="rect">
            <a:avLst/>
          </a:prstGeom>
        </p:spPr>
      </p:pic>
      <p:pic>
        <p:nvPicPr>
          <p:cNvPr id="7" name="图片 6">
            <a:extLst>
              <a:ext uri="{FF2B5EF4-FFF2-40B4-BE49-F238E27FC236}">
                <a16:creationId xmlns:a16="http://schemas.microsoft.com/office/drawing/2014/main" id="{D793D8E0-94AB-5499-3CFB-F7E43086E0E6}"/>
              </a:ext>
            </a:extLst>
          </p:cNvPr>
          <p:cNvPicPr>
            <a:picLocks noChangeAspect="1"/>
          </p:cNvPicPr>
          <p:nvPr/>
        </p:nvPicPr>
        <p:blipFill>
          <a:blip r:embed="rId19"/>
          <a:stretch>
            <a:fillRect/>
          </a:stretch>
        </p:blipFill>
        <p:spPr>
          <a:xfrm>
            <a:off x="6232371" y="4873124"/>
            <a:ext cx="2564945" cy="729754"/>
          </a:xfrm>
          <a:prstGeom prst="rect">
            <a:avLst/>
          </a:prstGeom>
        </p:spPr>
      </p:pic>
      <p:pic>
        <p:nvPicPr>
          <p:cNvPr id="16" name="图片 15">
            <a:extLst>
              <a:ext uri="{FF2B5EF4-FFF2-40B4-BE49-F238E27FC236}">
                <a16:creationId xmlns:a16="http://schemas.microsoft.com/office/drawing/2014/main" id="{877FCE6F-F219-060F-3CF4-767C2CD17E36}"/>
              </a:ext>
            </a:extLst>
          </p:cNvPr>
          <p:cNvPicPr>
            <a:picLocks noChangeAspect="1"/>
          </p:cNvPicPr>
          <p:nvPr/>
        </p:nvPicPr>
        <p:blipFill>
          <a:blip r:embed="rId20"/>
          <a:stretch>
            <a:fillRect/>
          </a:stretch>
        </p:blipFill>
        <p:spPr>
          <a:xfrm>
            <a:off x="9060277" y="4678586"/>
            <a:ext cx="2589282" cy="1360981"/>
          </a:xfrm>
          <a:prstGeom prst="rect">
            <a:avLst/>
          </a:prstGeom>
        </p:spPr>
      </p:pic>
    </p:spTree>
    <p:extLst>
      <p:ext uri="{BB962C8B-B14F-4D97-AF65-F5344CB8AC3E}">
        <p14:creationId xmlns:p14="http://schemas.microsoft.com/office/powerpoint/2010/main" val="2127264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Stage——Transformer——</a:t>
            </a:r>
            <a:r>
              <a:rPr lang="zh-CN" altLang="en-US" sz="4400" b="1" dirty="0">
                <a:solidFill>
                  <a:schemeClr val="tx1"/>
                </a:solidFill>
              </a:rPr>
              <a:t>多视角</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72777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上述大多数用于 </a:t>
            </a:r>
            <a:r>
              <a:rPr lang="en-US" altLang="zh-CN" sz="1600" dirty="0"/>
              <a:t>3D VG </a:t>
            </a:r>
            <a:r>
              <a:rPr lang="zh-CN" altLang="en-US" sz="1600" dirty="0"/>
              <a:t>的方法都集中在特定的视角上</a:t>
            </a:r>
            <a:endParaRPr lang="en-US" altLang="zh-CN" sz="1600" dirty="0"/>
          </a:p>
          <a:p>
            <a:pPr lvl="1"/>
            <a:r>
              <a:rPr lang="zh-CN" altLang="en-US" sz="1600" dirty="0"/>
              <a:t>但当视角发生变化时，学习到的视觉语言对应关系可能会失效</a:t>
            </a:r>
            <a:endParaRPr lang="en-US" altLang="zh-CN" sz="1600" dirty="0"/>
          </a:p>
          <a:p>
            <a:pPr lvl="1"/>
            <a:endParaRPr lang="en-US" dirty="0">
              <a:latin typeface="+mn-lt"/>
            </a:endParaRPr>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提出了一个多视角 </a:t>
            </a:r>
            <a:r>
              <a:rPr lang="en-US" altLang="zh-CN" sz="1600" dirty="0"/>
              <a:t>Transformer</a:t>
            </a:r>
            <a:r>
              <a:rPr lang="zh-CN" altLang="en-US" sz="1600" dirty="0"/>
              <a:t>，它学习视角独立的多模态表示，实现了学习更具视角鲁棒性的视觉表示</a:t>
            </a:r>
            <a:endParaRPr lang="en-US" altLang="zh-CN" sz="1600" dirty="0"/>
          </a:p>
          <a:p>
            <a:pPr lvl="1"/>
            <a:endParaRPr lang="en-US" dirty="0">
              <a:latin typeface="+mn-lt"/>
            </a:endParaRP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974174"/>
            <a:ext cx="5015667" cy="351870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各种方法探索了将从图像中获取的详细 </a:t>
            </a:r>
            <a:r>
              <a:rPr lang="en-US" altLang="zh-CN" sz="1600" dirty="0"/>
              <a:t>2D </a:t>
            </a:r>
            <a:r>
              <a:rPr lang="zh-CN" altLang="en-US" sz="1600" dirty="0"/>
              <a:t>视觉特征融入到 </a:t>
            </a:r>
            <a:r>
              <a:rPr lang="en-US" altLang="zh-CN" sz="1600" dirty="0"/>
              <a:t>3D </a:t>
            </a:r>
            <a:r>
              <a:rPr lang="zh-CN" altLang="en-US" sz="1600" dirty="0"/>
              <a:t>视觉定位任务中，以增强其性，实现了缓解稀疏、噪声和不完整点云的局限性</a:t>
            </a:r>
            <a:endParaRPr lang="en-US" altLang="zh-CN" sz="1600"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MVT</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512436"/>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zh-CN" altLang="en-US" sz="2000" b="1" dirty="0">
                <a:solidFill>
                  <a:schemeClr val="bg1"/>
                </a:solidFill>
              </a:rPr>
              <a:t>捕获的（</a:t>
            </a:r>
            <a:r>
              <a:rPr lang="en-US" altLang="zh-CN" sz="2000" b="1" dirty="0">
                <a:solidFill>
                  <a:schemeClr val="bg1"/>
                </a:solidFill>
                <a:hlinkClick r:id="rId11">
                  <a:extLst>
                    <a:ext uri="{A12FA001-AC4F-418D-AE19-62706E023703}">
                      <ahyp:hlinkClr xmlns:ahyp="http://schemas.microsoft.com/office/drawing/2018/hyperlinkcolor" val="tx"/>
                    </a:ext>
                  </a:extLst>
                </a:hlinkClick>
              </a:rPr>
              <a:t>SAT</a:t>
            </a:r>
            <a:r>
              <a:rPr lang="zh-CN" altLang="en-US" sz="2000" b="1" dirty="0">
                <a:solidFill>
                  <a:schemeClr val="bg1"/>
                </a:solidFill>
              </a:rPr>
              <a:t>）或合成的（</a:t>
            </a:r>
            <a:r>
              <a:rPr lang="en-US" altLang="zh-CN" sz="2000" b="1" dirty="0">
                <a:solidFill>
                  <a:schemeClr val="bg1"/>
                </a:solidFill>
                <a:hlinkClick r:id="rId12">
                  <a:extLst>
                    <a:ext uri="{A12FA001-AC4F-418D-AE19-62706E023703}">
                      <ahyp:hlinkClr xmlns:ahyp="http://schemas.microsoft.com/office/drawing/2018/hyperlinkcolor" val="tx"/>
                    </a:ext>
                  </a:extLst>
                </a:hlinkClick>
              </a:rPr>
              <a:t>LAR</a:t>
            </a:r>
            <a:r>
              <a:rPr lang="zh-CN" altLang="en-US" sz="2000" b="1" dirty="0">
                <a:solidFill>
                  <a:schemeClr val="bg1"/>
                </a:solidFill>
              </a:rPr>
              <a:t>）</a:t>
            </a:r>
            <a:endParaRPr lang="en-US" sz="2000" b="1" dirty="0">
              <a:solidFill>
                <a:schemeClr val="bg1"/>
              </a:solidFill>
            </a:endParaRPr>
          </a:p>
        </p:txBody>
      </p:sp>
      <p:pic>
        <p:nvPicPr>
          <p:cNvPr id="3" name="图片 2">
            <a:extLst>
              <a:ext uri="{FF2B5EF4-FFF2-40B4-BE49-F238E27FC236}">
                <a16:creationId xmlns:a16="http://schemas.microsoft.com/office/drawing/2014/main" id="{BF328F20-5324-0338-6FCE-2BCCCF8B0EC7}"/>
              </a:ext>
            </a:extLst>
          </p:cNvPr>
          <p:cNvPicPr>
            <a:picLocks noChangeAspect="1"/>
          </p:cNvPicPr>
          <p:nvPr/>
        </p:nvPicPr>
        <p:blipFill>
          <a:blip r:embed="rId13"/>
          <a:stretch>
            <a:fillRect/>
          </a:stretch>
        </p:blipFill>
        <p:spPr>
          <a:xfrm>
            <a:off x="889323" y="4008485"/>
            <a:ext cx="4913420" cy="2317651"/>
          </a:xfrm>
          <a:prstGeom prst="rect">
            <a:avLst/>
          </a:prstGeom>
        </p:spPr>
      </p:pic>
      <p:pic>
        <p:nvPicPr>
          <p:cNvPr id="4" name="图片 3">
            <a:extLst>
              <a:ext uri="{FF2B5EF4-FFF2-40B4-BE49-F238E27FC236}">
                <a16:creationId xmlns:a16="http://schemas.microsoft.com/office/drawing/2014/main" id="{8C5D5FDC-029A-AE7C-6218-46BDE6689429}"/>
              </a:ext>
            </a:extLst>
          </p:cNvPr>
          <p:cNvPicPr>
            <a:picLocks noChangeAspect="1"/>
          </p:cNvPicPr>
          <p:nvPr/>
        </p:nvPicPr>
        <p:blipFill>
          <a:blip r:embed="rId14"/>
          <a:stretch>
            <a:fillRect/>
          </a:stretch>
        </p:blipFill>
        <p:spPr>
          <a:xfrm>
            <a:off x="6368107" y="4008484"/>
            <a:ext cx="4955714" cy="2317651"/>
          </a:xfrm>
          <a:prstGeom prst="rect">
            <a:avLst/>
          </a:prstGeom>
        </p:spPr>
      </p:pic>
    </p:spTree>
    <p:extLst>
      <p:ext uri="{BB962C8B-B14F-4D97-AF65-F5344CB8AC3E}">
        <p14:creationId xmlns:p14="http://schemas.microsoft.com/office/powerpoint/2010/main" val="1452095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1518203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现有的 </a:t>
            </a:r>
            <a:r>
              <a:rPr lang="en-US" altLang="zh-CN" dirty="0"/>
              <a:t>3D VG </a:t>
            </a:r>
            <a:r>
              <a:rPr lang="zh-CN" altLang="en-US" dirty="0"/>
              <a:t>方法通常依赖于大量标记数据进行训练，或者在处理复杂的语言查询时存在局限性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600" dirty="0"/>
              <a:t>提出了一个无需标记数据的开放词汇表 </a:t>
            </a:r>
            <a:r>
              <a:rPr lang="en-US" altLang="zh-CN" sz="1600" dirty="0"/>
              <a:t>3D </a:t>
            </a:r>
            <a:r>
              <a:rPr lang="zh-CN" altLang="en-US" sz="1600" dirty="0"/>
              <a:t>视觉定位管道，利用 </a:t>
            </a:r>
            <a:r>
              <a:rPr lang="en-US" altLang="zh-CN" sz="1600" dirty="0"/>
              <a:t>LLM </a:t>
            </a:r>
            <a:r>
              <a:rPr lang="zh-CN" altLang="en-US" sz="1600" dirty="0"/>
              <a:t>语言理解能力，分解查询并生成对象识别计划，然后评估空间和常识关系以选择最匹配的对象</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设计了一种零样本开放词汇表 </a:t>
            </a:r>
            <a:r>
              <a:rPr lang="en-US" altLang="zh-CN" dirty="0"/>
              <a:t>3D </a:t>
            </a:r>
            <a:r>
              <a:rPr lang="zh-CN" altLang="en-US" dirty="0"/>
              <a:t>视觉定位方法，该方法使用 </a:t>
            </a:r>
            <a:r>
              <a:rPr lang="en-US" altLang="zh-CN" dirty="0"/>
              <a:t>LLM </a:t>
            </a:r>
            <a:r>
              <a:rPr lang="zh-CN" altLang="en-US" dirty="0"/>
              <a:t>来识别相关对象并进行推理，将此过程转换为可脚本化的视觉程序，然后转换为可执行的 </a:t>
            </a:r>
            <a:r>
              <a:rPr lang="en-US" altLang="zh-CN" dirty="0"/>
              <a:t>Python </a:t>
            </a:r>
            <a:r>
              <a:rPr lang="zh-CN" altLang="en-US" dirty="0"/>
              <a:t>代码来预测对象位置，实现了捕获视角依赖的查询并在 </a:t>
            </a:r>
            <a:r>
              <a:rPr lang="en-US" altLang="zh-CN" dirty="0"/>
              <a:t>3D </a:t>
            </a:r>
            <a:r>
              <a:rPr lang="zh-CN" altLang="en-US" dirty="0"/>
              <a:t>空间中破译空间关系</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LLM-Grounder</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ZSVG3D</a:t>
            </a:r>
            <a:endParaRPr lang="en-US" sz="2000" b="1" dirty="0">
              <a:solidFill>
                <a:schemeClr val="bg1"/>
              </a:solidFill>
            </a:endParaRPr>
          </a:p>
        </p:txBody>
      </p:sp>
      <p:pic>
        <p:nvPicPr>
          <p:cNvPr id="3" name="图片 2">
            <a:extLst>
              <a:ext uri="{FF2B5EF4-FFF2-40B4-BE49-F238E27FC236}">
                <a16:creationId xmlns:a16="http://schemas.microsoft.com/office/drawing/2014/main" id="{5705CF11-6463-C0F2-3995-7F8CC121F7DA}"/>
              </a:ext>
            </a:extLst>
          </p:cNvPr>
          <p:cNvPicPr>
            <a:picLocks noChangeAspect="1"/>
          </p:cNvPicPr>
          <p:nvPr/>
        </p:nvPicPr>
        <p:blipFill>
          <a:blip r:embed="rId12"/>
          <a:stretch>
            <a:fillRect/>
          </a:stretch>
        </p:blipFill>
        <p:spPr>
          <a:xfrm>
            <a:off x="931276" y="4065055"/>
            <a:ext cx="4829513" cy="2204512"/>
          </a:xfrm>
          <a:prstGeom prst="rect">
            <a:avLst/>
          </a:prstGeom>
        </p:spPr>
      </p:pic>
      <p:pic>
        <p:nvPicPr>
          <p:cNvPr id="4" name="图片 3">
            <a:extLst>
              <a:ext uri="{FF2B5EF4-FFF2-40B4-BE49-F238E27FC236}">
                <a16:creationId xmlns:a16="http://schemas.microsoft.com/office/drawing/2014/main" id="{DC7EC00A-9444-8379-49F3-A4C7CD34F5AA}"/>
              </a:ext>
            </a:extLst>
          </p:cNvPr>
          <p:cNvPicPr>
            <a:picLocks noChangeAspect="1"/>
          </p:cNvPicPr>
          <p:nvPr/>
        </p:nvPicPr>
        <p:blipFill>
          <a:blip r:embed="rId13"/>
          <a:stretch>
            <a:fillRect/>
          </a:stretch>
        </p:blipFill>
        <p:spPr>
          <a:xfrm>
            <a:off x="6463877" y="4154262"/>
            <a:ext cx="4764174" cy="2115305"/>
          </a:xfrm>
          <a:prstGeom prst="rect">
            <a:avLst/>
          </a:prstGeom>
        </p:spPr>
      </p:pic>
    </p:spTree>
    <p:extLst>
      <p:ext uri="{BB962C8B-B14F-4D97-AF65-F5344CB8AC3E}">
        <p14:creationId xmlns:p14="http://schemas.microsoft.com/office/powerpoint/2010/main" val="720241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699710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Two Stage——</a:t>
            </a:r>
            <a:r>
              <a:rPr lang="zh-CN" altLang="en-US" sz="4400" b="1" dirty="0">
                <a:solidFill>
                  <a:schemeClr val="tx1"/>
                </a:solidFill>
              </a:rPr>
              <a:t>问题</a:t>
            </a:r>
            <a:endParaRPr lang="en-US" dirty="0"/>
          </a:p>
        </p:txBody>
      </p:sp>
      <p:sp>
        <p:nvSpPr>
          <p:cNvPr id="9" name="ee4pContent1">
            <a:extLst>
              <a:ext uri="{FF2B5EF4-FFF2-40B4-BE49-F238E27FC236}">
                <a16:creationId xmlns:a16="http://schemas.microsoft.com/office/drawing/2014/main" id="{8B93A4C7-A76E-7893-EBCB-88A3F41A69C3}"/>
              </a:ext>
            </a:extLst>
          </p:cNvPr>
          <p:cNvSpPr txBox="1">
            <a:spLocks/>
          </p:cNvSpPr>
          <p:nvPr>
            <p:custDataLst>
              <p:tags r:id="rId2"/>
            </p:custDataLst>
          </p:nvPr>
        </p:nvSpPr>
        <p:spPr>
          <a:xfrm>
            <a:off x="514349" y="1717678"/>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然而，这两种阶段方法面临着确定提案数量的困境</a:t>
            </a:r>
            <a:endParaRPr lang="en-US" altLang="zh-CN" dirty="0"/>
          </a:p>
          <a:p>
            <a:pPr lvl="1"/>
            <a:r>
              <a:rPr lang="zh-CN" altLang="en-US" dirty="0"/>
              <a:t>因为第一阶段的 </a:t>
            </a:r>
            <a:r>
              <a:rPr lang="en-US" altLang="zh-CN" dirty="0"/>
              <a:t>3D </a:t>
            </a:r>
            <a:r>
              <a:rPr lang="zh-CN" altLang="en-US" dirty="0"/>
              <a:t>检测器需要对关键点进行采样以代表整个 </a:t>
            </a:r>
            <a:r>
              <a:rPr lang="en-US" altLang="zh-CN" dirty="0"/>
              <a:t>3D </a:t>
            </a:r>
            <a:r>
              <a:rPr lang="zh-CN" altLang="en-US" dirty="0"/>
              <a:t>场景并为每个关键点生成相应的提案</a:t>
            </a:r>
            <a:endParaRPr lang="en-US" dirty="0">
              <a:latin typeface="+mn-lt"/>
            </a:endParaRPr>
          </a:p>
        </p:txBody>
      </p:sp>
      <p:sp>
        <p:nvSpPr>
          <p:cNvPr id="10" name="ee4pContent1">
            <a:extLst>
              <a:ext uri="{FF2B5EF4-FFF2-40B4-BE49-F238E27FC236}">
                <a16:creationId xmlns:a16="http://schemas.microsoft.com/office/drawing/2014/main" id="{D6F9BDDD-E429-80D8-3CAD-0519C0533A51}"/>
              </a:ext>
            </a:extLst>
          </p:cNvPr>
          <p:cNvSpPr txBox="1">
            <a:spLocks/>
          </p:cNvSpPr>
          <p:nvPr>
            <p:custDataLst>
              <p:tags r:id="rId3"/>
            </p:custDataLst>
          </p:nvPr>
        </p:nvSpPr>
        <p:spPr>
          <a:xfrm>
            <a:off x="514349" y="2867339"/>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稀疏建议可能会在第一阶段忽略目标，导致它们在第二阶段无法匹配</a:t>
            </a:r>
            <a:endParaRPr lang="en-US" dirty="0">
              <a:latin typeface="+mn-lt"/>
            </a:endParaRPr>
          </a:p>
        </p:txBody>
      </p:sp>
      <p:sp>
        <p:nvSpPr>
          <p:cNvPr id="11" name="ee4pContent1">
            <a:extLst>
              <a:ext uri="{FF2B5EF4-FFF2-40B4-BE49-F238E27FC236}">
                <a16:creationId xmlns:a16="http://schemas.microsoft.com/office/drawing/2014/main" id="{7DE76FB6-078D-53ED-10DC-1CCF8E9FBD22}"/>
              </a:ext>
            </a:extLst>
          </p:cNvPr>
          <p:cNvSpPr txBox="1">
            <a:spLocks/>
          </p:cNvSpPr>
          <p:nvPr>
            <p:custDataLst>
              <p:tags r:id="rId4"/>
            </p:custDataLst>
          </p:nvPr>
        </p:nvSpPr>
        <p:spPr>
          <a:xfrm>
            <a:off x="514349" y="4018691"/>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相反，密集建议可能包含不可避免的冗余对象，由于建议间过于复杂的关系，导致在第二阶段难以区分目标</a:t>
            </a:r>
            <a:endParaRPr lang="en-US" dirty="0">
              <a:latin typeface="+mn-lt"/>
            </a:endParaRPr>
          </a:p>
        </p:txBody>
      </p:sp>
      <p:sp>
        <p:nvSpPr>
          <p:cNvPr id="12" name="ee4pContent1">
            <a:extLst>
              <a:ext uri="{FF2B5EF4-FFF2-40B4-BE49-F238E27FC236}">
                <a16:creationId xmlns:a16="http://schemas.microsoft.com/office/drawing/2014/main" id="{C989A658-C81A-56B0-9843-0B1D1F04800D}"/>
              </a:ext>
            </a:extLst>
          </p:cNvPr>
          <p:cNvSpPr txBox="1">
            <a:spLocks/>
          </p:cNvSpPr>
          <p:nvPr>
            <p:custDataLst>
              <p:tags r:id="rId5"/>
            </p:custDataLst>
          </p:nvPr>
        </p:nvSpPr>
        <p:spPr>
          <a:xfrm>
            <a:off x="514349" y="5170043"/>
            <a:ext cx="11160918" cy="995809"/>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此外，关键点采样策略与语言无关，这增加了检测器识别与语言相关的建议的难度</a:t>
            </a:r>
            <a:endParaRPr lang="en-US" dirty="0">
              <a:latin typeface="+mn-lt"/>
            </a:endParaRPr>
          </a:p>
        </p:txBody>
      </p:sp>
    </p:spTree>
    <p:extLst>
      <p:ext uri="{BB962C8B-B14F-4D97-AF65-F5344CB8AC3E}">
        <p14:creationId xmlns:p14="http://schemas.microsoft.com/office/powerpoint/2010/main" val="205183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504E234-287F-292D-107D-7117C4CCCC7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081A63C-8468-2262-399D-360E9A792286}"/>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EDFEB304-BF16-6794-6540-738001364EC8}"/>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85329BD-4784-5C4C-B217-A372D27FCF34}"/>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25" name="矩形 24">
            <a:hlinkClick r:id="rId30" action="ppaction://hlinksldjump"/>
            <a:extLst>
              <a:ext uri="{FF2B5EF4-FFF2-40B4-BE49-F238E27FC236}">
                <a16:creationId xmlns:a16="http://schemas.microsoft.com/office/drawing/2014/main" id="{226A6590-F404-8B9F-6785-93FE68E6EEA8}"/>
              </a:ext>
            </a:extLst>
          </p:cNvPr>
          <p:cNvSpPr/>
          <p:nvPr>
            <p:custDataLst>
              <p:tags r:id="rId6"/>
            </p:custDataLst>
          </p:nvPr>
        </p:nvSpPr>
        <p:spPr>
          <a:xfrm>
            <a:off x="977959" y="4499335"/>
            <a:ext cx="487186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24" name="矩形 23">
            <a:hlinkClick r:id="rId30" action="ppaction://hlinksldjump"/>
            <a:extLst>
              <a:ext uri="{FF2B5EF4-FFF2-40B4-BE49-F238E27FC236}">
                <a16:creationId xmlns:a16="http://schemas.microsoft.com/office/drawing/2014/main" id="{D99D632F-4D10-401D-C2B5-FF0D1BFA299C}"/>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23" name="矩形 22">
            <a:extLst>
              <a:ext uri="{FF2B5EF4-FFF2-40B4-BE49-F238E27FC236}">
                <a16:creationId xmlns:a16="http://schemas.microsoft.com/office/drawing/2014/main" id="{5A2A57AB-8A43-9AFC-83E4-1F47E6779CD6}"/>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FECE5626-1153-6AE9-82CC-D554064835A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76</a:t>
            </a:r>
          </a:p>
        </p:txBody>
      </p:sp>
      <p:sp>
        <p:nvSpPr>
          <p:cNvPr id="21" name="矩形 20">
            <a:hlinkClick r:id="rId31" action="ppaction://hlinksldjump"/>
            <a:extLst>
              <a:ext uri="{FF2B5EF4-FFF2-40B4-BE49-F238E27FC236}">
                <a16:creationId xmlns:a16="http://schemas.microsoft.com/office/drawing/2014/main" id="{23D458E7-DA13-8E27-E38C-3B8C3E1B1730}"/>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One Stage</a:t>
            </a:r>
          </a:p>
        </p:txBody>
      </p:sp>
      <p:sp>
        <p:nvSpPr>
          <p:cNvPr id="20" name="矩形 19">
            <a:hlinkClick r:id="rId31" action="ppaction://hlinksldjump"/>
            <a:extLst>
              <a:ext uri="{FF2B5EF4-FFF2-40B4-BE49-F238E27FC236}">
                <a16:creationId xmlns:a16="http://schemas.microsoft.com/office/drawing/2014/main" id="{8FE5CE35-C6B4-D548-7BA8-9E7D7BEF1884}"/>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3.3</a:t>
            </a:r>
          </a:p>
        </p:txBody>
      </p:sp>
      <p:sp>
        <p:nvSpPr>
          <p:cNvPr id="19" name="矩形 18">
            <a:hlinkClick r:id="rId32" action="ppaction://hlinksldjump"/>
            <a:extLst>
              <a:ext uri="{FF2B5EF4-FFF2-40B4-BE49-F238E27FC236}">
                <a16:creationId xmlns:a16="http://schemas.microsoft.com/office/drawing/2014/main" id="{9587048B-AEC4-E696-8EB7-586FBC151A00}"/>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70</a:t>
            </a:r>
          </a:p>
        </p:txBody>
      </p:sp>
      <p:sp>
        <p:nvSpPr>
          <p:cNvPr id="18" name="矩形 17">
            <a:hlinkClick r:id="rId32" action="ppaction://hlinksldjump"/>
            <a:extLst>
              <a:ext uri="{FF2B5EF4-FFF2-40B4-BE49-F238E27FC236}">
                <a16:creationId xmlns:a16="http://schemas.microsoft.com/office/drawing/2014/main" id="{DF1F4476-D97D-17CC-633F-95086D695C3B}"/>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Two Stage</a:t>
            </a:r>
          </a:p>
        </p:txBody>
      </p:sp>
      <p:sp>
        <p:nvSpPr>
          <p:cNvPr id="17" name="矩形 16">
            <a:hlinkClick r:id="rId32" action="ppaction://hlinksldjump"/>
            <a:extLst>
              <a:ext uri="{FF2B5EF4-FFF2-40B4-BE49-F238E27FC236}">
                <a16:creationId xmlns:a16="http://schemas.microsoft.com/office/drawing/2014/main" id="{CB2BF2C8-BD67-7C41-1D59-BD4389AE2984}"/>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3.2</a:t>
            </a:r>
          </a:p>
        </p:txBody>
      </p:sp>
      <p:sp>
        <p:nvSpPr>
          <p:cNvPr id="16" name="矩形 15">
            <a:hlinkClick r:id="rId33" action="ppaction://hlinksldjump"/>
            <a:extLst>
              <a:ext uri="{FF2B5EF4-FFF2-40B4-BE49-F238E27FC236}">
                <a16:creationId xmlns:a16="http://schemas.microsoft.com/office/drawing/2014/main" id="{80FE2C89-3866-8DCD-EB0F-AFC84BA6B0DD}"/>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67</a:t>
            </a:r>
          </a:p>
        </p:txBody>
      </p:sp>
      <p:sp>
        <p:nvSpPr>
          <p:cNvPr id="15" name="矩形 14">
            <a:hlinkClick r:id="rId33" action="ppaction://hlinksldjump"/>
            <a:extLst>
              <a:ext uri="{FF2B5EF4-FFF2-40B4-BE49-F238E27FC236}">
                <a16:creationId xmlns:a16="http://schemas.microsoft.com/office/drawing/2014/main" id="{3504C9B9-942F-AECE-2CD2-33C24B2A4193}"/>
              </a:ext>
            </a:extLst>
          </p:cNvPr>
          <p:cNvSpPr/>
          <p:nvPr>
            <p:custDataLst>
              <p:tags r:id="rId16"/>
            </p:custDataLst>
          </p:nvPr>
        </p:nvSpPr>
        <p:spPr>
          <a:xfrm>
            <a:off x="1441569" y="310850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4" name="矩形 13">
            <a:hlinkClick r:id="rId33" action="ppaction://hlinksldjump"/>
            <a:extLst>
              <a:ext uri="{FF2B5EF4-FFF2-40B4-BE49-F238E27FC236}">
                <a16:creationId xmlns:a16="http://schemas.microsoft.com/office/drawing/2014/main" id="{A99671F7-E08B-02F5-BD2A-721ACFCF81C9}"/>
              </a:ext>
            </a:extLst>
          </p:cNvPr>
          <p:cNvSpPr/>
          <p:nvPr>
            <p:custDataLst>
              <p:tags r:id="rId17"/>
            </p:custDataLst>
          </p:nvPr>
        </p:nvSpPr>
        <p:spPr>
          <a:xfrm>
            <a:off x="97795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3.1</a:t>
            </a:r>
          </a:p>
        </p:txBody>
      </p:sp>
      <p:sp>
        <p:nvSpPr>
          <p:cNvPr id="13" name="矩形 12">
            <a:hlinkClick r:id="rId34" action="ppaction://hlinksldjump"/>
            <a:extLst>
              <a:ext uri="{FF2B5EF4-FFF2-40B4-BE49-F238E27FC236}">
                <a16:creationId xmlns:a16="http://schemas.microsoft.com/office/drawing/2014/main" id="{EE675858-9D9D-28E5-A257-C854C4DEE6A8}"/>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75D0A5FE-F7C3-AB4F-CAA3-E021162E22E9}"/>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5B12FB0F-CC0B-DA01-706A-167CA1583314}"/>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1D4EEAD5-D025-EDEB-6024-A76CA3CB88FD}"/>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F76A3562-EA2B-6D88-0DDF-7FD67043F845}"/>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8EBEDFD4-1DE1-ED56-5273-90D93C312541}"/>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286FAAF9-5CDE-F189-7C8B-22D7E1667E64}"/>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BEE198F0-C435-ECB9-4AD0-19C3F9E60C1A}"/>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04306BD-CA3A-A12F-4BF8-67759CFDED94}"/>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8390EE8-AD57-FB53-22C3-2F5CE7826DD7}"/>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132728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13542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与两阶段 </a:t>
            </a:r>
            <a:r>
              <a:rPr lang="en-US" altLang="zh-CN" dirty="0"/>
              <a:t>3DVG </a:t>
            </a:r>
            <a:r>
              <a:rPr lang="zh-CN" altLang="en-US" dirty="0"/>
              <a:t>方法相比，一阶段 </a:t>
            </a:r>
            <a:r>
              <a:rPr lang="en-US" altLang="zh-CN" dirty="0"/>
              <a:t>3DVG </a:t>
            </a:r>
            <a:r>
              <a:rPr lang="zh-CN" altLang="en-US" dirty="0"/>
              <a:t>方法将对象检测和特征提取与语言查询相结合，使定位对象变得更容易</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3D VG </a:t>
            </a:r>
            <a:r>
              <a:rPr lang="zh-CN" altLang="en-US" dirty="0"/>
              <a:t>任务视为关键点选择问题，避免了检测和匹配的分离。 具体来说，先通过描述感知的关键点采样模块粗略地采样与语言相关的关键点。随后，使用目标导向的渐进式挖掘模块精细地选择目标关键点并预测基础</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94712"/>
            <a:ext cx="5015667" cy="36981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受 </a:t>
            </a:r>
            <a:r>
              <a:rPr lang="en-US" altLang="zh-CN" dirty="0"/>
              <a:t>2D </a:t>
            </a:r>
            <a:r>
              <a:rPr lang="zh-CN" altLang="en-US" dirty="0"/>
              <a:t>图像语言预训练模型（如 </a:t>
            </a:r>
            <a:r>
              <a:rPr lang="en-US" altLang="zh-CN" dirty="0"/>
              <a:t>MDETR </a:t>
            </a:r>
            <a:r>
              <a:rPr lang="zh-CN" altLang="en-US" dirty="0"/>
              <a:t>和 </a:t>
            </a:r>
            <a:r>
              <a:rPr lang="en-US" altLang="zh-CN" dirty="0"/>
              <a:t>GLIP</a:t>
            </a:r>
            <a:r>
              <a:rPr lang="zh-CN" altLang="en-US" dirty="0"/>
              <a:t>）的启发，提出了一种自下而上、自上而下的检测 </a:t>
            </a:r>
            <a:r>
              <a:rPr lang="en-US" altLang="zh-CN" dirty="0"/>
              <a:t>Transformer</a:t>
            </a:r>
            <a:r>
              <a:rPr lang="zh-CN" altLang="en-US" dirty="0"/>
              <a:t>，可用于 </a:t>
            </a:r>
            <a:r>
              <a:rPr lang="en-US" altLang="zh-CN" dirty="0"/>
              <a:t>2D </a:t>
            </a:r>
            <a:r>
              <a:rPr lang="zh-CN" altLang="en-US" dirty="0"/>
              <a:t>和 </a:t>
            </a:r>
            <a:r>
              <a:rPr lang="en-US" altLang="zh-CN" dirty="0"/>
              <a:t>3D VG</a:t>
            </a:r>
            <a:r>
              <a:rPr lang="zh-CN" altLang="en-US" dirty="0"/>
              <a:t>。 具体来说，利用标记的自下而上的框建议和自上而下的语言描述来指导目标对象和对应语言跨度的解码，通过预测头实现</a:t>
            </a:r>
            <a:endParaRPr lang="en-US" altLang="zh-CN" dirty="0"/>
          </a:p>
          <a:p>
            <a:pPr marL="0" lvl="1" indent="0">
              <a:buNone/>
            </a:pP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3D-SPS</a:t>
            </a:r>
            <a:endParaRPr lang="en-US"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3329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BUTD-DETR</a:t>
            </a:r>
            <a:endParaRPr lang="en-US" sz="2000" b="1" dirty="0">
              <a:solidFill>
                <a:schemeClr val="bg1"/>
              </a:solidFill>
            </a:endParaRPr>
          </a:p>
        </p:txBody>
      </p:sp>
      <p:pic>
        <p:nvPicPr>
          <p:cNvPr id="3" name="图片 2">
            <a:extLst>
              <a:ext uri="{FF2B5EF4-FFF2-40B4-BE49-F238E27FC236}">
                <a16:creationId xmlns:a16="http://schemas.microsoft.com/office/drawing/2014/main" id="{73FBA3C1-F5FB-B6EC-E982-FE680F2B917B}"/>
              </a:ext>
            </a:extLst>
          </p:cNvPr>
          <p:cNvPicPr>
            <a:picLocks noChangeAspect="1"/>
          </p:cNvPicPr>
          <p:nvPr/>
        </p:nvPicPr>
        <p:blipFill>
          <a:blip r:embed="rId12"/>
          <a:stretch>
            <a:fillRect/>
          </a:stretch>
        </p:blipFill>
        <p:spPr>
          <a:xfrm>
            <a:off x="1027329" y="4131323"/>
            <a:ext cx="4637407" cy="2293186"/>
          </a:xfrm>
          <a:prstGeom prst="rect">
            <a:avLst/>
          </a:prstGeom>
        </p:spPr>
      </p:pic>
      <p:pic>
        <p:nvPicPr>
          <p:cNvPr id="4" name="图片 3">
            <a:extLst>
              <a:ext uri="{FF2B5EF4-FFF2-40B4-BE49-F238E27FC236}">
                <a16:creationId xmlns:a16="http://schemas.microsoft.com/office/drawing/2014/main" id="{F8105E35-FCB2-CC0E-D847-F2F7916404EA}"/>
              </a:ext>
            </a:extLst>
          </p:cNvPr>
          <p:cNvPicPr>
            <a:picLocks noChangeAspect="1"/>
          </p:cNvPicPr>
          <p:nvPr/>
        </p:nvPicPr>
        <p:blipFill>
          <a:blip r:embed="rId13"/>
          <a:stretch>
            <a:fillRect/>
          </a:stretch>
        </p:blipFill>
        <p:spPr>
          <a:xfrm>
            <a:off x="7033922" y="4349809"/>
            <a:ext cx="3624083" cy="2125974"/>
          </a:xfrm>
          <a:prstGeom prst="rect">
            <a:avLst/>
          </a:prstGeom>
        </p:spPr>
      </p:pic>
    </p:spTree>
    <p:extLst>
      <p:ext uri="{BB962C8B-B14F-4D97-AF65-F5344CB8AC3E}">
        <p14:creationId xmlns:p14="http://schemas.microsoft.com/office/powerpoint/2010/main" val="4176801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One Stage</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此前的方法要么提取句子级别的特征，将所有词语耦合在一起</a:t>
            </a:r>
            <a:endParaRPr lang="en-US" altLang="zh-CN" dirty="0"/>
          </a:p>
          <a:p>
            <a:pPr lvl="1"/>
            <a:r>
              <a:rPr lang="zh-CN" altLang="en-US" dirty="0"/>
              <a:t>要么更多地关注描述中的对象名称</a:t>
            </a:r>
            <a:endParaRPr lang="en-US" altLang="zh-CN" dirty="0"/>
          </a:p>
          <a:p>
            <a:pPr lvl="1"/>
            <a:r>
              <a:rPr lang="zh-CN" altLang="en-US" dirty="0"/>
              <a:t>这会导致丢失词语级别的信息或忽略其他属性</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明确地解耦了句子中的文本属性，并在细粒度的语言和点云对象之间进行了密集对齐。 首先，长文本被解耦成五个语义组件，包括主对象、辅助对象、属性、代词和关系。 随后，设计了密集对齐，以将所有与对象相关的解耦文本语义组件与视觉特征对齐，实现了对上述问题的解决方案</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3328112"/>
            <a:ext cx="5015667"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设计了一个以视觉为中心的推理模块，该模块由 </a:t>
            </a:r>
            <a:r>
              <a:rPr lang="en-US" altLang="zh-CN" dirty="0"/>
              <a:t>MLMs </a:t>
            </a:r>
            <a:r>
              <a:rPr lang="zh-CN" altLang="en-US" dirty="0"/>
              <a:t>提供支持，以及一个 </a:t>
            </a:r>
            <a:r>
              <a:rPr lang="en-US" altLang="zh-CN" dirty="0"/>
              <a:t>3D </a:t>
            </a:r>
            <a:r>
              <a:rPr lang="zh-CN" altLang="en-US" dirty="0"/>
              <a:t>接地模块，该模块通过重新审视增强几何和 </a:t>
            </a:r>
            <a:r>
              <a:rPr lang="en-US" altLang="zh-CN" dirty="0"/>
              <a:t>3D </a:t>
            </a:r>
            <a:r>
              <a:rPr lang="zh-CN" altLang="en-US" dirty="0"/>
              <a:t>场景的细粒度细节来准确地获取对象位置。 此外，还采用了一种接地链机制，通过交织推理和接地步骤来改进 </a:t>
            </a:r>
            <a:r>
              <a:rPr lang="en-US" altLang="zh-CN" dirty="0"/>
              <a:t>3D </a:t>
            </a:r>
            <a:r>
              <a:rPr lang="zh-CN" altLang="en-US" dirty="0"/>
              <a:t>推理接地，实现了从隐式指令中推断人类意图</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EDA</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86637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ReGround3D</a:t>
            </a:r>
            <a:endParaRPr lang="en-US" sz="2000" b="1" dirty="0">
              <a:solidFill>
                <a:schemeClr val="bg1"/>
              </a:solidFill>
            </a:endParaRPr>
          </a:p>
        </p:txBody>
      </p:sp>
      <p:pic>
        <p:nvPicPr>
          <p:cNvPr id="3" name="图片 2">
            <a:extLst>
              <a:ext uri="{FF2B5EF4-FFF2-40B4-BE49-F238E27FC236}">
                <a16:creationId xmlns:a16="http://schemas.microsoft.com/office/drawing/2014/main" id="{1E8D0331-1F85-B192-6A00-DFA87FDDC4E8}"/>
              </a:ext>
            </a:extLst>
          </p:cNvPr>
          <p:cNvPicPr>
            <a:picLocks noChangeAspect="1"/>
          </p:cNvPicPr>
          <p:nvPr/>
        </p:nvPicPr>
        <p:blipFill>
          <a:blip r:embed="rId12"/>
          <a:stretch>
            <a:fillRect/>
          </a:stretch>
        </p:blipFill>
        <p:spPr>
          <a:xfrm>
            <a:off x="1578522" y="4869024"/>
            <a:ext cx="3535021" cy="1615305"/>
          </a:xfrm>
          <a:prstGeom prst="rect">
            <a:avLst/>
          </a:prstGeom>
        </p:spPr>
      </p:pic>
      <p:pic>
        <p:nvPicPr>
          <p:cNvPr id="4" name="图片 3">
            <a:extLst>
              <a:ext uri="{FF2B5EF4-FFF2-40B4-BE49-F238E27FC236}">
                <a16:creationId xmlns:a16="http://schemas.microsoft.com/office/drawing/2014/main" id="{380B3D1E-744C-4DC7-1FDF-4DB801B27D11}"/>
              </a:ext>
            </a:extLst>
          </p:cNvPr>
          <p:cNvPicPr>
            <a:picLocks noChangeAspect="1"/>
          </p:cNvPicPr>
          <p:nvPr/>
        </p:nvPicPr>
        <p:blipFill>
          <a:blip r:embed="rId13"/>
          <a:stretch>
            <a:fillRect/>
          </a:stretch>
        </p:blipFill>
        <p:spPr>
          <a:xfrm>
            <a:off x="7383756" y="4869023"/>
            <a:ext cx="2924415" cy="1615306"/>
          </a:xfrm>
          <a:prstGeom prst="rect">
            <a:avLst/>
          </a:prstGeom>
        </p:spPr>
      </p:pic>
    </p:spTree>
    <p:extLst>
      <p:ext uri="{BB962C8B-B14F-4D97-AF65-F5344CB8AC3E}">
        <p14:creationId xmlns:p14="http://schemas.microsoft.com/office/powerpoint/2010/main" val="1958937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95CC95BA-48CF-2EE1-6484-88BB39A92A2F}"/>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C94E709D-8D29-2C8B-AC44-B4CE2358886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1C6E0E8C-E088-DF7F-6F24-7D53812BF575}"/>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9ADF6042-BA4C-932C-3B3B-FF5BC56A9E37}"/>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74A9D8EE-2369-922F-3CF3-B7853FB3879F}"/>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C621637E-6163-866D-05F8-2C550F753804}"/>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CE2556ED-8BB3-F6D4-02E3-1E90C7AC2EB0}"/>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299B505D-AB2A-F30B-C51E-DA01D1D375B2}"/>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A01FF9E3-3353-FC49-00A4-B807A58E660B}"/>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hlinkClick r:id="rId32" action="ppaction://hlinksldjump"/>
            <a:extLst>
              <a:ext uri="{FF2B5EF4-FFF2-40B4-BE49-F238E27FC236}">
                <a16:creationId xmlns:a16="http://schemas.microsoft.com/office/drawing/2014/main" id="{5650AC14-99FE-9DAF-C839-AEF15B3876BC}"/>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9" name="矩形 18">
            <a:hlinkClick r:id="rId32" action="ppaction://hlinksldjump"/>
            <a:extLst>
              <a:ext uri="{FF2B5EF4-FFF2-40B4-BE49-F238E27FC236}">
                <a16:creationId xmlns:a16="http://schemas.microsoft.com/office/drawing/2014/main" id="{0D3DE9EB-6062-61BB-3EE5-A67FFD8ADE94}"/>
              </a:ext>
            </a:extLst>
          </p:cNvPr>
          <p:cNvSpPr/>
          <p:nvPr>
            <p:custDataLst>
              <p:tags r:id="rId12"/>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8" name="矩形 17">
            <a:hlinkClick r:id="rId32" action="ppaction://hlinksldjump"/>
            <a:extLst>
              <a:ext uri="{FF2B5EF4-FFF2-40B4-BE49-F238E27FC236}">
                <a16:creationId xmlns:a16="http://schemas.microsoft.com/office/drawing/2014/main" id="{5E2860B5-6DBB-F84B-790D-923766C25D82}"/>
              </a:ext>
            </a:extLst>
          </p:cNvPr>
          <p:cNvSpPr/>
          <p:nvPr>
            <p:custDataLst>
              <p:tags r:id="rId13"/>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7" name="矩形 16">
            <a:extLst>
              <a:ext uri="{FF2B5EF4-FFF2-40B4-BE49-F238E27FC236}">
                <a16:creationId xmlns:a16="http://schemas.microsoft.com/office/drawing/2014/main" id="{EE721623-0264-7356-22C1-C386A55335D3}"/>
              </a:ext>
            </a:extLst>
          </p:cNvPr>
          <p:cNvSpPr/>
          <p:nvPr>
            <p:custDataLst>
              <p:tags r:id="rId14"/>
            </p:custDataLst>
          </p:nvPr>
        </p:nvSpPr>
        <p:spPr>
          <a:xfrm>
            <a:off x="977959" y="310850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6" name="矩形 15">
            <a:hlinkClick r:id="rId33" action="ppaction://hlinksldjump"/>
            <a:extLst>
              <a:ext uri="{FF2B5EF4-FFF2-40B4-BE49-F238E27FC236}">
                <a16:creationId xmlns:a16="http://schemas.microsoft.com/office/drawing/2014/main" id="{D662366F-931B-FB6A-A6CA-D188568568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927F4C6A-50B5-0A1E-0B3B-E3092616A165}"/>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CCC122B9-1AEB-DA8F-EA09-F1D6A0AC13B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7CC948AC-CE9B-C6C0-0241-0A32218518E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FEB379F-4EE5-C7A7-65B2-1C45FA08953C}"/>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E9D9370A-7864-C7BD-82B6-EA7C0EF619D1}"/>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B2BD3795-D639-E5C3-1F36-D7D51E8988B3}"/>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876E65DB-0A3D-0264-53B5-F21662ED89EE}"/>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A0325ED-2D30-498D-CA65-5470D0F77DA5}"/>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CCAD61FE-DF20-DC29-182F-7E0064E9595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7DD33DFA-28C6-AD01-65C1-17809E70A16F}"/>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51E4AEDB-B20F-2F2A-0824-08D8FAAC2FF3}"/>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F884C8A4-41A6-6547-CCE6-78540CDA5402}"/>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92770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30" action="ppaction://hlinksldjump"/>
            <a:extLst>
              <a:ext uri="{FF2B5EF4-FFF2-40B4-BE49-F238E27FC236}">
                <a16:creationId xmlns:a16="http://schemas.microsoft.com/office/drawing/2014/main" id="{6F203A86-6B01-CFE4-1465-CE075AE9A9AE}"/>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253</a:t>
            </a:r>
          </a:p>
        </p:txBody>
      </p:sp>
      <p:sp>
        <p:nvSpPr>
          <p:cNvPr id="28" name="矩形 27">
            <a:hlinkClick r:id="rId30" action="ppaction://hlinksldjump"/>
            <a:extLst>
              <a:ext uri="{FF2B5EF4-FFF2-40B4-BE49-F238E27FC236}">
                <a16:creationId xmlns:a16="http://schemas.microsoft.com/office/drawing/2014/main" id="{B72C8F11-5955-FDAD-FE01-1569BE540FAA}"/>
              </a:ext>
            </a:extLst>
          </p:cNvPr>
          <p:cNvSpPr/>
          <p:nvPr>
            <p:custDataLst>
              <p:tags r:id="rId3"/>
            </p:custDataLst>
          </p:nvPr>
        </p:nvSpPr>
        <p:spPr>
          <a:xfrm>
            <a:off x="977959" y="4962946"/>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Challenges and Future Directions</a:t>
            </a:r>
          </a:p>
        </p:txBody>
      </p:sp>
      <p:sp>
        <p:nvSpPr>
          <p:cNvPr id="27" name="矩形 26">
            <a:hlinkClick r:id="rId30" action="ppaction://hlinksldjump"/>
            <a:extLst>
              <a:ext uri="{FF2B5EF4-FFF2-40B4-BE49-F238E27FC236}">
                <a16:creationId xmlns:a16="http://schemas.microsoft.com/office/drawing/2014/main" id="{980B3C81-005C-6C22-868E-47C860DDEB80}"/>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8</a:t>
            </a:r>
          </a:p>
        </p:txBody>
      </p:sp>
      <p:sp>
        <p:nvSpPr>
          <p:cNvPr id="26" name="矩形 25">
            <a:hlinkClick r:id="rId31" action="ppaction://hlinksldjump"/>
            <a:extLst>
              <a:ext uri="{FF2B5EF4-FFF2-40B4-BE49-F238E27FC236}">
                <a16:creationId xmlns:a16="http://schemas.microsoft.com/office/drawing/2014/main" id="{54C8DC41-5033-9750-84A8-723FBE30CCF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206</a:t>
            </a:r>
          </a:p>
        </p:txBody>
      </p:sp>
      <p:sp>
        <p:nvSpPr>
          <p:cNvPr id="25" name="矩形 24">
            <a:hlinkClick r:id="rId31" action="ppaction://hlinksldjump"/>
            <a:extLst>
              <a:ext uri="{FF2B5EF4-FFF2-40B4-BE49-F238E27FC236}">
                <a16:creationId xmlns:a16="http://schemas.microsoft.com/office/drawing/2014/main" id="{4066E3E6-1D0A-6A7C-267C-5B4579A0CC92}"/>
              </a:ext>
            </a:extLst>
          </p:cNvPr>
          <p:cNvSpPr/>
          <p:nvPr>
            <p:custDataLst>
              <p:tags r:id="rId6"/>
            </p:custDataLst>
          </p:nvPr>
        </p:nvSpPr>
        <p:spPr>
          <a:xfrm>
            <a:off x="977959" y="4499335"/>
            <a:ext cx="3146695"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Task4 Sim2Real Adaptation</a:t>
            </a:r>
          </a:p>
        </p:txBody>
      </p:sp>
      <p:sp>
        <p:nvSpPr>
          <p:cNvPr id="24" name="矩形 23">
            <a:hlinkClick r:id="rId31" action="ppaction://hlinksldjump"/>
            <a:extLst>
              <a:ext uri="{FF2B5EF4-FFF2-40B4-BE49-F238E27FC236}">
                <a16:creationId xmlns:a16="http://schemas.microsoft.com/office/drawing/2014/main" id="{DAABEBFA-957D-CE56-EC3F-73E1054370EE}"/>
              </a:ext>
            </a:extLst>
          </p:cNvPr>
          <p:cNvSpPr/>
          <p:nvPr>
            <p:custDataLst>
              <p:tags r:id="rId7"/>
            </p:custDataLst>
          </p:nvPr>
        </p:nvSpPr>
        <p:spPr>
          <a:xfrm>
            <a:off x="51434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7</a:t>
            </a:r>
          </a:p>
        </p:txBody>
      </p:sp>
      <p:sp>
        <p:nvSpPr>
          <p:cNvPr id="23" name="矩形 22">
            <a:hlinkClick r:id="rId32" action="ppaction://hlinksldjump"/>
            <a:extLst>
              <a:ext uri="{FF2B5EF4-FFF2-40B4-BE49-F238E27FC236}">
                <a16:creationId xmlns:a16="http://schemas.microsoft.com/office/drawing/2014/main" id="{06E16502-4242-C6E0-1914-277811959DFC}"/>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173</a:t>
            </a:r>
          </a:p>
        </p:txBody>
      </p:sp>
      <p:sp>
        <p:nvSpPr>
          <p:cNvPr id="22" name="矩形 21">
            <a:hlinkClick r:id="rId32" action="ppaction://hlinksldjump"/>
            <a:extLst>
              <a:ext uri="{FF2B5EF4-FFF2-40B4-BE49-F238E27FC236}">
                <a16:creationId xmlns:a16="http://schemas.microsoft.com/office/drawing/2014/main" id="{B9F37E5D-31E9-152B-13DA-5486EB281F19}"/>
              </a:ext>
            </a:extLst>
          </p:cNvPr>
          <p:cNvSpPr/>
          <p:nvPr>
            <p:custDataLst>
              <p:tags r:id="rId9"/>
            </p:custDataLst>
          </p:nvPr>
        </p:nvSpPr>
        <p:spPr>
          <a:xfrm>
            <a:off x="977959" y="403572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Task3 Embodied Agent</a:t>
            </a:r>
          </a:p>
        </p:txBody>
      </p:sp>
      <p:sp>
        <p:nvSpPr>
          <p:cNvPr id="21" name="矩形 20">
            <a:hlinkClick r:id="rId32" action="ppaction://hlinksldjump"/>
            <a:extLst>
              <a:ext uri="{FF2B5EF4-FFF2-40B4-BE49-F238E27FC236}">
                <a16:creationId xmlns:a16="http://schemas.microsoft.com/office/drawing/2014/main" id="{3B3CFF50-E04A-ECCA-B600-A8E62B57E7A2}"/>
              </a:ext>
            </a:extLst>
          </p:cNvPr>
          <p:cNvSpPr/>
          <p:nvPr>
            <p:custDataLst>
              <p:tags r:id="rId10"/>
            </p:custDataLst>
          </p:nvPr>
        </p:nvSpPr>
        <p:spPr>
          <a:xfrm>
            <a:off x="51434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6</a:t>
            </a:r>
          </a:p>
        </p:txBody>
      </p:sp>
      <p:sp>
        <p:nvSpPr>
          <p:cNvPr id="20" name="矩形 19">
            <a:hlinkClick r:id="rId33" action="ppaction://hlinksldjump"/>
            <a:extLst>
              <a:ext uri="{FF2B5EF4-FFF2-40B4-BE49-F238E27FC236}">
                <a16:creationId xmlns:a16="http://schemas.microsoft.com/office/drawing/2014/main" id="{1117A1F2-1C01-3E35-540A-98187DFEAD28}"/>
              </a:ext>
            </a:extLst>
          </p:cNvPr>
          <p:cNvSpPr/>
          <p:nvPr>
            <p:custDataLst>
              <p:tags r:id="rId11"/>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125</a:t>
            </a:r>
          </a:p>
        </p:txBody>
      </p:sp>
      <p:sp>
        <p:nvSpPr>
          <p:cNvPr id="19" name="矩形 18">
            <a:hlinkClick r:id="rId33" action="ppaction://hlinksldjump"/>
            <a:extLst>
              <a:ext uri="{FF2B5EF4-FFF2-40B4-BE49-F238E27FC236}">
                <a16:creationId xmlns:a16="http://schemas.microsoft.com/office/drawing/2014/main" id="{1AA8274B-94A5-1767-3E78-C5A6DF6D44D7}"/>
              </a:ext>
            </a:extLst>
          </p:cNvPr>
          <p:cNvSpPr/>
          <p:nvPr>
            <p:custDataLst>
              <p:tags r:id="rId12"/>
            </p:custDataLst>
          </p:nvPr>
        </p:nvSpPr>
        <p:spPr>
          <a:xfrm>
            <a:off x="977959" y="357211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Task2 Embodied Interaction</a:t>
            </a:r>
          </a:p>
        </p:txBody>
      </p:sp>
      <p:sp>
        <p:nvSpPr>
          <p:cNvPr id="18" name="矩形 17">
            <a:hlinkClick r:id="rId33" action="ppaction://hlinksldjump"/>
            <a:extLst>
              <a:ext uri="{FF2B5EF4-FFF2-40B4-BE49-F238E27FC236}">
                <a16:creationId xmlns:a16="http://schemas.microsoft.com/office/drawing/2014/main" id="{58FB3FF9-4718-3EA6-3203-71CA2F17D73F}"/>
              </a:ext>
            </a:extLst>
          </p:cNvPr>
          <p:cNvSpPr/>
          <p:nvPr>
            <p:custDataLst>
              <p:tags r:id="rId13"/>
            </p:custDataLst>
          </p:nvPr>
        </p:nvSpPr>
        <p:spPr>
          <a:xfrm>
            <a:off x="51434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17" name="矩形 16">
            <a:hlinkClick r:id="rId34" action="ppaction://hlinksldjump"/>
            <a:extLst>
              <a:ext uri="{FF2B5EF4-FFF2-40B4-BE49-F238E27FC236}">
                <a16:creationId xmlns:a16="http://schemas.microsoft.com/office/drawing/2014/main" id="{CC630937-B82A-59F4-2FF8-2CFB7909AF83}"/>
              </a:ext>
            </a:extLst>
          </p:cNvPr>
          <p:cNvSpPr/>
          <p:nvPr>
            <p:custDataLst>
              <p:tags r:id="rId14"/>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45</a:t>
            </a:r>
          </a:p>
        </p:txBody>
      </p:sp>
      <p:sp>
        <p:nvSpPr>
          <p:cNvPr id="16" name="矩形 15">
            <a:hlinkClick r:id="rId34" action="ppaction://hlinksldjump"/>
            <a:extLst>
              <a:ext uri="{FF2B5EF4-FFF2-40B4-BE49-F238E27FC236}">
                <a16:creationId xmlns:a16="http://schemas.microsoft.com/office/drawing/2014/main" id="{A1B2AC0C-7BBC-CB84-EF83-6DB3C2F7507A}"/>
              </a:ext>
            </a:extLst>
          </p:cNvPr>
          <p:cNvSpPr/>
          <p:nvPr>
            <p:custDataLst>
              <p:tags r:id="rId15"/>
            </p:custDataLst>
          </p:nvPr>
        </p:nvSpPr>
        <p:spPr>
          <a:xfrm>
            <a:off x="977959" y="310850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Task1 Embodied Perception</a:t>
            </a:r>
          </a:p>
        </p:txBody>
      </p:sp>
      <p:sp>
        <p:nvSpPr>
          <p:cNvPr id="15" name="矩形 14">
            <a:hlinkClick r:id="rId34" action="ppaction://hlinksldjump"/>
            <a:extLst>
              <a:ext uri="{FF2B5EF4-FFF2-40B4-BE49-F238E27FC236}">
                <a16:creationId xmlns:a16="http://schemas.microsoft.com/office/drawing/2014/main" id="{6E468602-7B72-F738-7267-24DFCFAD927D}"/>
              </a:ext>
            </a:extLst>
          </p:cNvPr>
          <p:cNvSpPr/>
          <p:nvPr>
            <p:custDataLst>
              <p:tags r:id="rId16"/>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4" name="矩形 13">
            <a:hlinkClick r:id="rId35" action="ppaction://hlinksldjump"/>
            <a:extLst>
              <a:ext uri="{FF2B5EF4-FFF2-40B4-BE49-F238E27FC236}">
                <a16:creationId xmlns:a16="http://schemas.microsoft.com/office/drawing/2014/main" id="{3F3B8CD8-B025-C557-77A7-5CB85102E35E}"/>
              </a:ext>
            </a:extLst>
          </p:cNvPr>
          <p:cNvSpPr/>
          <p:nvPr>
            <p:custDataLst>
              <p:tags r:id="rId17"/>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24</a:t>
            </a:r>
          </a:p>
        </p:txBody>
      </p:sp>
      <p:sp>
        <p:nvSpPr>
          <p:cNvPr id="13" name="矩形 12">
            <a:hlinkClick r:id="rId35" action="ppaction://hlinksldjump"/>
            <a:extLst>
              <a:ext uri="{FF2B5EF4-FFF2-40B4-BE49-F238E27FC236}">
                <a16:creationId xmlns:a16="http://schemas.microsoft.com/office/drawing/2014/main" id="{5B14F1A9-2FF1-27C1-517C-BF3AFD3232AF}"/>
              </a:ext>
            </a:extLst>
          </p:cNvPr>
          <p:cNvSpPr/>
          <p:nvPr>
            <p:custDataLst>
              <p:tags r:id="rId18"/>
            </p:custDataLst>
          </p:nvPr>
        </p:nvSpPr>
        <p:spPr>
          <a:xfrm>
            <a:off x="977959" y="264489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Tool2 Embodied Simulators</a:t>
            </a:r>
          </a:p>
        </p:txBody>
      </p:sp>
      <p:sp>
        <p:nvSpPr>
          <p:cNvPr id="12" name="矩形 11">
            <a:hlinkClick r:id="rId35" action="ppaction://hlinksldjump"/>
            <a:extLst>
              <a:ext uri="{FF2B5EF4-FFF2-40B4-BE49-F238E27FC236}">
                <a16:creationId xmlns:a16="http://schemas.microsoft.com/office/drawing/2014/main" id="{1D226DB4-6AF6-BBA4-F7F4-2CCDE1EB6158}"/>
              </a:ext>
            </a:extLst>
          </p:cNvPr>
          <p:cNvSpPr/>
          <p:nvPr>
            <p:custDataLst>
              <p:tags r:id="rId19"/>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1" name="矩形 10">
            <a:extLst>
              <a:ext uri="{FF2B5EF4-FFF2-40B4-BE49-F238E27FC236}">
                <a16:creationId xmlns:a16="http://schemas.microsoft.com/office/drawing/2014/main" id="{1BD65455-BB85-4F75-5334-26E3DB40C287}"/>
              </a:ext>
            </a:extLst>
          </p:cNvPr>
          <p:cNvSpPr/>
          <p:nvPr>
            <p:custDataLst>
              <p:tags r:id="rId20"/>
            </p:custDataLst>
          </p:nvPr>
        </p:nvSpPr>
        <p:spPr>
          <a:xfrm>
            <a:off x="977959" y="2181285"/>
            <a:ext cx="1069730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0" name="矩形 9">
            <a:hlinkClick r:id="rId36" action="ppaction://hlinksldjump"/>
            <a:extLst>
              <a:ext uri="{FF2B5EF4-FFF2-40B4-BE49-F238E27FC236}">
                <a16:creationId xmlns:a16="http://schemas.microsoft.com/office/drawing/2014/main" id="{D8EC384B-F16A-8F4F-89A4-298A8B27038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a:t>
            </a:r>
          </a:p>
        </p:txBody>
      </p:sp>
      <p:sp>
        <p:nvSpPr>
          <p:cNvPr id="9" name="矩形 8">
            <a:hlinkClick r:id="rId36" action="ppaction://hlinksldjump"/>
            <a:extLst>
              <a:ext uri="{FF2B5EF4-FFF2-40B4-BE49-F238E27FC236}">
                <a16:creationId xmlns:a16="http://schemas.microsoft.com/office/drawing/2014/main" id="{A257E5FF-0F66-00DA-4997-D2C0B97FB4B4}"/>
              </a:ext>
            </a:extLst>
          </p:cNvPr>
          <p:cNvSpPr/>
          <p:nvPr>
            <p:custDataLst>
              <p:tags r:id="rId22"/>
            </p:custDataLst>
          </p:nvPr>
        </p:nvSpPr>
        <p:spPr>
          <a:xfrm>
            <a:off x="977959" y="218128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Tool1 Embodied Robots</a:t>
            </a:r>
          </a:p>
        </p:txBody>
      </p:sp>
      <p:sp>
        <p:nvSpPr>
          <p:cNvPr id="8" name="矩形 7">
            <a:hlinkClick r:id="rId36" action="ppaction://hlinksldjump"/>
            <a:extLst>
              <a:ext uri="{FF2B5EF4-FFF2-40B4-BE49-F238E27FC236}">
                <a16:creationId xmlns:a16="http://schemas.microsoft.com/office/drawing/2014/main" id="{31134677-E1CF-EE08-CE16-D0862B484427}"/>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7" action="ppaction://hlinksldjump"/>
            <a:extLst>
              <a:ext uri="{FF2B5EF4-FFF2-40B4-BE49-F238E27FC236}">
                <a16:creationId xmlns:a16="http://schemas.microsoft.com/office/drawing/2014/main" id="{A2A71BDB-33C0-355A-8AD9-C52EE37D64BE}"/>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a:t>
            </a:r>
          </a:p>
        </p:txBody>
      </p:sp>
      <p:sp>
        <p:nvSpPr>
          <p:cNvPr id="6" name="矩形 5">
            <a:hlinkClick r:id="rId37" action="ppaction://hlinksldjump"/>
            <a:extLst>
              <a:ext uri="{FF2B5EF4-FFF2-40B4-BE49-F238E27FC236}">
                <a16:creationId xmlns:a16="http://schemas.microsoft.com/office/drawing/2014/main" id="{75C93752-3AE2-E32C-D67A-4B94D9DF656B}"/>
              </a:ext>
            </a:extLst>
          </p:cNvPr>
          <p:cNvSpPr/>
          <p:nvPr>
            <p:custDataLst>
              <p:tags r:id="rId25"/>
            </p:custDataLst>
          </p:nvPr>
        </p:nvSpPr>
        <p:spPr>
          <a:xfrm>
            <a:off x="977959" y="1717675"/>
            <a:ext cx="3146695"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7" action="ppaction://hlinksldjump"/>
            <a:extLst>
              <a:ext uri="{FF2B5EF4-FFF2-40B4-BE49-F238E27FC236}">
                <a16:creationId xmlns:a16="http://schemas.microsoft.com/office/drawing/2014/main" id="{460A6674-5824-003C-3DF2-F1075BCE1A15}"/>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A3C8B3C2-9868-BE92-7E70-0F43CF7CA506}"/>
              </a:ext>
            </a:extLst>
          </p:cNvPr>
          <p:cNvSpPr>
            <a:spLocks noGrp="1"/>
          </p:cNvSpPr>
          <p:nvPr>
            <p:ph type="title"/>
            <p:custDataLst>
              <p:tags r:id="rId27"/>
            </p:custDataLst>
          </p:nvPr>
        </p:nvSpPr>
        <p:spPr/>
        <p:txBody>
          <a:bodyPr/>
          <a:lstStyle/>
          <a:p>
            <a:r>
              <a:rPr lang="en-US"/>
              <a:t>Embodied AI</a:t>
            </a:r>
          </a:p>
        </p:txBody>
      </p:sp>
      <p:graphicFrame>
        <p:nvGraphicFramePr>
          <p:cNvPr id="115" name="think-cell data - do not delete" hidden="1">
            <a:extLst>
              <a:ext uri="{FF2B5EF4-FFF2-40B4-BE49-F238E27FC236}">
                <a16:creationId xmlns:a16="http://schemas.microsoft.com/office/drawing/2014/main" id="{8300D38E-78CC-6AFB-4D51-7617471EBCF3}"/>
              </a:ext>
            </a:extLst>
          </p:cNvPr>
          <p:cNvGraphicFramePr>
            <a:graphicFrameLocks noChangeAspect="1"/>
          </p:cNvGraphicFramePr>
          <p:nvPr>
            <p:custDataLst>
              <p:tags r:id="rId28"/>
            </p:custDataLst>
            <p:extLst>
              <p:ext uri="{D42A27DB-BD31-4B8C-83A1-F6EECF244321}">
                <p14:modId xmlns:p14="http://schemas.microsoft.com/office/powerpoint/2010/main" val="3919651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8" imgW="473" imgH="476" progId="TCLayout.ActiveDocument.1">
                  <p:embed/>
                </p:oleObj>
              </mc:Choice>
              <mc:Fallback>
                <p:oleObj name="think-cell 幻灯片" r:id="rId38" imgW="473" imgH="476" progId="TCLayout.ActiveDocument.1">
                  <p:embed/>
                  <p:pic>
                    <p:nvPicPr>
                      <p:cNvPr id="0" name=""/>
                      <p:cNvPicPr/>
                      <p:nvPr/>
                    </p:nvPicPr>
                    <p:blipFill>
                      <a:blip r:embed="rId39"/>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889554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B1E6B-0DD4-656B-972F-25A1EF7A08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692B1E6B-0DD4-656B-972F-25A1EF7A08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图片 2" descr="图示&#10;&#10;描述已自动生成">
            <a:extLst>
              <a:ext uri="{FF2B5EF4-FFF2-40B4-BE49-F238E27FC236}">
                <a16:creationId xmlns:a16="http://schemas.microsoft.com/office/drawing/2014/main" id="{9B1CFC30-7B1C-D867-F593-364D9893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97713"/>
            <a:ext cx="12192000" cy="4662573"/>
          </a:xfrm>
          <a:prstGeom prst="rect">
            <a:avLst/>
          </a:prstGeom>
        </p:spPr>
      </p:pic>
    </p:spTree>
    <p:extLst>
      <p:ext uri="{BB962C8B-B14F-4D97-AF65-F5344CB8AC3E}">
        <p14:creationId xmlns:p14="http://schemas.microsoft.com/office/powerpoint/2010/main" val="3780430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473E5BAC-54A2-5A96-77ED-092E8767650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10FB4B3F-B2D2-CA47-125B-350124CCDDC4}"/>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70B81B28-141C-AEBB-4743-67B04BDE88C1}"/>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8AD74D46-B133-4B79-79B0-36992488FBC8}"/>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6CC88C2-20DB-BB6C-0976-DD248780D7C3}"/>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635CFB2A-25AB-B23B-A8BB-C83C5E9877F8}"/>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hlinkClick r:id="rId31" action="ppaction://hlinksldjump"/>
            <a:extLst>
              <a:ext uri="{FF2B5EF4-FFF2-40B4-BE49-F238E27FC236}">
                <a16:creationId xmlns:a16="http://schemas.microsoft.com/office/drawing/2014/main" id="{37D0E530-C8F8-EE93-660D-8C5099D9EE23}"/>
              </a:ext>
            </a:extLst>
          </p:cNvPr>
          <p:cNvSpPr/>
          <p:nvPr>
            <p:custDataLst>
              <p:tags r:id="rId8"/>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2" name="矩形 21">
            <a:hlinkClick r:id="rId31" action="ppaction://hlinksldjump"/>
            <a:extLst>
              <a:ext uri="{FF2B5EF4-FFF2-40B4-BE49-F238E27FC236}">
                <a16:creationId xmlns:a16="http://schemas.microsoft.com/office/drawing/2014/main" id="{53FA3622-07FB-3EFE-F076-A421B3D3032C}"/>
              </a:ext>
            </a:extLst>
          </p:cNvPr>
          <p:cNvSpPr/>
          <p:nvPr>
            <p:custDataLst>
              <p:tags r:id="rId9"/>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1" name="矩形 20">
            <a:hlinkClick r:id="rId31" action="ppaction://hlinksldjump"/>
            <a:extLst>
              <a:ext uri="{FF2B5EF4-FFF2-40B4-BE49-F238E27FC236}">
                <a16:creationId xmlns:a16="http://schemas.microsoft.com/office/drawing/2014/main" id="{DEBA9B43-155D-E064-E4EA-35A03584001F}"/>
              </a:ext>
            </a:extLst>
          </p:cNvPr>
          <p:cNvSpPr/>
          <p:nvPr>
            <p:custDataLst>
              <p:tags r:id="rId10"/>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20" name="矩形 19">
            <a:extLst>
              <a:ext uri="{FF2B5EF4-FFF2-40B4-BE49-F238E27FC236}">
                <a16:creationId xmlns:a16="http://schemas.microsoft.com/office/drawing/2014/main" id="{393116CD-C452-CE0A-47BE-A8FE33F395AD}"/>
              </a:ext>
            </a:extLst>
          </p:cNvPr>
          <p:cNvSpPr/>
          <p:nvPr>
            <p:custDataLst>
              <p:tags r:id="rId11"/>
            </p:custDataLst>
          </p:nvPr>
        </p:nvSpPr>
        <p:spPr>
          <a:xfrm>
            <a:off x="1441569" y="357211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19" name="矩形 18">
            <a:hlinkClick r:id="rId32" action="ppaction://hlinksldjump"/>
            <a:extLst>
              <a:ext uri="{FF2B5EF4-FFF2-40B4-BE49-F238E27FC236}">
                <a16:creationId xmlns:a16="http://schemas.microsoft.com/office/drawing/2014/main" id="{5890EE14-5968-C4BA-917D-00CCF27F3DF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B9F102B2-8B4B-CAB9-6AF0-9A6F26961247}"/>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3320DB4E-41D2-9D26-43A5-648009BAE212}"/>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7CDB7800-6A4B-A544-33E8-F2EB6702D032}"/>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07259742-4A33-1FE4-64B7-E40D6614E054}"/>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50BC0254-4B2C-ED22-1D0B-B84E86324EE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ED202323-FFCD-7B7F-783B-AC355A79EFC1}"/>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31370FF7-A320-99E4-4809-93C4B2C92093}"/>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B238C59D-397C-893B-5748-5CC848AF7798}"/>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9E29C749-CE21-8E6F-7857-098BB28FCEF6}"/>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D28E4AAC-7175-12E4-1324-86FFD4F31977}"/>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A92E8D8F-7EBC-6A48-D2A5-9F09BCB1F1F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7C395A78-5212-140E-E0A2-F75F90CDB2A7}"/>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C5650A7B-612D-D125-0AD6-3928C4DF11A1}"/>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40B31AF8-E9DE-D348-8767-AE098731EF87}"/>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D29AAE37-62D7-E886-792D-13595E811F8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417085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C23BF72-C288-6DFB-2D72-C0476786785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CC23BF72-C288-6DFB-2D72-C047678678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mc:AlternateContent xmlns:mc="http://schemas.openxmlformats.org/markup-compatibility/2006" xmlns:a14="http://schemas.microsoft.com/office/drawing/2010/main">
        <mc:Choice Requires="a14">
          <p:sp>
            <p:nvSpPr>
              <p:cNvPr id="5" name="ee4pContent1">
                <a:extLst>
                  <a:ext uri="{FF2B5EF4-FFF2-40B4-BE49-F238E27FC236}">
                    <a16:creationId xmlns:a16="http://schemas.microsoft.com/office/drawing/2014/main" id="{D96DB55A-A6BC-097D-7C3E-7A5D3680C31B}"/>
                  </a:ext>
                </a:extLst>
              </p:cNvPr>
              <p:cNvSpPr txBox="1">
                <a:spLocks/>
              </p:cNvSpPr>
              <p:nvPr>
                <p:custDataLst>
                  <p:tags r:id="rId2"/>
                </p:custDataLst>
              </p:nvPr>
            </p:nvSpPr>
            <p:spPr>
              <a:xfrm>
                <a:off x="838199" y="1717676"/>
                <a:ext cx="10515601" cy="284797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视觉语言导航 </a:t>
                </a:r>
                <a:r>
                  <a:rPr lang="en-US" altLang="zh-CN" dirty="0"/>
                  <a:t>(VLN) </a:t>
                </a:r>
                <a:r>
                  <a:rPr lang="zh-CN" altLang="en-US" dirty="0"/>
                  <a:t>是具身 </a:t>
                </a:r>
                <a:r>
                  <a:rPr lang="en-US" altLang="zh-CN" dirty="0"/>
                  <a:t>AI </a:t>
                </a:r>
                <a:r>
                  <a:rPr lang="zh-CN" altLang="en-US" dirty="0"/>
                  <a:t>的一个关键研究问题，旨在使智能体能够在遵循语言指令的未知环境中进行导航 </a:t>
                </a:r>
                <a:endParaRPr lang="en-US" altLang="zh-CN" dirty="0"/>
              </a:p>
              <a:p>
                <a:pPr lvl="1"/>
                <a:r>
                  <a:rPr lang="en-US" altLang="zh-CN" dirty="0"/>
                  <a:t>VLN </a:t>
                </a:r>
                <a:r>
                  <a:rPr lang="zh-CN" altLang="en-US" dirty="0"/>
                  <a:t>要求机器人理解复杂多样的视觉观察结果，同时以不同的粒度解释指令</a:t>
                </a:r>
                <a:endParaRPr lang="en-US" altLang="zh-CN" dirty="0"/>
              </a:p>
              <a:p>
                <a:pPr lvl="1"/>
                <a:r>
                  <a:rPr lang="en-US" altLang="zh-CN" dirty="0"/>
                  <a:t>VLN </a:t>
                </a:r>
                <a:r>
                  <a:rPr lang="zh-CN" altLang="en-US" dirty="0"/>
                  <a:t>的输入通常包括两部分：视觉信息和自然语言指令</a:t>
                </a:r>
                <a:endParaRPr lang="en-US" altLang="zh-CN" dirty="0"/>
              </a:p>
              <a:p>
                <a:pPr lvl="2"/>
                <a:r>
                  <a:rPr lang="zh-CN" altLang="en-US" dirty="0"/>
                  <a:t>视觉信息可以是过去轨迹的视频，也可以是历史</a:t>
                </a:r>
                <a:r>
                  <a:rPr lang="en-US" altLang="zh-CN" dirty="0"/>
                  <a:t>-</a:t>
                </a:r>
                <a:r>
                  <a:rPr lang="zh-CN" altLang="en-US" dirty="0"/>
                  <a:t>当前观察图像的集合</a:t>
                </a:r>
                <a:endParaRPr lang="en-US" altLang="zh-CN" dirty="0"/>
              </a:p>
              <a:p>
                <a:pPr lvl="3"/>
                <a:r>
                  <a:rPr lang="zh-CN" altLang="en-US" dirty="0"/>
                  <a:t>自然语言指令包括具身智能体需要到达的目标或预计完成的任务</a:t>
                </a:r>
                <a:endParaRPr lang="en-US" altLang="zh-CN" dirty="0"/>
              </a:p>
              <a:p>
                <a:pPr lvl="3"/>
                <a:r>
                  <a:rPr lang="zh-CN" altLang="en-US" dirty="0"/>
                  <a:t>具身智能体必须利用以上信息从候选动作列表中选择一个或一系列动作，以满足自然语言指令的要求。 此过程可以表示为：</a:t>
                </a:r>
                <a:endParaRPr lang="en-US" altLang="zh-CN" dirty="0"/>
              </a:p>
              <a:p>
                <a:pPr>
                  <a:buClr>
                    <a:schemeClr val="accent1"/>
                  </a:buClr>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𝐴𝑐𝑡𝑖𝑜𝑛</m:t>
                      </m:r>
                      <m:r>
                        <a:rPr lang="en-US" altLang="zh-CN">
                          <a:latin typeface="Cambria Math" panose="02040503050406030204" pitchFamily="18" charset="0"/>
                        </a:rPr>
                        <m:t>=</m:t>
                      </m:r>
                      <m:r>
                        <a:rPr lang="en-US" altLang="zh-CN">
                          <a:latin typeface="Cambria Math" panose="02040503050406030204" pitchFamily="18" charset="0"/>
                        </a:rPr>
                        <m:t>ℳ</m:t>
                      </m:r>
                      <m:d>
                        <m:dPr>
                          <m:ctrlPr>
                            <a:rPr lang="en-US" altLang="zh-CN" i="1">
                              <a:latin typeface="Cambria Math" panose="02040503050406030204" pitchFamily="18" charset="0"/>
                            </a:rPr>
                          </m:ctrlPr>
                        </m:dPr>
                        <m:e>
                          <m:r>
                            <a:rPr lang="en-US" altLang="zh-CN">
                              <a:latin typeface="Cambria Math" panose="02040503050406030204" pitchFamily="18" charset="0"/>
                            </a:rPr>
                            <m:t>𝑂</m:t>
                          </m:r>
                          <m:r>
                            <a:rPr lang="en-US" altLang="zh-CN">
                              <a:latin typeface="Cambria Math" panose="02040503050406030204" pitchFamily="18" charset="0"/>
                            </a:rPr>
                            <m:t>,</m:t>
                          </m:r>
                          <m:r>
                            <a:rPr lang="en-US" altLang="zh-CN">
                              <a:latin typeface="Cambria Math" panose="02040503050406030204" pitchFamily="18" charset="0"/>
                            </a:rPr>
                            <m:t>𝐻</m:t>
                          </m:r>
                          <m:r>
                            <a:rPr lang="en-US" altLang="zh-CN">
                              <a:latin typeface="Cambria Math" panose="02040503050406030204" pitchFamily="18" charset="0"/>
                            </a:rPr>
                            <m:t>,</m:t>
                          </m:r>
                          <m:r>
                            <a:rPr lang="en-US" altLang="zh-CN">
                              <a:latin typeface="Cambria Math" panose="02040503050406030204" pitchFamily="18" charset="0"/>
                            </a:rPr>
                            <m:t>𝐼</m:t>
                          </m:r>
                        </m:e>
                      </m:d>
                    </m:oMath>
                  </m:oMathPara>
                </a14:m>
                <a:endParaRPr lang="en-US" altLang="zh-CN" dirty="0"/>
              </a:p>
              <a:p>
                <a:pPr>
                  <a:buClr>
                    <a:schemeClr val="accent1"/>
                  </a:buClr>
                </a:pPr>
                <a:r>
                  <a:rPr lang="en-US" altLang="zh-CN" dirty="0"/>
                  <a:t>	</a:t>
                </a:r>
                <a:r>
                  <a:rPr lang="zh-CN" altLang="en-US" dirty="0"/>
                  <a:t>其中</a:t>
                </a:r>
                <a14:m>
                  <m:oMath xmlns:m="http://schemas.openxmlformats.org/officeDocument/2006/math">
                    <m:r>
                      <a:rPr lang="en-US" altLang="zh-CN">
                        <a:latin typeface="Cambria Math" panose="02040503050406030204" pitchFamily="18" charset="0"/>
                      </a:rPr>
                      <m:t>𝐴𝑐𝑡𝑖𝑜𝑛</m:t>
                    </m:r>
                  </m:oMath>
                </a14:m>
                <a:r>
                  <a:rPr lang="zh-CN" altLang="en-US" dirty="0"/>
                  <a:t>选定的动作或动作候选列表，</a:t>
                </a:r>
                <a:r>
                  <a:rPr lang="en-US" altLang="zh-CN" dirty="0"/>
                  <a:t> </a:t>
                </a:r>
                <a14:m>
                  <m:oMath xmlns:m="http://schemas.openxmlformats.org/officeDocument/2006/math">
                    <m:r>
                      <a:rPr lang="en-US" altLang="zh-CN">
                        <a:latin typeface="Cambria Math" panose="02040503050406030204" pitchFamily="18" charset="0"/>
                      </a:rPr>
                      <m:t>𝑂</m:t>
                    </m:r>
                  </m:oMath>
                </a14:m>
                <a:r>
                  <a:rPr lang="zh-CN" altLang="en-US" dirty="0"/>
                  <a:t> 是当前观察，</a:t>
                </a:r>
                <a:r>
                  <a:rPr lang="en-US" altLang="zh-CN" dirty="0"/>
                  <a:t> </a:t>
                </a:r>
                <a14:m>
                  <m:oMath xmlns:m="http://schemas.openxmlformats.org/officeDocument/2006/math">
                    <m:r>
                      <a:rPr lang="en-US" altLang="zh-CN">
                        <a:latin typeface="Cambria Math" panose="02040503050406030204" pitchFamily="18" charset="0"/>
                      </a:rPr>
                      <m:t>𝐻</m:t>
                    </m:r>
                  </m:oMath>
                </a14:m>
                <a:r>
                  <a:rPr lang="zh-CN" altLang="en-US" dirty="0"/>
                  <a:t>是历史信息，</a:t>
                </a:r>
                <a:r>
                  <a:rPr lang="en-US" altLang="zh-CN" dirty="0"/>
                  <a:t> </a:t>
                </a:r>
                <a14:m>
                  <m:oMath xmlns:m="http://schemas.openxmlformats.org/officeDocument/2006/math">
                    <m:r>
                      <a:rPr lang="en-US" altLang="zh-CN">
                        <a:latin typeface="Cambria Math" panose="02040503050406030204" pitchFamily="18" charset="0"/>
                      </a:rPr>
                      <m:t>𝐼</m:t>
                    </m:r>
                  </m:oMath>
                </a14:m>
                <a:r>
                  <a:rPr lang="zh-CN" altLang="en-US" dirty="0"/>
                  <a:t>是自然语言指令</a:t>
                </a:r>
                <a:endParaRPr lang="en-US" altLang="zh-CN" dirty="0"/>
              </a:p>
              <a:p>
                <a:pPr lvl="1"/>
                <a:endParaRPr lang="en-US" dirty="0">
                  <a:latin typeface="+mn-lt"/>
                </a:endParaRPr>
              </a:p>
            </p:txBody>
          </p:sp>
        </mc:Choice>
        <mc:Fallback xmlns="">
          <p:sp>
            <p:nvSpPr>
              <p:cNvPr id="5" name="ee4pContent1">
                <a:extLst>
                  <a:ext uri="{FF2B5EF4-FFF2-40B4-BE49-F238E27FC236}">
                    <a16:creationId xmlns:a16="http://schemas.microsoft.com/office/drawing/2014/main" id="{D96DB55A-A6BC-097D-7C3E-7A5D3680C31B}"/>
                  </a:ext>
                </a:extLst>
              </p:cNvPr>
              <p:cNvSpPr txBox="1">
                <a:spLocks noRot="1" noChangeAspect="1" noMove="1" noResize="1" noEditPoints="1" noAdjustHandles="1" noChangeArrowheads="1" noChangeShapeType="1" noTextEdit="1"/>
              </p:cNvSpPr>
              <p:nvPr>
                <p:custDataLst>
                  <p:tags r:id="rId7"/>
                </p:custDataLst>
              </p:nvPr>
            </p:nvSpPr>
            <p:spPr>
              <a:xfrm>
                <a:off x="838199" y="1717676"/>
                <a:ext cx="10515601" cy="2847974"/>
              </a:xfrm>
              <a:prstGeom prst="rect">
                <a:avLst/>
              </a:prstGeom>
              <a:blipFill>
                <a:blip r:embed="rId8"/>
                <a:stretch>
                  <a:fillRect l="-174"/>
                </a:stretch>
              </a:blipFill>
              <a:ln w="9525" cmpd="sng">
                <a:solidFill>
                  <a:schemeClr val="accent1">
                    <a:lumMod val="100000"/>
                  </a:schemeClr>
                </a:solidFill>
                <a:prstDash val="solid"/>
              </a:ln>
            </p:spPr>
            <p:txBody>
              <a:bodyPr/>
              <a:lstStyle/>
              <a:p>
                <a:r>
                  <a:rPr lang="en-US">
                    <a:noFill/>
                  </a:rPr>
                  <a:t> </a:t>
                </a:r>
              </a:p>
            </p:txBody>
          </p:sp>
        </mc:Fallback>
      </mc:AlternateContent>
      <p:sp>
        <p:nvSpPr>
          <p:cNvPr id="6" name="ee4pContent1">
            <a:extLst>
              <a:ext uri="{FF2B5EF4-FFF2-40B4-BE49-F238E27FC236}">
                <a16:creationId xmlns:a16="http://schemas.microsoft.com/office/drawing/2014/main" id="{9D1F0A79-BE17-8E40-64E0-F304E5CCFB16}"/>
              </a:ext>
            </a:extLst>
          </p:cNvPr>
          <p:cNvSpPr txBox="1">
            <a:spLocks/>
          </p:cNvSpPr>
          <p:nvPr>
            <p:custDataLst>
              <p:tags r:id="rId3"/>
            </p:custDataLst>
          </p:nvPr>
        </p:nvSpPr>
        <p:spPr>
          <a:xfrm>
            <a:off x="838199" y="4775200"/>
            <a:ext cx="10515601" cy="139065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sz="1600" dirty="0"/>
              <a:t>SR（Success Rate，</a:t>
            </a:r>
            <a:r>
              <a:rPr lang="zh-CN" altLang="en-US" sz="1600" dirty="0"/>
              <a:t>成功率）、</a:t>
            </a:r>
            <a:r>
              <a:rPr lang="en-US" altLang="zh-CN" sz="1600" dirty="0" err="1"/>
              <a:t>TL（Trajectory</a:t>
            </a:r>
            <a:r>
              <a:rPr lang="en-US" altLang="zh-CN" sz="1600" dirty="0"/>
              <a:t> Length，</a:t>
            </a:r>
            <a:r>
              <a:rPr lang="zh-CN" altLang="en-US" sz="1600" dirty="0"/>
              <a:t>轨迹长度）和 </a:t>
            </a:r>
            <a:r>
              <a:rPr lang="en-US" altLang="zh-CN" sz="1600" dirty="0" err="1"/>
              <a:t>SPL（Success</a:t>
            </a:r>
            <a:r>
              <a:rPr lang="en-US" altLang="zh-CN" sz="1600" dirty="0"/>
              <a:t> Weighted by Path Length，</a:t>
            </a:r>
            <a:r>
              <a:rPr lang="zh-CN" altLang="en-US" sz="1600" dirty="0"/>
              <a:t>路径长度加权成功率）是 </a:t>
            </a:r>
            <a:r>
              <a:rPr lang="en-US" altLang="zh-CN" sz="1600" dirty="0"/>
              <a:t>VLN </a:t>
            </a:r>
            <a:r>
              <a:rPr lang="zh-CN" altLang="en-US" sz="1600" dirty="0"/>
              <a:t>中最常用的指标</a:t>
            </a:r>
            <a:endParaRPr lang="en-US" altLang="zh-CN" sz="1600" dirty="0"/>
          </a:p>
          <a:p>
            <a:pPr lvl="1"/>
            <a:r>
              <a:rPr lang="zh-CN" altLang="en-US" sz="1600" dirty="0"/>
              <a:t>其中，</a:t>
            </a:r>
            <a:r>
              <a:rPr lang="en-US" altLang="zh-CN" sz="1600" dirty="0"/>
              <a:t>SR </a:t>
            </a:r>
            <a:r>
              <a:rPr lang="zh-CN" altLang="en-US" sz="1600" dirty="0"/>
              <a:t>直接反映了具身智能体的导航性能，</a:t>
            </a:r>
            <a:r>
              <a:rPr lang="en-US" altLang="zh-CN" sz="1600" dirty="0"/>
              <a:t>TL </a:t>
            </a:r>
            <a:r>
              <a:rPr lang="zh-CN" altLang="en-US" sz="1600" dirty="0"/>
              <a:t>反映了导航效率，</a:t>
            </a:r>
            <a:r>
              <a:rPr lang="en-US" altLang="zh-CN" sz="1600" dirty="0"/>
              <a:t>SPL </a:t>
            </a:r>
            <a:r>
              <a:rPr lang="zh-CN" altLang="en-US" sz="1600" dirty="0"/>
              <a:t>将两者结合起来表示具身智能体的整体性能</a:t>
            </a:r>
            <a:endParaRPr lang="en-US" altLang="zh-CN" sz="1600" dirty="0"/>
          </a:p>
          <a:p>
            <a:pPr marL="0" lvl="1" indent="0">
              <a:buNone/>
            </a:pPr>
            <a:endParaRPr lang="en-US" dirty="0">
              <a:latin typeface="+mn-lt"/>
            </a:endParaRPr>
          </a:p>
        </p:txBody>
      </p:sp>
    </p:spTree>
    <p:extLst>
      <p:ext uri="{BB962C8B-B14F-4D97-AF65-F5344CB8AC3E}">
        <p14:creationId xmlns:p14="http://schemas.microsoft.com/office/powerpoint/2010/main" val="1710274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763DD85-8759-88B6-36D0-020B0169E1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3763DD85-8759-88B6-36D0-020B0169E1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Introduction</a:t>
            </a:r>
            <a:endParaRPr lang="en-US" dirty="0"/>
          </a:p>
        </p:txBody>
      </p:sp>
      <p:pic>
        <p:nvPicPr>
          <p:cNvPr id="8" name="图片 7">
            <a:extLst>
              <a:ext uri="{FF2B5EF4-FFF2-40B4-BE49-F238E27FC236}">
                <a16:creationId xmlns:a16="http://schemas.microsoft.com/office/drawing/2014/main" id="{2B82D4A6-1D8C-8A1A-0CDE-A09ADD57AAE2}"/>
              </a:ext>
            </a:extLst>
          </p:cNvPr>
          <p:cNvPicPr>
            <a:picLocks noChangeAspect="1"/>
          </p:cNvPicPr>
          <p:nvPr/>
        </p:nvPicPr>
        <p:blipFill>
          <a:blip r:embed="rId6"/>
          <a:stretch>
            <a:fillRect/>
          </a:stretch>
        </p:blipFill>
        <p:spPr>
          <a:xfrm>
            <a:off x="838200" y="1711066"/>
            <a:ext cx="10515600" cy="2963435"/>
          </a:xfrm>
          <a:prstGeom prst="rect">
            <a:avLst/>
          </a:prstGeom>
        </p:spPr>
      </p:pic>
      <p:sp>
        <p:nvSpPr>
          <p:cNvPr id="5" name="ee4pContent1">
            <a:extLst>
              <a:ext uri="{FF2B5EF4-FFF2-40B4-BE49-F238E27FC236}">
                <a16:creationId xmlns:a16="http://schemas.microsoft.com/office/drawing/2014/main" id="{C8FABB11-3928-B03A-F14E-02FD0E176BA0}"/>
              </a:ext>
            </a:extLst>
          </p:cNvPr>
          <p:cNvSpPr txBox="1">
            <a:spLocks/>
          </p:cNvSpPr>
          <p:nvPr>
            <p:custDataLst>
              <p:tags r:id="rId2"/>
            </p:custDataLst>
          </p:nvPr>
        </p:nvSpPr>
        <p:spPr>
          <a:xfrm>
            <a:off x="838200" y="4889501"/>
            <a:ext cx="10515600" cy="1711324"/>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(a) VLN </a:t>
            </a:r>
            <a:r>
              <a:rPr lang="zh-CN" altLang="en-US" dirty="0"/>
              <a:t>的概览。 </a:t>
            </a:r>
            <a:endParaRPr lang="en-US" altLang="zh-CN" dirty="0"/>
          </a:p>
          <a:p>
            <a:pPr lvl="2"/>
            <a:r>
              <a:rPr lang="zh-CN" altLang="en-US" dirty="0"/>
              <a:t>具身代理通过自然语言与人类进行交流。 </a:t>
            </a:r>
            <a:endParaRPr lang="en-US" altLang="zh-CN" dirty="0"/>
          </a:p>
          <a:p>
            <a:pPr lvl="2"/>
            <a:r>
              <a:rPr lang="zh-CN" altLang="en-US" dirty="0"/>
              <a:t>人类向具身代理发出指令，具身代理完成诸如计划和对话等任务。 </a:t>
            </a:r>
            <a:endParaRPr lang="en-US" altLang="zh-CN" dirty="0"/>
          </a:p>
          <a:p>
            <a:pPr lvl="2"/>
            <a:r>
              <a:rPr lang="zh-CN" altLang="en-US" dirty="0"/>
              <a:t>随后，通过协作合作或具身代理的独立行动，基于视觉观察和指令，在交互式或非交互式环境中采取行动</a:t>
            </a:r>
          </a:p>
          <a:p>
            <a:pPr lvl="1"/>
            <a:r>
              <a:rPr lang="en-US" altLang="zh-CN" dirty="0"/>
              <a:t>(b) VLN </a:t>
            </a:r>
            <a:r>
              <a:rPr lang="zh-CN" altLang="en-US" dirty="0"/>
              <a:t>的不同任务</a:t>
            </a:r>
            <a:endParaRPr lang="en-US" altLang="zh-CN" dirty="0"/>
          </a:p>
          <a:p>
            <a:pPr lvl="1"/>
            <a:endParaRPr lang="en-US" dirty="0">
              <a:latin typeface="+mn-lt"/>
            </a:endParaRPr>
          </a:p>
        </p:txBody>
      </p:sp>
    </p:spTree>
    <p:extLst>
      <p:ext uri="{BB962C8B-B14F-4D97-AF65-F5344CB8AC3E}">
        <p14:creationId xmlns:p14="http://schemas.microsoft.com/office/powerpoint/2010/main" val="534691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3A11DAF1-C9FB-6010-A067-27D5C9A84B8B}"/>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B1575242-D172-F412-E653-D2AA7F15B8EB}"/>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A6650FBA-A3CD-F797-7001-CCCC6100F777}"/>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hlinkClick r:id="rId30" action="ppaction://hlinksldjump"/>
            <a:extLst>
              <a:ext uri="{FF2B5EF4-FFF2-40B4-BE49-F238E27FC236}">
                <a16:creationId xmlns:a16="http://schemas.microsoft.com/office/drawing/2014/main" id="{0E2EADD0-C82E-4586-5484-6907BA00C4DA}"/>
              </a:ext>
            </a:extLst>
          </p:cNvPr>
          <p:cNvSpPr/>
          <p:nvPr>
            <p:custDataLst>
              <p:tags r:id="rId5"/>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5" name="矩形 24">
            <a:hlinkClick r:id="rId30" action="ppaction://hlinksldjump"/>
            <a:extLst>
              <a:ext uri="{FF2B5EF4-FFF2-40B4-BE49-F238E27FC236}">
                <a16:creationId xmlns:a16="http://schemas.microsoft.com/office/drawing/2014/main" id="{DB5813F4-B69B-7E1D-6B8B-8FC4F59A66F0}"/>
              </a:ext>
            </a:extLst>
          </p:cNvPr>
          <p:cNvSpPr/>
          <p:nvPr>
            <p:custDataLst>
              <p:tags r:id="rId6"/>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4" name="矩形 23">
            <a:hlinkClick r:id="rId30" action="ppaction://hlinksldjump"/>
            <a:extLst>
              <a:ext uri="{FF2B5EF4-FFF2-40B4-BE49-F238E27FC236}">
                <a16:creationId xmlns:a16="http://schemas.microsoft.com/office/drawing/2014/main" id="{E657AC34-2528-917F-A7DE-1AE99978D56B}"/>
              </a:ext>
            </a:extLst>
          </p:cNvPr>
          <p:cNvSpPr/>
          <p:nvPr>
            <p:custDataLst>
              <p:tags r:id="rId7"/>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3" name="矩形 22">
            <a:extLst>
              <a:ext uri="{FF2B5EF4-FFF2-40B4-BE49-F238E27FC236}">
                <a16:creationId xmlns:a16="http://schemas.microsoft.com/office/drawing/2014/main" id="{19A04029-AF04-409C-789A-29314ECADC93}"/>
              </a:ext>
            </a:extLst>
          </p:cNvPr>
          <p:cNvSpPr/>
          <p:nvPr>
            <p:custDataLst>
              <p:tags r:id="rId8"/>
            </p:custDataLst>
          </p:nvPr>
        </p:nvSpPr>
        <p:spPr>
          <a:xfrm>
            <a:off x="1441569" y="4035725"/>
            <a:ext cx="10233697" cy="400110"/>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2" name="矩形 21">
            <a:hlinkClick r:id="rId31" action="ppaction://hlinksldjump"/>
            <a:extLst>
              <a:ext uri="{FF2B5EF4-FFF2-40B4-BE49-F238E27FC236}">
                <a16:creationId xmlns:a16="http://schemas.microsoft.com/office/drawing/2014/main" id="{A8DCBF5B-0B4F-2B5F-6C13-3E271708C389}"/>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4C3ACFC7-0AFC-858A-2798-34CFEA0986DD}"/>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2FD36F23-1FBE-D2DC-152D-3738618F0A8A}"/>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71D819F8-A6E5-B0F1-1C41-747C9B43AAB9}"/>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F098CF2A-7805-0988-7B24-48B0C5A06E3D}"/>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50F5A8A-855D-655F-8C24-E1136FF121C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5774E9E3-33FC-2E22-363C-A692AF776BBE}"/>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41F44031-5274-A8E6-45FD-B1F0475567CF}"/>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666C0001-EFD8-70FB-AA96-05D52973CF1B}"/>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2A5FDE55-6843-68C8-EDDB-1D2502D2A1F5}"/>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560D170A-077F-C67E-B73B-3EC7A508BEA0}"/>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282E9630-6845-28D8-3622-8069B9E3ACDA}"/>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4EB3867D-4AE8-94C4-71B6-C6E9CE0A0D37}"/>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EE427CA3-F6DF-036E-BCA4-21FB5A375B30}"/>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4EE2B200-03AD-5A24-D13E-C2F7813BDA5B}"/>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F711901D-1D25-2D92-9643-86B87E792E52}"/>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49221906-E21A-3E12-0DF4-00FBC2B25780}"/>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194CA60C-DDFF-679E-D458-D08FA9DED0CB}"/>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54FE993E-9BD9-022E-2C09-13A841EAFEBB}"/>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2973069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4958973-91B7-87CC-5921-67E06042C28C}"/>
              </a:ext>
            </a:extLst>
          </p:cNvPr>
          <p:cNvGraphicFramePr>
            <a:graphicFrameLocks noChangeAspect="1"/>
          </p:cNvGraphicFramePr>
          <p:nvPr>
            <p:custDataLst>
              <p:tags r:id="rId1"/>
            </p:custDataLst>
            <p:extLst>
              <p:ext uri="{D42A27DB-BD31-4B8C-83A1-F6EECF244321}">
                <p14:modId xmlns:p14="http://schemas.microsoft.com/office/powerpoint/2010/main" val="12115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325" imgH="323" progId="TCLayout.ActiveDocument.1">
                  <p:embed/>
                </p:oleObj>
              </mc:Choice>
              <mc:Fallback>
                <p:oleObj name="think-cell 幻灯片" r:id="rId4" imgW="325" imgH="323" progId="TCLayout.ActiveDocument.1">
                  <p:embed/>
                  <p:pic>
                    <p:nvPicPr>
                      <p:cNvPr id="4" name="think-cell data - do not delete" hidden="1">
                        <a:extLst>
                          <a:ext uri="{FF2B5EF4-FFF2-40B4-BE49-F238E27FC236}">
                            <a16:creationId xmlns:a16="http://schemas.microsoft.com/office/drawing/2014/main" id="{44958973-91B7-87CC-5921-67E06042C2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pic>
        <p:nvPicPr>
          <p:cNvPr id="6" name="图片 5">
            <a:extLst>
              <a:ext uri="{FF2B5EF4-FFF2-40B4-BE49-F238E27FC236}">
                <a16:creationId xmlns:a16="http://schemas.microsoft.com/office/drawing/2014/main" id="{45EB928A-0BEC-0581-4EF0-120689B7665C}"/>
              </a:ext>
            </a:extLst>
          </p:cNvPr>
          <p:cNvPicPr>
            <a:picLocks noChangeAspect="1"/>
          </p:cNvPicPr>
          <p:nvPr/>
        </p:nvPicPr>
        <p:blipFill>
          <a:blip r:embed="rId6"/>
          <a:stretch>
            <a:fillRect/>
          </a:stretch>
        </p:blipFill>
        <p:spPr>
          <a:xfrm>
            <a:off x="834158" y="1690688"/>
            <a:ext cx="10519642" cy="2929520"/>
          </a:xfrm>
          <a:prstGeom prst="rect">
            <a:avLst/>
          </a:prstGeom>
        </p:spPr>
      </p:pic>
      <p:sp>
        <p:nvSpPr>
          <p:cNvPr id="5" name="ee4pContent1">
            <a:extLst>
              <a:ext uri="{FF2B5EF4-FFF2-40B4-BE49-F238E27FC236}">
                <a16:creationId xmlns:a16="http://schemas.microsoft.com/office/drawing/2014/main" id="{CC7ED1FF-9793-11CF-A9C2-1FA379A1F4B8}"/>
              </a:ext>
            </a:extLst>
          </p:cNvPr>
          <p:cNvSpPr txBox="1">
            <a:spLocks/>
          </p:cNvSpPr>
          <p:nvPr>
            <p:custDataLst>
              <p:tags r:id="rId2"/>
            </p:custDataLst>
          </p:nvPr>
        </p:nvSpPr>
        <p:spPr>
          <a:xfrm>
            <a:off x="834158" y="4669418"/>
            <a:ext cx="10519642" cy="203618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marL="82550" indent="-203200">
              <a:buClr>
                <a:schemeClr val="accent1"/>
              </a:buClr>
              <a:buFont typeface="Wingdings" panose="05000000000000000000" pitchFamily="2" charset="2"/>
              <a:buChar char="§"/>
            </a:pPr>
            <a:r>
              <a:rPr lang="zh-CN" altLang="en-US" dirty="0"/>
              <a:t>在 </a:t>
            </a:r>
            <a:r>
              <a:rPr lang="en-US" altLang="zh-CN" dirty="0"/>
              <a:t>VLN </a:t>
            </a:r>
            <a:r>
              <a:rPr lang="zh-CN" altLang="en-US" dirty="0"/>
              <a:t>中，自然语言指令可以是</a:t>
            </a:r>
            <a:endParaRPr lang="en-US" altLang="zh-CN" dirty="0"/>
          </a:p>
          <a:p>
            <a:pPr marL="488950" lvl="2"/>
            <a:r>
              <a:rPr lang="zh-CN" altLang="en-US" dirty="0"/>
              <a:t>一系列详细的动作描述、一个完整的目标描述、一个粗略的任务描述或一个人类的需求</a:t>
            </a:r>
            <a:endParaRPr lang="en-US" altLang="zh-CN" dirty="0"/>
          </a:p>
          <a:p>
            <a:pPr marL="285750" lvl="2" indent="0">
              <a:buNone/>
            </a:pPr>
            <a:endParaRPr lang="en-US" altLang="zh-CN" dirty="0"/>
          </a:p>
          <a:p>
            <a:pPr marL="82550" indent="-203200">
              <a:buClr>
                <a:schemeClr val="accent1"/>
              </a:buClr>
              <a:buFont typeface="Wingdings" panose="05000000000000000000" pitchFamily="2" charset="2"/>
              <a:buChar char="§"/>
            </a:pPr>
            <a:r>
              <a:rPr lang="zh-CN" altLang="en-US" dirty="0"/>
              <a:t>具身代理需要完成的任务可能只是一次导航，或者带有交互的导航，或者需要按顺序完成的多个导航任务</a:t>
            </a:r>
            <a:endParaRPr lang="en-US" altLang="zh-CN" dirty="0"/>
          </a:p>
          <a:p>
            <a:pPr marL="82550" indent="-203200">
              <a:buClr>
                <a:schemeClr val="accent1"/>
              </a:buClr>
              <a:buFont typeface="Wingdings" panose="05000000000000000000" pitchFamily="2" charset="2"/>
              <a:buChar char="§"/>
            </a:pPr>
            <a:r>
              <a:rPr lang="zh-CN" altLang="en-US" dirty="0"/>
              <a:t>这些差异给 </a:t>
            </a:r>
            <a:r>
              <a:rPr lang="en-US" altLang="zh-CN" dirty="0"/>
              <a:t>VLN </a:t>
            </a:r>
            <a:r>
              <a:rPr lang="zh-CN" altLang="en-US" dirty="0"/>
              <a:t>带来了不同的挑战，并且已经构建了许多不同的数据集</a:t>
            </a:r>
            <a:endParaRPr lang="en-US" altLang="zh-CN" dirty="0"/>
          </a:p>
          <a:p>
            <a:pPr marL="82550" indent="-203200">
              <a:buClr>
                <a:schemeClr val="accent1"/>
              </a:buClr>
              <a:buFont typeface="Wingdings" panose="05000000000000000000" pitchFamily="2" charset="2"/>
              <a:buChar char="§"/>
            </a:pPr>
            <a:r>
              <a:rPr lang="zh-CN" altLang="en-US" dirty="0"/>
              <a:t>基于这些差异，介绍一些重要的 </a:t>
            </a:r>
            <a:r>
              <a:rPr lang="en-US" altLang="zh-CN" dirty="0"/>
              <a:t>VLN </a:t>
            </a:r>
            <a:r>
              <a:rPr lang="zh-CN" altLang="en-US" dirty="0"/>
              <a:t>数据集</a:t>
            </a:r>
            <a:endParaRPr lang="en-US" altLang="zh-CN" dirty="0"/>
          </a:p>
          <a:p>
            <a:pPr lvl="1"/>
            <a:endParaRPr lang="en-US" dirty="0">
              <a:latin typeface="+mn-lt"/>
            </a:endParaRPr>
          </a:p>
        </p:txBody>
      </p:sp>
    </p:spTree>
    <p:extLst>
      <p:ext uri="{BB962C8B-B14F-4D97-AF65-F5344CB8AC3E}">
        <p14:creationId xmlns:p14="http://schemas.microsoft.com/office/powerpoint/2010/main" val="1031457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1896461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是基于 </a:t>
            </a:r>
            <a:r>
              <a:rPr lang="en-US" altLang="zh-CN" dirty="0"/>
              <a:t>Matterport3D </a:t>
            </a:r>
            <a:r>
              <a:rPr lang="zh-CN" altLang="en-US" dirty="0"/>
              <a:t>的 </a:t>
            </a:r>
            <a:r>
              <a:rPr lang="en-US" altLang="zh-CN" dirty="0"/>
              <a:t>VLN </a:t>
            </a:r>
            <a:r>
              <a:rPr lang="zh-CN" altLang="en-US" dirty="0"/>
              <a:t>数据集。 在 </a:t>
            </a:r>
            <a:r>
              <a:rPr lang="en-US" altLang="zh-CN" dirty="0"/>
              <a:t>R2R </a:t>
            </a:r>
            <a:r>
              <a:rPr lang="zh-CN" altLang="en-US" dirty="0"/>
              <a:t>中，具身代理根据逐步的指令进行导航，选择下一个相邻的导航图节点，根据视觉观察结果前进，直到到达目标位置。 具身代理需要动态跟踪进度，以使导航过程与细粒度的指令保持一致 </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中的路径扩展到更长的轨迹，这需要更强的长距离指令和历史对齐能力的具身代理</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Room to Room (R2R)</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Room-for-Room (R4R)</a:t>
            </a:r>
            <a:endParaRPr lang="en-US" sz="2000" dirty="0">
              <a:solidFill>
                <a:schemeClr val="bg1"/>
              </a:solidFill>
            </a:endParaRPr>
          </a:p>
        </p:txBody>
      </p:sp>
      <p:pic>
        <p:nvPicPr>
          <p:cNvPr id="3" name="图片 2">
            <a:extLst>
              <a:ext uri="{FF2B5EF4-FFF2-40B4-BE49-F238E27FC236}">
                <a16:creationId xmlns:a16="http://schemas.microsoft.com/office/drawing/2014/main" id="{2E67F19F-DFE3-40CB-CFC6-D2A88FE2410B}"/>
              </a:ext>
            </a:extLst>
          </p:cNvPr>
          <p:cNvPicPr>
            <a:picLocks noChangeAspect="1"/>
          </p:cNvPicPr>
          <p:nvPr/>
        </p:nvPicPr>
        <p:blipFill>
          <a:blip r:embed="rId11"/>
          <a:stretch>
            <a:fillRect/>
          </a:stretch>
        </p:blipFill>
        <p:spPr>
          <a:xfrm>
            <a:off x="1732519" y="3508191"/>
            <a:ext cx="3291355" cy="2632021"/>
          </a:xfrm>
          <a:prstGeom prst="rect">
            <a:avLst/>
          </a:prstGeom>
        </p:spPr>
      </p:pic>
      <p:pic>
        <p:nvPicPr>
          <p:cNvPr id="5" name="图片 4">
            <a:extLst>
              <a:ext uri="{FF2B5EF4-FFF2-40B4-BE49-F238E27FC236}">
                <a16:creationId xmlns:a16="http://schemas.microsoft.com/office/drawing/2014/main" id="{D0D25AA7-8035-6A1E-B8C8-4C2FCB0DD06B}"/>
              </a:ext>
            </a:extLst>
          </p:cNvPr>
          <p:cNvPicPr>
            <a:picLocks noChangeAspect="1"/>
          </p:cNvPicPr>
          <p:nvPr/>
        </p:nvPicPr>
        <p:blipFill>
          <a:blip r:embed="rId12"/>
          <a:stretch>
            <a:fillRect/>
          </a:stretch>
        </p:blipFill>
        <p:spPr>
          <a:xfrm>
            <a:off x="6375902" y="3598443"/>
            <a:ext cx="4875794" cy="2451516"/>
          </a:xfrm>
          <a:prstGeom prst="rect">
            <a:avLst/>
          </a:prstGeom>
        </p:spPr>
      </p:pic>
    </p:spTree>
    <p:extLst>
      <p:ext uri="{BB962C8B-B14F-4D97-AF65-F5344CB8AC3E}">
        <p14:creationId xmlns:p14="http://schemas.microsoft.com/office/powerpoint/2010/main" val="2791484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将 </a:t>
            </a:r>
            <a:r>
              <a:rPr lang="en-US" altLang="zh-CN" dirty="0"/>
              <a:t>R2R </a:t>
            </a:r>
            <a:r>
              <a:rPr lang="zh-CN" altLang="en-US" dirty="0"/>
              <a:t>和 </a:t>
            </a:r>
            <a:r>
              <a:rPr lang="en-US" altLang="zh-CN" dirty="0"/>
              <a:t>R4R </a:t>
            </a:r>
            <a:r>
              <a:rPr lang="zh-CN" altLang="en-US" dirty="0"/>
              <a:t>扩展到连续环境，具身代理可以在场景中自由移动。 这使得具身代理的动作决策更加困难</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与上述基于室内场景的数据集不同，</a:t>
            </a:r>
            <a:r>
              <a:rPr lang="en-US" altLang="zh-CN" dirty="0"/>
              <a:t>TOUCHDOWN </a:t>
            </a:r>
            <a:r>
              <a:rPr lang="zh-CN" altLang="en-US" dirty="0"/>
              <a:t>数据集是基于 </a:t>
            </a:r>
            <a:r>
              <a:rPr lang="en-US" altLang="zh-CN" dirty="0"/>
              <a:t>Google </a:t>
            </a:r>
            <a:r>
              <a:rPr lang="zh-CN" altLang="en-US" dirty="0"/>
              <a:t>街景创建的。 在 </a:t>
            </a:r>
            <a:r>
              <a:rPr lang="en-US" altLang="zh-CN" dirty="0"/>
              <a:t>TOUCHDOWN </a:t>
            </a:r>
            <a:r>
              <a:rPr lang="zh-CN" altLang="en-US" dirty="0"/>
              <a:t>中，具身代理遵循指令，在纽约市的街景渲染模拟中进行导航，以找到指定的目标</a:t>
            </a:r>
            <a:endParaRPr lang="en-US" altLang="zh-CN" dirty="0"/>
          </a:p>
          <a:p>
            <a:pPr lvl="1"/>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VLN-CE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TOUCHDOWN</a:t>
            </a:r>
            <a:endParaRPr lang="en-US" sz="2000" dirty="0">
              <a:solidFill>
                <a:schemeClr val="bg1"/>
              </a:solidFill>
            </a:endParaRPr>
          </a:p>
        </p:txBody>
      </p:sp>
      <p:pic>
        <p:nvPicPr>
          <p:cNvPr id="3" name="图片 2">
            <a:extLst>
              <a:ext uri="{FF2B5EF4-FFF2-40B4-BE49-F238E27FC236}">
                <a16:creationId xmlns:a16="http://schemas.microsoft.com/office/drawing/2014/main" id="{D705FD5A-D109-1C1D-33E1-C06995E99FF4}"/>
              </a:ext>
            </a:extLst>
          </p:cNvPr>
          <p:cNvPicPr>
            <a:picLocks noChangeAspect="1"/>
          </p:cNvPicPr>
          <p:nvPr/>
        </p:nvPicPr>
        <p:blipFill>
          <a:blip r:embed="rId11"/>
          <a:stretch>
            <a:fillRect/>
          </a:stretch>
        </p:blipFill>
        <p:spPr>
          <a:xfrm>
            <a:off x="874634" y="4069144"/>
            <a:ext cx="5007125" cy="1218884"/>
          </a:xfrm>
          <a:prstGeom prst="rect">
            <a:avLst/>
          </a:prstGeom>
        </p:spPr>
      </p:pic>
      <p:pic>
        <p:nvPicPr>
          <p:cNvPr id="6" name="图片 5">
            <a:extLst>
              <a:ext uri="{FF2B5EF4-FFF2-40B4-BE49-F238E27FC236}">
                <a16:creationId xmlns:a16="http://schemas.microsoft.com/office/drawing/2014/main" id="{41D1506C-510A-2EC1-FAC8-F7D447B81698}"/>
              </a:ext>
            </a:extLst>
          </p:cNvPr>
          <p:cNvPicPr>
            <a:picLocks noChangeAspect="1"/>
          </p:cNvPicPr>
          <p:nvPr/>
        </p:nvPicPr>
        <p:blipFill>
          <a:blip r:embed="rId12"/>
          <a:stretch>
            <a:fillRect/>
          </a:stretch>
        </p:blipFill>
        <p:spPr>
          <a:xfrm>
            <a:off x="7008971" y="3257653"/>
            <a:ext cx="3609656" cy="2841866"/>
          </a:xfrm>
          <a:prstGeom prst="rect">
            <a:avLst/>
          </a:prstGeom>
        </p:spPr>
      </p:pic>
    </p:spTree>
    <p:extLst>
      <p:ext uri="{BB962C8B-B14F-4D97-AF65-F5344CB8AC3E}">
        <p14:creationId xmlns:p14="http://schemas.microsoft.com/office/powerpoint/2010/main" val="4734362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与 </a:t>
            </a:r>
            <a:r>
              <a:rPr lang="en-US" altLang="zh-CN" dirty="0"/>
              <a:t>R2R </a:t>
            </a:r>
            <a:r>
              <a:rPr lang="zh-CN" altLang="en-US" dirty="0"/>
              <a:t>相似，</a:t>
            </a:r>
            <a:r>
              <a:rPr lang="en-US" altLang="zh-CN" dirty="0"/>
              <a:t>REVERIE </a:t>
            </a:r>
            <a:r>
              <a:rPr lang="zh-CN" altLang="en-US" dirty="0"/>
              <a:t>数据集也是基于 </a:t>
            </a:r>
            <a:r>
              <a:rPr lang="en-US" altLang="zh-CN" dirty="0"/>
              <a:t>Matterport3D </a:t>
            </a:r>
            <a:r>
              <a:rPr lang="zh-CN" altLang="en-US" dirty="0"/>
              <a:t>模拟器构建的。 </a:t>
            </a:r>
            <a:r>
              <a:rPr lang="en-US" altLang="zh-CN" dirty="0"/>
              <a:t>REVERIE </a:t>
            </a:r>
            <a:r>
              <a:rPr lang="zh-CN" altLang="en-US" dirty="0"/>
              <a:t>要求具身代理准确地定位由简洁的人工标注的高级自然语言指令指定的远距离不可见目标物体，这意味着具身代理需要在场景中的大量物体中找到目标物体</a:t>
            </a:r>
            <a:endParaRPr lang="en-US" altLang="zh-CN" dirty="0"/>
          </a:p>
          <a:p>
            <a:pPr lvl="1"/>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 </a:t>
            </a:r>
            <a:r>
              <a:rPr lang="en-US" altLang="zh-CN" dirty="0"/>
              <a:t>SOON </a:t>
            </a:r>
            <a:r>
              <a:rPr lang="zh-CN" altLang="en-US" dirty="0"/>
              <a:t>中，代理接收一个从粗到细的复杂指令，以在 </a:t>
            </a:r>
            <a:r>
              <a:rPr lang="en-US" altLang="zh-CN" dirty="0"/>
              <a:t>3D </a:t>
            </a:r>
            <a:r>
              <a:rPr lang="zh-CN" altLang="en-US" dirty="0"/>
              <a:t>环境中找到目标对象。 在导航过程中，代理首先搜索较大的区域，然后根据视觉场景和指令逐渐缩小搜索范围。 这使得 </a:t>
            </a:r>
            <a:r>
              <a:rPr lang="en-US" altLang="zh-CN" dirty="0"/>
              <a:t>SOON </a:t>
            </a:r>
            <a:r>
              <a:rPr lang="zh-CN" altLang="en-US" dirty="0"/>
              <a:t>的导航以目标为导向，并且独立于初始位置</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REVERIE</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SOON</a:t>
            </a:r>
            <a:endParaRPr lang="en-US" sz="2000" dirty="0">
              <a:solidFill>
                <a:schemeClr val="bg1"/>
              </a:solidFill>
            </a:endParaRPr>
          </a:p>
        </p:txBody>
      </p:sp>
      <p:pic>
        <p:nvPicPr>
          <p:cNvPr id="3" name="图片 2">
            <a:extLst>
              <a:ext uri="{FF2B5EF4-FFF2-40B4-BE49-F238E27FC236}">
                <a16:creationId xmlns:a16="http://schemas.microsoft.com/office/drawing/2014/main" id="{872A40A7-850A-C9A2-F069-D46E033B8AD7}"/>
              </a:ext>
            </a:extLst>
          </p:cNvPr>
          <p:cNvPicPr>
            <a:picLocks noChangeAspect="1"/>
          </p:cNvPicPr>
          <p:nvPr/>
        </p:nvPicPr>
        <p:blipFill>
          <a:blip r:embed="rId11"/>
          <a:stretch>
            <a:fillRect/>
          </a:stretch>
        </p:blipFill>
        <p:spPr>
          <a:xfrm>
            <a:off x="2002926" y="3500417"/>
            <a:ext cx="2750542" cy="2648341"/>
          </a:xfrm>
          <a:prstGeom prst="rect">
            <a:avLst/>
          </a:prstGeom>
        </p:spPr>
      </p:pic>
      <p:pic>
        <p:nvPicPr>
          <p:cNvPr id="5" name="图片 4">
            <a:extLst>
              <a:ext uri="{FF2B5EF4-FFF2-40B4-BE49-F238E27FC236}">
                <a16:creationId xmlns:a16="http://schemas.microsoft.com/office/drawing/2014/main" id="{A3E02594-4065-BE6C-D204-AE849AE543CD}"/>
              </a:ext>
            </a:extLst>
          </p:cNvPr>
          <p:cNvPicPr>
            <a:picLocks noChangeAspect="1"/>
          </p:cNvPicPr>
          <p:nvPr/>
        </p:nvPicPr>
        <p:blipFill>
          <a:blip r:embed="rId12"/>
          <a:stretch>
            <a:fillRect/>
          </a:stretch>
        </p:blipFill>
        <p:spPr>
          <a:xfrm>
            <a:off x="6314747" y="3851228"/>
            <a:ext cx="4998104" cy="1946717"/>
          </a:xfrm>
          <a:prstGeom prst="rect">
            <a:avLst/>
          </a:prstGeom>
        </p:spPr>
      </p:pic>
    </p:spTree>
    <p:extLst>
      <p:ext uri="{BB962C8B-B14F-4D97-AF65-F5344CB8AC3E}">
        <p14:creationId xmlns:p14="http://schemas.microsoft.com/office/powerpoint/2010/main" val="4161374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在这些数据集的基础上更进一步，只提供人类需求，而不指定明确的目标。 代理需要在场景中导航以找到满足人类需求的对象</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 </a:t>
            </a:r>
            <a:r>
              <a:rPr lang="en-US" altLang="zh-CN" dirty="0"/>
              <a:t>AI2-THOR </a:t>
            </a:r>
            <a:r>
              <a:rPr lang="zh-CN" altLang="en-US" dirty="0"/>
              <a:t>模拟器。在 </a:t>
            </a:r>
            <a:r>
              <a:rPr lang="en-US" altLang="zh-CN" dirty="0"/>
              <a:t>ALFRED </a:t>
            </a:r>
            <a:r>
              <a:rPr lang="zh-CN" altLang="en-US" dirty="0"/>
              <a:t>中，具身代理需要理解环境观察结果，并根据粗粒度和细粒度指令在交互式环境中完成家务</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DDN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ALFRED</a:t>
            </a:r>
            <a:endParaRPr lang="en-US" sz="2000" dirty="0">
              <a:solidFill>
                <a:schemeClr val="bg1"/>
              </a:solidFill>
            </a:endParaRPr>
          </a:p>
        </p:txBody>
      </p:sp>
      <p:pic>
        <p:nvPicPr>
          <p:cNvPr id="3" name="图片 2">
            <a:extLst>
              <a:ext uri="{FF2B5EF4-FFF2-40B4-BE49-F238E27FC236}">
                <a16:creationId xmlns:a16="http://schemas.microsoft.com/office/drawing/2014/main" id="{1D6D00DE-345B-2AED-6401-4F5F9FB51BAC}"/>
              </a:ext>
            </a:extLst>
          </p:cNvPr>
          <p:cNvPicPr>
            <a:picLocks noChangeAspect="1"/>
          </p:cNvPicPr>
          <p:nvPr/>
        </p:nvPicPr>
        <p:blipFill>
          <a:blip r:embed="rId11"/>
          <a:stretch>
            <a:fillRect/>
          </a:stretch>
        </p:blipFill>
        <p:spPr>
          <a:xfrm>
            <a:off x="902094" y="3841772"/>
            <a:ext cx="4952205" cy="1542079"/>
          </a:xfrm>
          <a:prstGeom prst="rect">
            <a:avLst/>
          </a:prstGeom>
        </p:spPr>
      </p:pic>
      <p:pic>
        <p:nvPicPr>
          <p:cNvPr id="5" name="图片 4">
            <a:extLst>
              <a:ext uri="{FF2B5EF4-FFF2-40B4-BE49-F238E27FC236}">
                <a16:creationId xmlns:a16="http://schemas.microsoft.com/office/drawing/2014/main" id="{42F5D672-FFBA-B3A5-6684-418B04F0C608}"/>
              </a:ext>
            </a:extLst>
          </p:cNvPr>
          <p:cNvPicPr>
            <a:picLocks noChangeAspect="1"/>
          </p:cNvPicPr>
          <p:nvPr/>
        </p:nvPicPr>
        <p:blipFill>
          <a:blip r:embed="rId12"/>
          <a:stretch>
            <a:fillRect/>
          </a:stretch>
        </p:blipFill>
        <p:spPr>
          <a:xfrm>
            <a:off x="6888178" y="3035067"/>
            <a:ext cx="3851241" cy="3104211"/>
          </a:xfrm>
          <a:prstGeom prst="rect">
            <a:avLst/>
          </a:prstGeom>
        </p:spPr>
      </p:pic>
    </p:spTree>
    <p:extLst>
      <p:ext uri="{BB962C8B-B14F-4D97-AF65-F5344CB8AC3E}">
        <p14:creationId xmlns:p14="http://schemas.microsoft.com/office/powerpoint/2010/main" val="161018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A24CDA7-76C8-2C5F-C931-72373CEB20F7}"/>
              </a:ext>
            </a:extLst>
          </p:cNvPr>
          <p:cNvGraphicFramePr>
            <a:graphicFrameLocks noChangeAspect="1"/>
          </p:cNvGraphicFramePr>
          <p:nvPr>
            <p:custDataLst>
              <p:tags r:id="rId1"/>
            </p:custDataLst>
            <p:extLst>
              <p:ext uri="{D42A27DB-BD31-4B8C-83A1-F6EECF244321}">
                <p14:modId xmlns:p14="http://schemas.microsoft.com/office/powerpoint/2010/main" val="274523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73" imgH="476" progId="TCLayout.ActiveDocument.1">
                  <p:embed/>
                </p:oleObj>
              </mc:Choice>
              <mc:Fallback>
                <p:oleObj name="think-cell 幻灯片" r:id="rId3" imgW="473" imgH="47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图片 4" descr="图形用户界面&#10;&#10;低可信度描述已自动生成">
            <a:extLst>
              <a:ext uri="{FF2B5EF4-FFF2-40B4-BE49-F238E27FC236}">
                <a16:creationId xmlns:a16="http://schemas.microsoft.com/office/drawing/2014/main" id="{2233E02F-3F46-5376-70D6-EFB5C92EC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14553"/>
            <a:ext cx="12192000" cy="3828893"/>
          </a:xfrm>
          <a:prstGeom prst="rect">
            <a:avLst/>
          </a:prstGeom>
        </p:spPr>
      </p:pic>
    </p:spTree>
    <p:extLst>
      <p:ext uri="{BB962C8B-B14F-4D97-AF65-F5344CB8AC3E}">
        <p14:creationId xmlns:p14="http://schemas.microsoft.com/office/powerpoint/2010/main" val="3361951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Datasets</a:t>
            </a:r>
            <a:endParaRPr lang="en-US"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任务是在任何未见过的环境中选择任何物体，并将它放置在指定的位置。 代理需要在家庭环境中定位目标物体，导航并抓取它，然后导航到目标位置放下物体。 </a:t>
            </a:r>
            <a:r>
              <a:rPr lang="en-US" altLang="zh-CN" dirty="0"/>
              <a:t>OVMM </a:t>
            </a:r>
            <a:r>
              <a:rPr lang="zh-CN" altLang="en-US" dirty="0"/>
              <a:t>提供了一个基于 </a:t>
            </a:r>
            <a:r>
              <a:rPr lang="en-US" altLang="zh-CN" dirty="0"/>
              <a:t>Habitat </a:t>
            </a:r>
            <a:r>
              <a:rPr lang="zh-CN" altLang="en-US" dirty="0"/>
              <a:t>的模拟，以及在现实世界中实施的框架</a:t>
            </a:r>
            <a:endParaRPr lang="en-US" dirty="0">
              <a:latin typeface="+mn-lt"/>
            </a:endParaRPr>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基于人类需求，包含 </a:t>
            </a:r>
            <a:r>
              <a:rPr lang="en-US" altLang="zh-CN" dirty="0"/>
              <a:t>1,000 </a:t>
            </a:r>
            <a:r>
              <a:rPr lang="zh-CN" altLang="en-US" dirty="0"/>
              <a:t>个长序列、复杂、技能依赖的日常任务，这些任务是在 </a:t>
            </a:r>
            <a:r>
              <a:rPr lang="en-US" altLang="zh-CN" dirty="0" err="1"/>
              <a:t>OmniGibson</a:t>
            </a:r>
            <a:r>
              <a:rPr lang="en-US" altLang="zh-CN" dirty="0"/>
              <a:t> </a:t>
            </a:r>
            <a:r>
              <a:rPr lang="zh-CN" altLang="en-US" dirty="0"/>
              <a:t>中设计的，</a:t>
            </a:r>
            <a:r>
              <a:rPr lang="en-US" altLang="zh-CN" dirty="0" err="1"/>
              <a:t>OmniGibson</a:t>
            </a:r>
            <a:r>
              <a:rPr lang="en-US" altLang="zh-CN" dirty="0"/>
              <a:t> </a:t>
            </a:r>
            <a:r>
              <a:rPr lang="zh-CN" altLang="en-US" dirty="0"/>
              <a:t>是 </a:t>
            </a:r>
            <a:r>
              <a:rPr lang="en-US" altLang="zh-CN" dirty="0"/>
              <a:t>iGibson </a:t>
            </a:r>
            <a:r>
              <a:rPr lang="zh-CN" altLang="en-US" dirty="0"/>
              <a:t>模拟环境的扩展。 代理需要完成长跨度导航</a:t>
            </a:r>
            <a:r>
              <a:rPr lang="en-US" altLang="zh-CN" dirty="0"/>
              <a:t>-</a:t>
            </a:r>
            <a:r>
              <a:rPr lang="zh-CN" altLang="en-US" dirty="0"/>
              <a:t>交互任务，这些任务包含数千个基于视觉信息和语言指令的低级动作步骤。 这些复杂的任务需要强大的理解和记忆能力</a:t>
            </a:r>
            <a:endParaRPr lang="en-US" dirty="0">
              <a:latin typeface="+mn-lt"/>
            </a:endParaRPr>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OVMM</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Behavior-1K</a:t>
            </a:r>
            <a:endParaRPr lang="en-US" sz="2000" dirty="0">
              <a:solidFill>
                <a:schemeClr val="bg1"/>
              </a:solidFill>
            </a:endParaRPr>
          </a:p>
        </p:txBody>
      </p:sp>
      <p:pic>
        <p:nvPicPr>
          <p:cNvPr id="3" name="图片 2">
            <a:extLst>
              <a:ext uri="{FF2B5EF4-FFF2-40B4-BE49-F238E27FC236}">
                <a16:creationId xmlns:a16="http://schemas.microsoft.com/office/drawing/2014/main" id="{90B75D2E-6580-B2DD-F376-F92B26355152}"/>
              </a:ext>
            </a:extLst>
          </p:cNvPr>
          <p:cNvPicPr>
            <a:picLocks noChangeAspect="1"/>
          </p:cNvPicPr>
          <p:nvPr/>
        </p:nvPicPr>
        <p:blipFill>
          <a:blip r:embed="rId11"/>
          <a:stretch>
            <a:fillRect/>
          </a:stretch>
        </p:blipFill>
        <p:spPr>
          <a:xfrm>
            <a:off x="898584" y="3557830"/>
            <a:ext cx="4959225" cy="2512213"/>
          </a:xfrm>
          <a:prstGeom prst="rect">
            <a:avLst/>
          </a:prstGeom>
        </p:spPr>
      </p:pic>
      <p:pic>
        <p:nvPicPr>
          <p:cNvPr id="5" name="图片 4">
            <a:extLst>
              <a:ext uri="{FF2B5EF4-FFF2-40B4-BE49-F238E27FC236}">
                <a16:creationId xmlns:a16="http://schemas.microsoft.com/office/drawing/2014/main" id="{EC8EEAF7-74F3-A976-9411-63C2749E9EF5}"/>
              </a:ext>
            </a:extLst>
          </p:cNvPr>
          <p:cNvPicPr>
            <a:picLocks noChangeAspect="1"/>
          </p:cNvPicPr>
          <p:nvPr/>
        </p:nvPicPr>
        <p:blipFill>
          <a:blip r:embed="rId12"/>
          <a:stretch>
            <a:fillRect/>
          </a:stretch>
        </p:blipFill>
        <p:spPr>
          <a:xfrm>
            <a:off x="6298537" y="4000475"/>
            <a:ext cx="5030524" cy="1626922"/>
          </a:xfrm>
          <a:prstGeom prst="rect">
            <a:avLst/>
          </a:prstGeom>
        </p:spPr>
      </p:pic>
    </p:spTree>
    <p:extLst>
      <p:ext uri="{BB962C8B-B14F-4D97-AF65-F5344CB8AC3E}">
        <p14:creationId xmlns:p14="http://schemas.microsoft.com/office/powerpoint/2010/main" val="2942211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42AAACE-074E-25A5-205D-B1AB67F9A2F3}"/>
              </a:ext>
            </a:extLst>
          </p:cNvPr>
          <p:cNvGraphicFramePr>
            <a:graphicFrameLocks noChangeAspect="1"/>
          </p:cNvGraphicFramePr>
          <p:nvPr>
            <p:custDataLst>
              <p:tags r:id="rId1"/>
            </p:custDataLst>
            <p:extLst>
              <p:ext uri="{D42A27DB-BD31-4B8C-83A1-F6EECF244321}">
                <p14:modId xmlns:p14="http://schemas.microsoft.com/office/powerpoint/2010/main" val="466354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7" imgW="325" imgH="323" progId="TCLayout.ActiveDocument.1">
                  <p:embed/>
                </p:oleObj>
              </mc:Choice>
              <mc:Fallback>
                <p:oleObj name="think-cell 幻灯片" r:id="rId7" imgW="325" imgH="323" progId="TCLayout.ActiveDocument.1">
                  <p:embed/>
                  <p:pic>
                    <p:nvPicPr>
                      <p:cNvPr id="4" name="think-cell data - do not delete" hidden="1">
                        <a:extLst>
                          <a:ext uri="{FF2B5EF4-FFF2-40B4-BE49-F238E27FC236}">
                            <a16:creationId xmlns:a16="http://schemas.microsoft.com/office/drawing/2014/main" id="{042AAACE-074E-25A5-205D-B1AB67F9A2F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normAutofit/>
          </a:bodyPr>
          <a:lstStyle/>
          <a:p>
            <a:r>
              <a:rPr lang="en-US" altLang="zh-CN" sz="4400" b="1" dirty="0">
                <a:solidFill>
                  <a:schemeClr val="tx1"/>
                </a:solidFill>
              </a:rPr>
              <a:t>Datasets</a:t>
            </a:r>
            <a:br>
              <a:rPr lang="en-US" altLang="zh-CN" sz="4400" b="1" dirty="0">
                <a:solidFill>
                  <a:schemeClr val="tx1"/>
                </a:solidFill>
              </a:rPr>
            </a:br>
            <a:r>
              <a:rPr lang="zh-CN" altLang="en-US" sz="2000" dirty="0">
                <a:solidFill>
                  <a:srgbClr val="FF0000"/>
                </a:solidFill>
              </a:rPr>
              <a:t>引入了额外的预测，而具身智能体需要通过提问来获得更多有利于导航的信息</a:t>
            </a:r>
            <a:endParaRPr lang="en-US" sz="2000" dirty="0"/>
          </a:p>
        </p:txBody>
      </p:sp>
      <p:sp>
        <p:nvSpPr>
          <p:cNvPr id="7" name="ee4pContent1">
            <a:extLst>
              <a:ext uri="{FF2B5EF4-FFF2-40B4-BE49-F238E27FC236}">
                <a16:creationId xmlns:a16="http://schemas.microsoft.com/office/drawing/2014/main" id="{67D94736-E3A8-6C34-F17F-E61A1D629F3E}"/>
              </a:ext>
            </a:extLst>
          </p:cNvPr>
          <p:cNvSpPr txBox="1">
            <a:spLocks/>
          </p:cNvSpPr>
          <p:nvPr>
            <p:custDataLst>
              <p:tags r:id="rId2"/>
            </p:custDataLst>
          </p:nvPr>
        </p:nvSpPr>
        <p:spPr>
          <a:xfrm>
            <a:off x="838200" y="2179415"/>
            <a:ext cx="5080000"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需要具身代理根据对话历史导航到目标，并在不确定时询问问题以帮助决定下一步行动</a:t>
            </a:r>
            <a:endParaRPr lang="en-US" altLang="zh-CN" dirty="0"/>
          </a:p>
        </p:txBody>
      </p:sp>
      <p:sp>
        <p:nvSpPr>
          <p:cNvPr id="8" name="ee4pContent1">
            <a:extLst>
              <a:ext uri="{FF2B5EF4-FFF2-40B4-BE49-F238E27FC236}">
                <a16:creationId xmlns:a16="http://schemas.microsoft.com/office/drawing/2014/main" id="{04CAEBDB-9A72-8E89-A1ED-FE84D000CD6C}"/>
              </a:ext>
            </a:extLst>
          </p:cNvPr>
          <p:cNvSpPr txBox="1">
            <a:spLocks/>
          </p:cNvSpPr>
          <p:nvPr>
            <p:custDataLst>
              <p:tags r:id="rId3"/>
            </p:custDataLst>
          </p:nvPr>
        </p:nvSpPr>
        <p:spPr>
          <a:xfrm>
            <a:off x="6273801" y="2179415"/>
            <a:ext cx="5079999" cy="3986435"/>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是 </a:t>
            </a:r>
            <a:r>
              <a:rPr lang="en-US" altLang="zh-CN" dirty="0"/>
              <a:t>ALFRED </a:t>
            </a:r>
            <a:r>
              <a:rPr lang="zh-CN" altLang="en-US" dirty="0"/>
              <a:t>的扩展，允许代理在导航和交互过程中提出问题以获得帮助</a:t>
            </a:r>
            <a:endParaRPr lang="en-US" altLang="zh-CN" dirty="0"/>
          </a:p>
        </p:txBody>
      </p:sp>
      <p:sp>
        <p:nvSpPr>
          <p:cNvPr id="9" name="ee4pHeader1">
            <a:extLst>
              <a:ext uri="{FF2B5EF4-FFF2-40B4-BE49-F238E27FC236}">
                <a16:creationId xmlns:a16="http://schemas.microsoft.com/office/drawing/2014/main" id="{DEA562C1-B376-D6C7-5FAB-3DEA6FB1824A}"/>
              </a:ext>
            </a:extLst>
          </p:cNvPr>
          <p:cNvSpPr/>
          <p:nvPr>
            <p:custDataLst>
              <p:tags r:id="rId4"/>
            </p:custDataLst>
          </p:nvPr>
        </p:nvSpPr>
        <p:spPr bwMode="auto">
          <a:xfrm>
            <a:off x="838198" y="1717677"/>
            <a:ext cx="5079999"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9">
                  <a:extLst>
                    <a:ext uri="{A12FA001-AC4F-418D-AE19-62706E023703}">
                      <ahyp:hlinkClr xmlns:ahyp="http://schemas.microsoft.com/office/drawing/2018/hyperlinkcolor" val="tx"/>
                    </a:ext>
                  </a:extLst>
                </a:hlinkClick>
              </a:rPr>
              <a:t>CVDN</a:t>
            </a:r>
            <a:endParaRPr lang="en-US" sz="2000" dirty="0">
              <a:solidFill>
                <a:schemeClr val="bg1"/>
              </a:solidFill>
            </a:endParaRPr>
          </a:p>
        </p:txBody>
      </p:sp>
      <p:sp>
        <p:nvSpPr>
          <p:cNvPr id="10" name="ee4pHeader1">
            <a:extLst>
              <a:ext uri="{FF2B5EF4-FFF2-40B4-BE49-F238E27FC236}">
                <a16:creationId xmlns:a16="http://schemas.microsoft.com/office/drawing/2014/main" id="{A2877816-0892-240A-8A8E-C28B1BAB3C51}"/>
              </a:ext>
            </a:extLst>
          </p:cNvPr>
          <p:cNvSpPr/>
          <p:nvPr>
            <p:custDataLst>
              <p:tags r:id="rId5"/>
            </p:custDataLst>
          </p:nvPr>
        </p:nvSpPr>
        <p:spPr bwMode="auto">
          <a:xfrm>
            <a:off x="6273799" y="1717677"/>
            <a:ext cx="5080000"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DialFRED</a:t>
            </a:r>
            <a:endParaRPr lang="en-US" sz="2000" dirty="0">
              <a:solidFill>
                <a:schemeClr val="bg1"/>
              </a:solidFill>
            </a:endParaRPr>
          </a:p>
        </p:txBody>
      </p:sp>
      <p:pic>
        <p:nvPicPr>
          <p:cNvPr id="3" name="图片 2">
            <a:extLst>
              <a:ext uri="{FF2B5EF4-FFF2-40B4-BE49-F238E27FC236}">
                <a16:creationId xmlns:a16="http://schemas.microsoft.com/office/drawing/2014/main" id="{C0D14C65-137C-19C7-4C9D-683F3A00C029}"/>
              </a:ext>
            </a:extLst>
          </p:cNvPr>
          <p:cNvPicPr>
            <a:picLocks noChangeAspect="1"/>
          </p:cNvPicPr>
          <p:nvPr/>
        </p:nvPicPr>
        <p:blipFill>
          <a:blip r:embed="rId11"/>
          <a:stretch>
            <a:fillRect/>
          </a:stretch>
        </p:blipFill>
        <p:spPr>
          <a:xfrm>
            <a:off x="874634" y="3297533"/>
            <a:ext cx="5007125" cy="2228403"/>
          </a:xfrm>
          <a:prstGeom prst="rect">
            <a:avLst/>
          </a:prstGeom>
        </p:spPr>
      </p:pic>
      <p:pic>
        <p:nvPicPr>
          <p:cNvPr id="5" name="图片 4">
            <a:extLst>
              <a:ext uri="{FF2B5EF4-FFF2-40B4-BE49-F238E27FC236}">
                <a16:creationId xmlns:a16="http://schemas.microsoft.com/office/drawing/2014/main" id="{48650746-FBA0-8370-6520-9B7FC2DC3C75}"/>
              </a:ext>
            </a:extLst>
          </p:cNvPr>
          <p:cNvPicPr>
            <a:picLocks noChangeAspect="1"/>
          </p:cNvPicPr>
          <p:nvPr/>
        </p:nvPicPr>
        <p:blipFill>
          <a:blip r:embed="rId12"/>
          <a:stretch>
            <a:fillRect/>
          </a:stretch>
        </p:blipFill>
        <p:spPr>
          <a:xfrm>
            <a:off x="6328304" y="3575874"/>
            <a:ext cx="4970989" cy="1671720"/>
          </a:xfrm>
          <a:prstGeom prst="rect">
            <a:avLst/>
          </a:prstGeom>
        </p:spPr>
      </p:pic>
    </p:spTree>
    <p:extLst>
      <p:ext uri="{BB962C8B-B14F-4D97-AF65-F5344CB8AC3E}">
        <p14:creationId xmlns:p14="http://schemas.microsoft.com/office/powerpoint/2010/main" val="731270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hlinkClick r:id="rId29" action="ppaction://hlinksldjump"/>
            <a:extLst>
              <a:ext uri="{FF2B5EF4-FFF2-40B4-BE49-F238E27FC236}">
                <a16:creationId xmlns:a16="http://schemas.microsoft.com/office/drawing/2014/main" id="{713912B7-AA29-6788-1D6A-740399CFB9A0}"/>
              </a:ext>
            </a:extLst>
          </p:cNvPr>
          <p:cNvSpPr/>
          <p:nvPr>
            <p:custDataLst>
              <p:tags r:id="rId2"/>
            </p:custDataLst>
          </p:nvPr>
        </p:nvSpPr>
        <p:spPr>
          <a:xfrm>
            <a:off x="11491664" y="4962946"/>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104</a:t>
            </a:r>
          </a:p>
        </p:txBody>
      </p:sp>
      <p:sp>
        <p:nvSpPr>
          <p:cNvPr id="28" name="矩形 27">
            <a:hlinkClick r:id="rId29" action="ppaction://hlinksldjump"/>
            <a:extLst>
              <a:ext uri="{FF2B5EF4-FFF2-40B4-BE49-F238E27FC236}">
                <a16:creationId xmlns:a16="http://schemas.microsoft.com/office/drawing/2014/main" id="{580AA7B5-5016-6037-689E-2F7E4C9BDA15}"/>
              </a:ext>
            </a:extLst>
          </p:cNvPr>
          <p:cNvSpPr/>
          <p:nvPr>
            <p:custDataLst>
              <p:tags r:id="rId3"/>
            </p:custDataLst>
          </p:nvPr>
        </p:nvSpPr>
        <p:spPr>
          <a:xfrm>
            <a:off x="977959" y="4962946"/>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Non-Visual Perception: Tactile</a:t>
            </a:r>
          </a:p>
        </p:txBody>
      </p:sp>
      <p:sp>
        <p:nvSpPr>
          <p:cNvPr id="27" name="矩形 26">
            <a:hlinkClick r:id="rId29" action="ppaction://hlinksldjump"/>
            <a:extLst>
              <a:ext uri="{FF2B5EF4-FFF2-40B4-BE49-F238E27FC236}">
                <a16:creationId xmlns:a16="http://schemas.microsoft.com/office/drawing/2014/main" id="{8A7A255C-D0D8-0A4A-F849-F7F9F079F4EE}"/>
              </a:ext>
            </a:extLst>
          </p:cNvPr>
          <p:cNvSpPr/>
          <p:nvPr>
            <p:custDataLst>
              <p:tags r:id="rId4"/>
            </p:custDataLst>
          </p:nvPr>
        </p:nvSpPr>
        <p:spPr>
          <a:xfrm>
            <a:off x="514349" y="4962946"/>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5</a:t>
            </a:r>
          </a:p>
        </p:txBody>
      </p:sp>
      <p:sp>
        <p:nvSpPr>
          <p:cNvPr id="26" name="矩形 25">
            <a:extLst>
              <a:ext uri="{FF2B5EF4-FFF2-40B4-BE49-F238E27FC236}">
                <a16:creationId xmlns:a16="http://schemas.microsoft.com/office/drawing/2014/main" id="{D73C81CE-6DD2-A5F5-69F4-E710F7E74790}"/>
              </a:ext>
            </a:extLst>
          </p:cNvPr>
          <p:cNvSpPr/>
          <p:nvPr>
            <p:custDataLst>
              <p:tags r:id="rId5"/>
            </p:custDataLst>
          </p:nvPr>
        </p:nvSpPr>
        <p:spPr>
          <a:xfrm>
            <a:off x="1441569" y="4499335"/>
            <a:ext cx="10233697" cy="400111"/>
          </a:xfrm>
          <a:prstGeom prst="rect">
            <a:avLst/>
          </a:prstGeom>
          <a:solidFill>
            <a:srgbClr val="D9D9D9"/>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ctr">
              <a:spcBef>
                <a:spcPct val="0"/>
              </a:spcBef>
              <a:spcAft>
                <a:spcPct val="0"/>
              </a:spcAft>
            </a:pPr>
            <a:endParaRPr lang="en-US" sz="1600">
              <a:solidFill>
                <a:schemeClr val="tx1"/>
              </a:solidFill>
            </a:endParaRPr>
          </a:p>
        </p:txBody>
      </p:sp>
      <p:sp>
        <p:nvSpPr>
          <p:cNvPr id="25" name="矩形 24">
            <a:hlinkClick r:id="rId30" action="ppaction://hlinksldjump"/>
            <a:extLst>
              <a:ext uri="{FF2B5EF4-FFF2-40B4-BE49-F238E27FC236}">
                <a16:creationId xmlns:a16="http://schemas.microsoft.com/office/drawing/2014/main" id="{EE157DCC-D2BA-6D3A-094F-A7B2447D52A0}"/>
              </a:ext>
            </a:extLst>
          </p:cNvPr>
          <p:cNvSpPr/>
          <p:nvPr>
            <p:custDataLst>
              <p:tags r:id="rId6"/>
            </p:custDataLst>
          </p:nvPr>
        </p:nvSpPr>
        <p:spPr>
          <a:xfrm>
            <a:off x="11491664" y="4499335"/>
            <a:ext cx="107402"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92</a:t>
            </a:r>
          </a:p>
        </p:txBody>
      </p:sp>
      <p:sp>
        <p:nvSpPr>
          <p:cNvPr id="24" name="矩形 23">
            <a:hlinkClick r:id="rId30" action="ppaction://hlinksldjump"/>
            <a:extLst>
              <a:ext uri="{FF2B5EF4-FFF2-40B4-BE49-F238E27FC236}">
                <a16:creationId xmlns:a16="http://schemas.microsoft.com/office/drawing/2014/main" id="{E69C1D24-FDAF-570E-B2B4-05E41CFCCC78}"/>
              </a:ext>
            </a:extLst>
          </p:cNvPr>
          <p:cNvSpPr/>
          <p:nvPr>
            <p:custDataLst>
              <p:tags r:id="rId7"/>
            </p:custDataLst>
          </p:nvPr>
        </p:nvSpPr>
        <p:spPr>
          <a:xfrm>
            <a:off x="1441569" y="4499335"/>
            <a:ext cx="4408258" cy="40011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Methods</a:t>
            </a:r>
          </a:p>
        </p:txBody>
      </p:sp>
      <p:sp>
        <p:nvSpPr>
          <p:cNvPr id="23" name="矩形 22">
            <a:hlinkClick r:id="rId30" action="ppaction://hlinksldjump"/>
            <a:extLst>
              <a:ext uri="{FF2B5EF4-FFF2-40B4-BE49-F238E27FC236}">
                <a16:creationId xmlns:a16="http://schemas.microsoft.com/office/drawing/2014/main" id="{839DC653-81AC-5138-5183-E7BA19445FC8}"/>
              </a:ext>
            </a:extLst>
          </p:cNvPr>
          <p:cNvSpPr/>
          <p:nvPr>
            <p:custDataLst>
              <p:tags r:id="rId8"/>
            </p:custDataLst>
          </p:nvPr>
        </p:nvSpPr>
        <p:spPr>
          <a:xfrm>
            <a:off x="977959" y="4499335"/>
            <a:ext cx="400110" cy="400111"/>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4.3</a:t>
            </a:r>
          </a:p>
        </p:txBody>
      </p:sp>
      <p:sp>
        <p:nvSpPr>
          <p:cNvPr id="22" name="矩形 21">
            <a:hlinkClick r:id="rId31" action="ppaction://hlinksldjump"/>
            <a:extLst>
              <a:ext uri="{FF2B5EF4-FFF2-40B4-BE49-F238E27FC236}">
                <a16:creationId xmlns:a16="http://schemas.microsoft.com/office/drawing/2014/main" id="{B980F88E-7215-0FD1-C877-D71844A0B1CA}"/>
              </a:ext>
            </a:extLst>
          </p:cNvPr>
          <p:cNvSpPr/>
          <p:nvPr>
            <p:custDataLst>
              <p:tags r:id="rId9"/>
            </p:custDataLst>
          </p:nvPr>
        </p:nvSpPr>
        <p:spPr>
          <a:xfrm>
            <a:off x="11491664" y="403572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84</a:t>
            </a:r>
          </a:p>
        </p:txBody>
      </p:sp>
      <p:sp>
        <p:nvSpPr>
          <p:cNvPr id="21" name="矩形 20">
            <a:hlinkClick r:id="rId31" action="ppaction://hlinksldjump"/>
            <a:extLst>
              <a:ext uri="{FF2B5EF4-FFF2-40B4-BE49-F238E27FC236}">
                <a16:creationId xmlns:a16="http://schemas.microsoft.com/office/drawing/2014/main" id="{D0CFB39D-EE37-C21B-4C4B-FA5B36F95FB5}"/>
              </a:ext>
            </a:extLst>
          </p:cNvPr>
          <p:cNvSpPr/>
          <p:nvPr>
            <p:custDataLst>
              <p:tags r:id="rId10"/>
            </p:custDataLst>
          </p:nvPr>
        </p:nvSpPr>
        <p:spPr>
          <a:xfrm>
            <a:off x="1441569" y="403572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Datasets</a:t>
            </a:r>
          </a:p>
        </p:txBody>
      </p:sp>
      <p:sp>
        <p:nvSpPr>
          <p:cNvPr id="20" name="矩形 19">
            <a:hlinkClick r:id="rId31" action="ppaction://hlinksldjump"/>
            <a:extLst>
              <a:ext uri="{FF2B5EF4-FFF2-40B4-BE49-F238E27FC236}">
                <a16:creationId xmlns:a16="http://schemas.microsoft.com/office/drawing/2014/main" id="{052D4A9E-DBA2-6DB7-02A8-36B2C8C3CDA0}"/>
              </a:ext>
            </a:extLst>
          </p:cNvPr>
          <p:cNvSpPr/>
          <p:nvPr>
            <p:custDataLst>
              <p:tags r:id="rId11"/>
            </p:custDataLst>
          </p:nvPr>
        </p:nvSpPr>
        <p:spPr>
          <a:xfrm>
            <a:off x="977959" y="403572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4.2</a:t>
            </a:r>
          </a:p>
        </p:txBody>
      </p:sp>
      <p:sp>
        <p:nvSpPr>
          <p:cNvPr id="19" name="矩形 18">
            <a:hlinkClick r:id="rId32" action="ppaction://hlinksldjump"/>
            <a:extLst>
              <a:ext uri="{FF2B5EF4-FFF2-40B4-BE49-F238E27FC236}">
                <a16:creationId xmlns:a16="http://schemas.microsoft.com/office/drawing/2014/main" id="{FDBFBD87-D076-5DDA-8586-C42D2D5AA6EA}"/>
              </a:ext>
            </a:extLst>
          </p:cNvPr>
          <p:cNvSpPr/>
          <p:nvPr>
            <p:custDataLst>
              <p:tags r:id="rId12"/>
            </p:custDataLst>
          </p:nvPr>
        </p:nvSpPr>
        <p:spPr>
          <a:xfrm>
            <a:off x="11491664" y="357211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81</a:t>
            </a:r>
          </a:p>
        </p:txBody>
      </p:sp>
      <p:sp>
        <p:nvSpPr>
          <p:cNvPr id="18" name="矩形 17">
            <a:hlinkClick r:id="rId32" action="ppaction://hlinksldjump"/>
            <a:extLst>
              <a:ext uri="{FF2B5EF4-FFF2-40B4-BE49-F238E27FC236}">
                <a16:creationId xmlns:a16="http://schemas.microsoft.com/office/drawing/2014/main" id="{2C581195-34D9-F8B9-C951-76AC27089751}"/>
              </a:ext>
            </a:extLst>
          </p:cNvPr>
          <p:cNvSpPr/>
          <p:nvPr>
            <p:custDataLst>
              <p:tags r:id="rId13"/>
            </p:custDataLst>
          </p:nvPr>
        </p:nvSpPr>
        <p:spPr>
          <a:xfrm>
            <a:off x="1441569" y="3572115"/>
            <a:ext cx="440825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17" name="矩形 16">
            <a:hlinkClick r:id="rId32" action="ppaction://hlinksldjump"/>
            <a:extLst>
              <a:ext uri="{FF2B5EF4-FFF2-40B4-BE49-F238E27FC236}">
                <a16:creationId xmlns:a16="http://schemas.microsoft.com/office/drawing/2014/main" id="{0CAB5777-196D-ED2C-9FEA-3D223E61C885}"/>
              </a:ext>
            </a:extLst>
          </p:cNvPr>
          <p:cNvSpPr/>
          <p:nvPr>
            <p:custDataLst>
              <p:tags r:id="rId14"/>
            </p:custDataLst>
          </p:nvPr>
        </p:nvSpPr>
        <p:spPr>
          <a:xfrm>
            <a:off x="977959" y="357211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4.1</a:t>
            </a:r>
          </a:p>
        </p:txBody>
      </p:sp>
      <p:sp>
        <p:nvSpPr>
          <p:cNvPr id="16" name="矩形 15">
            <a:hlinkClick r:id="rId33" action="ppaction://hlinksldjump"/>
            <a:extLst>
              <a:ext uri="{FF2B5EF4-FFF2-40B4-BE49-F238E27FC236}">
                <a16:creationId xmlns:a16="http://schemas.microsoft.com/office/drawing/2014/main" id="{E412F185-10BD-2E24-058D-448B6049D121}"/>
              </a:ext>
            </a:extLst>
          </p:cNvPr>
          <p:cNvSpPr/>
          <p:nvPr>
            <p:custDataLst>
              <p:tags r:id="rId15"/>
            </p:custDataLst>
          </p:nvPr>
        </p:nvSpPr>
        <p:spPr>
          <a:xfrm>
            <a:off x="11491664" y="310850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79</a:t>
            </a:r>
          </a:p>
        </p:txBody>
      </p:sp>
      <p:sp>
        <p:nvSpPr>
          <p:cNvPr id="15" name="矩形 14">
            <a:hlinkClick r:id="rId33" action="ppaction://hlinksldjump"/>
            <a:extLst>
              <a:ext uri="{FF2B5EF4-FFF2-40B4-BE49-F238E27FC236}">
                <a16:creationId xmlns:a16="http://schemas.microsoft.com/office/drawing/2014/main" id="{32245AA7-0602-CD53-FDD2-C3B0909E9E80}"/>
              </a:ext>
            </a:extLst>
          </p:cNvPr>
          <p:cNvSpPr/>
          <p:nvPr>
            <p:custDataLst>
              <p:tags r:id="rId16"/>
            </p:custDataLst>
          </p:nvPr>
        </p:nvSpPr>
        <p:spPr>
          <a:xfrm>
            <a:off x="977959" y="310850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Visual Language Navigation</a:t>
            </a:r>
          </a:p>
        </p:txBody>
      </p:sp>
      <p:sp>
        <p:nvSpPr>
          <p:cNvPr id="14" name="矩形 13">
            <a:hlinkClick r:id="rId33" action="ppaction://hlinksldjump"/>
            <a:extLst>
              <a:ext uri="{FF2B5EF4-FFF2-40B4-BE49-F238E27FC236}">
                <a16:creationId xmlns:a16="http://schemas.microsoft.com/office/drawing/2014/main" id="{AC38D5E5-0744-359B-66D3-9BC9FB37CD29}"/>
              </a:ext>
            </a:extLst>
          </p:cNvPr>
          <p:cNvSpPr/>
          <p:nvPr>
            <p:custDataLst>
              <p:tags r:id="rId17"/>
            </p:custDataLst>
          </p:nvPr>
        </p:nvSpPr>
        <p:spPr>
          <a:xfrm>
            <a:off x="514349" y="310850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4</a:t>
            </a:r>
          </a:p>
        </p:txBody>
      </p:sp>
      <p:sp>
        <p:nvSpPr>
          <p:cNvPr id="13" name="矩形 12">
            <a:hlinkClick r:id="rId34" action="ppaction://hlinksldjump"/>
            <a:extLst>
              <a:ext uri="{FF2B5EF4-FFF2-40B4-BE49-F238E27FC236}">
                <a16:creationId xmlns:a16="http://schemas.microsoft.com/office/drawing/2014/main" id="{32CB8F59-AE82-FB36-496D-46241FF0F7AB}"/>
              </a:ext>
            </a:extLst>
          </p:cNvPr>
          <p:cNvSpPr/>
          <p:nvPr>
            <p:custDataLst>
              <p:tags r:id="rId18"/>
            </p:custDataLst>
          </p:nvPr>
        </p:nvSpPr>
        <p:spPr>
          <a:xfrm>
            <a:off x="11491664" y="264489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65</a:t>
            </a:r>
          </a:p>
        </p:txBody>
      </p:sp>
      <p:sp>
        <p:nvSpPr>
          <p:cNvPr id="12" name="矩形 11">
            <a:hlinkClick r:id="rId34" action="ppaction://hlinksldjump"/>
            <a:extLst>
              <a:ext uri="{FF2B5EF4-FFF2-40B4-BE49-F238E27FC236}">
                <a16:creationId xmlns:a16="http://schemas.microsoft.com/office/drawing/2014/main" id="{9147FB97-942E-538A-E192-10AEA0FC335A}"/>
              </a:ext>
            </a:extLst>
          </p:cNvPr>
          <p:cNvSpPr/>
          <p:nvPr>
            <p:custDataLst>
              <p:tags r:id="rId19"/>
            </p:custDataLst>
          </p:nvPr>
        </p:nvSpPr>
        <p:spPr>
          <a:xfrm>
            <a:off x="977959" y="264489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3D Visual Grounding</a:t>
            </a:r>
          </a:p>
        </p:txBody>
      </p:sp>
      <p:sp>
        <p:nvSpPr>
          <p:cNvPr id="11" name="矩形 10">
            <a:hlinkClick r:id="rId34" action="ppaction://hlinksldjump"/>
            <a:extLst>
              <a:ext uri="{FF2B5EF4-FFF2-40B4-BE49-F238E27FC236}">
                <a16:creationId xmlns:a16="http://schemas.microsoft.com/office/drawing/2014/main" id="{3CECB2F5-20AA-DC61-8725-3C3CCAC1D5DF}"/>
              </a:ext>
            </a:extLst>
          </p:cNvPr>
          <p:cNvSpPr/>
          <p:nvPr>
            <p:custDataLst>
              <p:tags r:id="rId20"/>
            </p:custDataLst>
          </p:nvPr>
        </p:nvSpPr>
        <p:spPr>
          <a:xfrm>
            <a:off x="514349" y="264489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3</a:t>
            </a:r>
          </a:p>
        </p:txBody>
      </p:sp>
      <p:sp>
        <p:nvSpPr>
          <p:cNvPr id="10" name="矩形 9">
            <a:hlinkClick r:id="rId35" action="ppaction://hlinksldjump"/>
            <a:extLst>
              <a:ext uri="{FF2B5EF4-FFF2-40B4-BE49-F238E27FC236}">
                <a16:creationId xmlns:a16="http://schemas.microsoft.com/office/drawing/2014/main" id="{DEA17EB8-D8C7-D25D-45BC-CF8B6985B061}"/>
              </a:ext>
            </a:extLst>
          </p:cNvPr>
          <p:cNvSpPr/>
          <p:nvPr>
            <p:custDataLst>
              <p:tags r:id="rId21"/>
            </p:custDataLst>
          </p:nvPr>
        </p:nvSpPr>
        <p:spPr>
          <a:xfrm>
            <a:off x="11491664" y="218128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49</a:t>
            </a:r>
          </a:p>
        </p:txBody>
      </p:sp>
      <p:sp>
        <p:nvSpPr>
          <p:cNvPr id="9" name="矩形 8">
            <a:hlinkClick r:id="rId35" action="ppaction://hlinksldjump"/>
            <a:extLst>
              <a:ext uri="{FF2B5EF4-FFF2-40B4-BE49-F238E27FC236}">
                <a16:creationId xmlns:a16="http://schemas.microsoft.com/office/drawing/2014/main" id="{A962735F-D3BE-8676-4EAC-B75D1B1A9004}"/>
              </a:ext>
            </a:extLst>
          </p:cNvPr>
          <p:cNvSpPr/>
          <p:nvPr>
            <p:custDataLst>
              <p:tags r:id="rId22"/>
            </p:custDataLst>
          </p:nvPr>
        </p:nvSpPr>
        <p:spPr>
          <a:xfrm>
            <a:off x="977959" y="218128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Active Visual Perception</a:t>
            </a:r>
          </a:p>
        </p:txBody>
      </p:sp>
      <p:sp>
        <p:nvSpPr>
          <p:cNvPr id="8" name="矩形 7">
            <a:hlinkClick r:id="rId35" action="ppaction://hlinksldjump"/>
            <a:extLst>
              <a:ext uri="{FF2B5EF4-FFF2-40B4-BE49-F238E27FC236}">
                <a16:creationId xmlns:a16="http://schemas.microsoft.com/office/drawing/2014/main" id="{9A585E90-EA4F-E1A4-55D1-F9567C18721C}"/>
              </a:ext>
            </a:extLst>
          </p:cNvPr>
          <p:cNvSpPr/>
          <p:nvPr>
            <p:custDataLst>
              <p:tags r:id="rId23"/>
            </p:custDataLst>
          </p:nvPr>
        </p:nvSpPr>
        <p:spPr>
          <a:xfrm>
            <a:off x="514349" y="218128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2</a:t>
            </a:r>
          </a:p>
        </p:txBody>
      </p:sp>
      <p:sp>
        <p:nvSpPr>
          <p:cNvPr id="7" name="矩形 6">
            <a:hlinkClick r:id="rId36" action="ppaction://hlinksldjump"/>
            <a:extLst>
              <a:ext uri="{FF2B5EF4-FFF2-40B4-BE49-F238E27FC236}">
                <a16:creationId xmlns:a16="http://schemas.microsoft.com/office/drawing/2014/main" id="{DE3A93A5-7B0A-6A9B-F4BB-9ED18FCE4BA5}"/>
              </a:ext>
            </a:extLst>
          </p:cNvPr>
          <p:cNvSpPr/>
          <p:nvPr>
            <p:custDataLst>
              <p:tags r:id="rId24"/>
            </p:custDataLst>
          </p:nvPr>
        </p:nvSpPr>
        <p:spPr>
          <a:xfrm>
            <a:off x="11491664" y="1717675"/>
            <a:ext cx="107402"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pPr algn="r">
              <a:spcBef>
                <a:spcPct val="0"/>
              </a:spcBef>
              <a:spcAft>
                <a:spcPct val="0"/>
              </a:spcAft>
            </a:pPr>
            <a:r>
              <a:rPr lang="en-US" sz="1600">
                <a:solidFill>
                  <a:schemeClr val="tx1"/>
                </a:solidFill>
              </a:rPr>
              <a:t>47</a:t>
            </a:r>
          </a:p>
        </p:txBody>
      </p:sp>
      <p:sp>
        <p:nvSpPr>
          <p:cNvPr id="6" name="矩形 5">
            <a:hlinkClick r:id="rId36" action="ppaction://hlinksldjump"/>
            <a:extLst>
              <a:ext uri="{FF2B5EF4-FFF2-40B4-BE49-F238E27FC236}">
                <a16:creationId xmlns:a16="http://schemas.microsoft.com/office/drawing/2014/main" id="{256D4913-D893-FD69-D402-07EC16685326}"/>
              </a:ext>
            </a:extLst>
          </p:cNvPr>
          <p:cNvSpPr/>
          <p:nvPr>
            <p:custDataLst>
              <p:tags r:id="rId25"/>
            </p:custDataLst>
          </p:nvPr>
        </p:nvSpPr>
        <p:spPr>
          <a:xfrm>
            <a:off x="977959" y="1717675"/>
            <a:ext cx="4871868" cy="40011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pPr>
              <a:spcBef>
                <a:spcPct val="0"/>
              </a:spcBef>
              <a:spcAft>
                <a:spcPct val="0"/>
              </a:spcAft>
            </a:pPr>
            <a:r>
              <a:rPr lang="en-US" sz="1600" b="1">
                <a:solidFill>
                  <a:schemeClr val="tx1"/>
                </a:solidFill>
              </a:rPr>
              <a:t>Introduction</a:t>
            </a:r>
          </a:p>
        </p:txBody>
      </p:sp>
      <p:sp>
        <p:nvSpPr>
          <p:cNvPr id="5" name="矩形 4">
            <a:hlinkClick r:id="rId36" action="ppaction://hlinksldjump"/>
            <a:extLst>
              <a:ext uri="{FF2B5EF4-FFF2-40B4-BE49-F238E27FC236}">
                <a16:creationId xmlns:a16="http://schemas.microsoft.com/office/drawing/2014/main" id="{83DD7A52-02E7-1173-A527-4608B301B8F2}"/>
              </a:ext>
            </a:extLst>
          </p:cNvPr>
          <p:cNvSpPr/>
          <p:nvPr>
            <p:custDataLst>
              <p:tags r:id="rId26"/>
            </p:custDataLst>
          </p:nvPr>
        </p:nvSpPr>
        <p:spPr>
          <a:xfrm>
            <a:off x="514349" y="1717675"/>
            <a:ext cx="400110" cy="40011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76200" bIns="76200" numCol="1" spcCol="0" rtlCol="0" fromWordArt="0" anchor="ctr" anchorCtr="0" forceAA="0" compatLnSpc="1">
            <a:prstTxWarp prst="textNoShape">
              <a:avLst/>
            </a:prstTxWarp>
            <a:noAutofit/>
          </a:bodyPr>
          <a:lstStyle/>
          <a:p>
            <a:pPr algn="ctr">
              <a:spcBef>
                <a:spcPct val="0"/>
              </a:spcBef>
              <a:spcAft>
                <a:spcPct val="0"/>
              </a:spcAft>
            </a:pPr>
            <a:r>
              <a:rPr lang="en-US" sz="1600" b="1">
                <a:solidFill>
                  <a:schemeClr val="bg1"/>
                </a:solidFill>
              </a:rPr>
              <a:t>1</a:t>
            </a:r>
          </a:p>
        </p:txBody>
      </p:sp>
      <p:sp>
        <p:nvSpPr>
          <p:cNvPr id="4" name="标题 3">
            <a:extLst>
              <a:ext uri="{FF2B5EF4-FFF2-40B4-BE49-F238E27FC236}">
                <a16:creationId xmlns:a16="http://schemas.microsoft.com/office/drawing/2014/main" id="{8397584B-79C2-5633-58C3-B2AC805D5469}"/>
              </a:ext>
            </a:extLst>
          </p:cNvPr>
          <p:cNvSpPr>
            <a:spLocks noGrp="1"/>
          </p:cNvSpPr>
          <p:nvPr>
            <p:ph type="title"/>
            <p:custDataLst>
              <p:tags r:id="rId27"/>
            </p:custDataLst>
          </p:nvPr>
        </p:nvSpPr>
        <p:spPr/>
        <p:txBody>
          <a:bodyPr/>
          <a:lstStyle/>
          <a:p>
            <a:r>
              <a:rPr lang="en-US"/>
              <a:t>Embodied Perception</a:t>
            </a:r>
          </a:p>
        </p:txBody>
      </p:sp>
    </p:spTree>
    <p:custDataLst>
      <p:tags r:id="rId1"/>
    </p:custDataLst>
    <p:extLst>
      <p:ext uri="{BB962C8B-B14F-4D97-AF65-F5344CB8AC3E}">
        <p14:creationId xmlns:p14="http://schemas.microsoft.com/office/powerpoint/2010/main" val="33841359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325" imgH="323" progId="TCLayout.ActiveDocument.1">
                  <p:embed/>
                </p:oleObj>
              </mc:Choice>
              <mc:Fallback>
                <p:oleObj name="think-cell 幻灯片" r:id="rId3"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pic>
        <p:nvPicPr>
          <p:cNvPr id="6" name="图片 5">
            <a:extLst>
              <a:ext uri="{FF2B5EF4-FFF2-40B4-BE49-F238E27FC236}">
                <a16:creationId xmlns:a16="http://schemas.microsoft.com/office/drawing/2014/main" id="{5EBFD1F5-7E24-655C-7887-00FA716CA305}"/>
              </a:ext>
            </a:extLst>
          </p:cNvPr>
          <p:cNvPicPr>
            <a:picLocks noChangeAspect="1"/>
          </p:cNvPicPr>
          <p:nvPr/>
        </p:nvPicPr>
        <p:blipFill>
          <a:blip r:embed="rId5"/>
          <a:stretch>
            <a:fillRect/>
          </a:stretch>
        </p:blipFill>
        <p:spPr>
          <a:xfrm>
            <a:off x="2782451" y="1690688"/>
            <a:ext cx="6627098" cy="4871291"/>
          </a:xfrm>
          <a:prstGeom prst="rect">
            <a:avLst/>
          </a:prstGeom>
        </p:spPr>
      </p:pic>
    </p:spTree>
    <p:extLst>
      <p:ext uri="{BB962C8B-B14F-4D97-AF65-F5344CB8AC3E}">
        <p14:creationId xmlns:p14="http://schemas.microsoft.com/office/powerpoint/2010/main" val="1134412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93CF20-FFCA-FB27-1CE3-D03B8D468D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5" imgW="325" imgH="323" progId="TCLayout.ActiveDocument.1">
                  <p:embed/>
                </p:oleObj>
              </mc:Choice>
              <mc:Fallback>
                <p:oleObj name="think-cell 幻灯片" r:id="rId5" imgW="325" imgH="323" progId="TCLayout.ActiveDocument.1">
                  <p:embed/>
                  <p:pic>
                    <p:nvPicPr>
                      <p:cNvPr id="4" name="think-cell data - do not delete" hidden="1">
                        <a:extLst>
                          <a:ext uri="{FF2B5EF4-FFF2-40B4-BE49-F238E27FC236}">
                            <a16:creationId xmlns:a16="http://schemas.microsoft.com/office/drawing/2014/main" id="{BC93CF20-FFCA-FB27-1CE3-D03B8D468D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endParaRPr lang="en-US" dirty="0"/>
          </a:p>
        </p:txBody>
      </p:sp>
      <p:sp>
        <p:nvSpPr>
          <p:cNvPr id="7" name="ee4pContent1">
            <a:extLst>
              <a:ext uri="{FF2B5EF4-FFF2-40B4-BE49-F238E27FC236}">
                <a16:creationId xmlns:a16="http://schemas.microsoft.com/office/drawing/2014/main" id="{5E25610A-58F9-5576-8848-5EAEEEB22174}"/>
              </a:ext>
            </a:extLst>
          </p:cNvPr>
          <p:cNvSpPr txBox="1">
            <a:spLocks/>
          </p:cNvSpPr>
          <p:nvPr>
            <p:custDataLst>
              <p:tags r:id="rId2"/>
            </p:custDataLst>
          </p:nvPr>
        </p:nvSpPr>
        <p:spPr>
          <a:xfrm>
            <a:off x="838200" y="1690688"/>
            <a:ext cx="10515601" cy="1103312"/>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随着大型语言模型</a:t>
            </a:r>
            <a:r>
              <a:rPr lang="en-US" altLang="zh-CN" sz="1800" dirty="0"/>
              <a:t>(LLM)</a:t>
            </a:r>
            <a:r>
              <a:rPr lang="zh-CN" altLang="en-US" sz="1800" dirty="0"/>
              <a:t>的惊人表现，视觉语言导航</a:t>
            </a:r>
            <a:r>
              <a:rPr lang="en-US" altLang="zh-CN" sz="1800" dirty="0"/>
              <a:t>(VLN)</a:t>
            </a:r>
            <a:r>
              <a:rPr lang="zh-CN" altLang="en-US" sz="1800" dirty="0"/>
              <a:t>近年来取得了长足的进步，</a:t>
            </a:r>
            <a:r>
              <a:rPr lang="en-US" altLang="zh-CN" sz="1800" dirty="0"/>
              <a:t>VLN </a:t>
            </a:r>
            <a:r>
              <a:rPr lang="zh-CN" altLang="en-US" sz="1800" dirty="0"/>
              <a:t>的方向和重点也因此受到了深刻的影响</a:t>
            </a:r>
            <a:endParaRPr lang="en-US" altLang="zh-CN" sz="1800" dirty="0"/>
          </a:p>
          <a:p>
            <a:pPr lvl="1"/>
            <a:r>
              <a:rPr lang="en-US" altLang="zh-CN" sz="1800" dirty="0"/>
              <a:t>VLN </a:t>
            </a:r>
            <a:r>
              <a:rPr lang="zh-CN" altLang="en-US" sz="1800" dirty="0"/>
              <a:t>方法可以分为两个方向：基于记忆理解 和 基于未来预测</a:t>
            </a:r>
            <a:endParaRPr lang="en-US" altLang="zh-CN" sz="1800" dirty="0"/>
          </a:p>
        </p:txBody>
      </p:sp>
      <p:sp>
        <p:nvSpPr>
          <p:cNvPr id="8" name="ee4pContent1">
            <a:extLst>
              <a:ext uri="{FF2B5EF4-FFF2-40B4-BE49-F238E27FC236}">
                <a16:creationId xmlns:a16="http://schemas.microsoft.com/office/drawing/2014/main" id="{B053DE18-1835-74FD-F115-0E1553992C9E}"/>
              </a:ext>
            </a:extLst>
          </p:cNvPr>
          <p:cNvSpPr txBox="1">
            <a:spLocks/>
          </p:cNvSpPr>
          <p:nvPr>
            <p:custDataLst>
              <p:tags r:id="rId3"/>
            </p:custDataLst>
          </p:nvPr>
        </p:nvSpPr>
        <p:spPr>
          <a:xfrm>
            <a:off x="838200" y="3130551"/>
            <a:ext cx="10515601" cy="2978150"/>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基于记忆理解的方法侧重于对环境的感知和理解，以及基于历史观察或轨迹的模型设计，这是一种基于过去学习的方法</a:t>
            </a:r>
            <a:endParaRPr lang="en-US" altLang="zh-CN" sz="1800" dirty="0"/>
          </a:p>
          <a:p>
            <a:pPr lvl="1"/>
            <a:r>
              <a:rPr lang="zh-CN" altLang="en-US" sz="1800" dirty="0"/>
              <a:t>基于未来预测的方法更加关注对未来状态的建模、预测和理解，这是一种面向未来学习的方法</a:t>
            </a:r>
            <a:endParaRPr lang="en-US" altLang="zh-CN" sz="1800" dirty="0"/>
          </a:p>
          <a:p>
            <a:pPr lvl="1"/>
            <a:r>
              <a:rPr lang="zh-CN" altLang="en-US" sz="1800" dirty="0"/>
              <a:t>由于 </a:t>
            </a:r>
            <a:r>
              <a:rPr lang="en-US" altLang="zh-CN" sz="1800" dirty="0"/>
              <a:t>VLN </a:t>
            </a:r>
            <a:r>
              <a:rPr lang="zh-CN" altLang="en-US" sz="1800" dirty="0"/>
              <a:t>可以被视为一个部分可观察的马尔可夫决策过程，其中未来的观察结果取决于当前的环境和智能体的行为，因此历史信息对导航决策，尤其是长跨度导航决策具有重要意义，因此基于记忆理解的方法一直是 </a:t>
            </a:r>
            <a:r>
              <a:rPr lang="en-US" altLang="zh-CN" sz="1800" dirty="0"/>
              <a:t>VLN </a:t>
            </a:r>
            <a:r>
              <a:rPr lang="zh-CN" altLang="en-US" sz="1800" dirty="0"/>
              <a:t>的主流</a:t>
            </a:r>
            <a:endParaRPr lang="en-US" altLang="zh-CN" sz="1800" dirty="0"/>
          </a:p>
          <a:p>
            <a:pPr lvl="1"/>
            <a:r>
              <a:rPr lang="zh-CN" altLang="en-US" sz="1800" dirty="0"/>
              <a:t>但是，基于未来预测的方法仍然具有重要意义</a:t>
            </a:r>
            <a:endParaRPr lang="en-US" altLang="zh-CN" sz="1800" dirty="0"/>
          </a:p>
          <a:p>
            <a:pPr lvl="2"/>
            <a:r>
              <a:rPr lang="zh-CN" altLang="en-US" sz="1800" dirty="0"/>
              <a:t>它对环境的基本理解在 </a:t>
            </a:r>
            <a:r>
              <a:rPr lang="en-US" altLang="zh-CN" sz="1800" dirty="0"/>
              <a:t>VLN </a:t>
            </a:r>
            <a:r>
              <a:rPr lang="zh-CN" altLang="en-US" sz="1800" dirty="0"/>
              <a:t>的连续环境中具有重要价值，特别是在世界模型概念兴起的情况下，基于未来预测的方法越来越受到研究人员的关注</a:t>
            </a:r>
            <a:endParaRPr lang="en-US" altLang="zh-CN" sz="1800" dirty="0"/>
          </a:p>
        </p:txBody>
      </p:sp>
    </p:spTree>
    <p:extLst>
      <p:ext uri="{BB962C8B-B14F-4D97-AF65-F5344CB8AC3E}">
        <p14:creationId xmlns:p14="http://schemas.microsoft.com/office/powerpoint/2010/main" val="1923381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2161260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1027111"/>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基于图的学习是基于记忆理解方法的重要组成部分</a:t>
            </a:r>
            <a:endParaRPr lang="en-US" altLang="zh-CN" dirty="0"/>
          </a:p>
          <a:p>
            <a:pPr lvl="1"/>
            <a:r>
              <a:rPr lang="zh-CN" altLang="en-US" dirty="0"/>
              <a:t>基于图的学习通常以图的形式表示导航过程，其中具身智能体在每个时间步获得的信息被编码为图的节点</a:t>
            </a:r>
            <a:endParaRPr lang="en-US" altLang="zh-CN" dirty="0"/>
          </a:p>
          <a:p>
            <a:pPr lvl="1"/>
            <a:r>
              <a:rPr lang="zh-CN" altLang="en-US" dirty="0"/>
              <a:t>具身智能体获取全局或部分导航图信息作为历史轨迹的表示</a:t>
            </a:r>
            <a:endParaRPr lang="en-US" altLang="zh-CN" dirty="0"/>
          </a:p>
          <a:p>
            <a:pPr lvl="1"/>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3"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分别对每个节点的语言信息和视觉信息进行编码，设计了一种新的语言和视觉实体关系图来模拟文本和视觉之间的跨模态关系，以及视觉实体之间的模态内关系</a:t>
            </a:r>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1"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LM-Nav </a:t>
            </a:r>
            <a:r>
              <a:rPr lang="zh-CN" altLang="en-US" dirty="0"/>
              <a:t>使用了一个以目标为条件的距离函数来推断原始观测集之间的连接并构建一个导航图，并通过一个 </a:t>
            </a:r>
            <a:r>
              <a:rPr lang="en-US" altLang="zh-CN" dirty="0"/>
              <a:t>LLM </a:t>
            </a:r>
            <a:r>
              <a:rPr lang="zh-CN" altLang="en-US" dirty="0"/>
              <a:t>从指令中提取地标，使用一个视觉语言模型将它们与导航图的节点进行匹配</a:t>
            </a: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LVERG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1"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LM-Nav</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399" y="3328112"/>
            <a:ext cx="3429398" cy="316476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虽然不是基于图学习，但其方法类似于图，需要模型对不同粒度的时间排序信息进行建模，从而实现对历史轨迹和记忆的深刻理解</a:t>
            </a:r>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399" y="286637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HOP</a:t>
            </a:r>
            <a:endParaRPr lang="en-US" sz="2000" dirty="0">
              <a:solidFill>
                <a:schemeClr val="bg1"/>
              </a:solidFill>
            </a:endParaRPr>
          </a:p>
        </p:txBody>
      </p:sp>
      <p:pic>
        <p:nvPicPr>
          <p:cNvPr id="3" name="图片 2">
            <a:extLst>
              <a:ext uri="{FF2B5EF4-FFF2-40B4-BE49-F238E27FC236}">
                <a16:creationId xmlns:a16="http://schemas.microsoft.com/office/drawing/2014/main" id="{622128F6-EE30-154A-DEA3-FFD8B12BA3EF}"/>
              </a:ext>
            </a:extLst>
          </p:cNvPr>
          <p:cNvPicPr>
            <a:picLocks noChangeAspect="1"/>
          </p:cNvPicPr>
          <p:nvPr/>
        </p:nvPicPr>
        <p:blipFill>
          <a:blip r:embed="rId15"/>
          <a:stretch>
            <a:fillRect/>
          </a:stretch>
        </p:blipFill>
        <p:spPr>
          <a:xfrm>
            <a:off x="886503" y="5020239"/>
            <a:ext cx="3332792" cy="1224185"/>
          </a:xfrm>
          <a:prstGeom prst="rect">
            <a:avLst/>
          </a:prstGeom>
        </p:spPr>
      </p:pic>
      <p:pic>
        <p:nvPicPr>
          <p:cNvPr id="4" name="图片 3">
            <a:extLst>
              <a:ext uri="{FF2B5EF4-FFF2-40B4-BE49-F238E27FC236}">
                <a16:creationId xmlns:a16="http://schemas.microsoft.com/office/drawing/2014/main" id="{14CD8FEA-0AC3-7AB3-6F2B-28B5C2DF5745}"/>
              </a:ext>
            </a:extLst>
          </p:cNvPr>
          <p:cNvPicPr>
            <a:picLocks noChangeAspect="1"/>
          </p:cNvPicPr>
          <p:nvPr/>
        </p:nvPicPr>
        <p:blipFill>
          <a:blip r:embed="rId16"/>
          <a:stretch>
            <a:fillRect/>
          </a:stretch>
        </p:blipFill>
        <p:spPr>
          <a:xfrm>
            <a:off x="4429603" y="5117404"/>
            <a:ext cx="3332793" cy="1029854"/>
          </a:xfrm>
          <a:prstGeom prst="rect">
            <a:avLst/>
          </a:prstGeom>
        </p:spPr>
      </p:pic>
      <p:pic>
        <p:nvPicPr>
          <p:cNvPr id="6" name="图片 5">
            <a:extLst>
              <a:ext uri="{FF2B5EF4-FFF2-40B4-BE49-F238E27FC236}">
                <a16:creationId xmlns:a16="http://schemas.microsoft.com/office/drawing/2014/main" id="{1E43CCA7-4D01-AB2F-B6E5-6090DE398998}"/>
              </a:ext>
            </a:extLst>
          </p:cNvPr>
          <p:cNvPicPr>
            <a:picLocks noChangeAspect="1"/>
          </p:cNvPicPr>
          <p:nvPr/>
        </p:nvPicPr>
        <p:blipFill>
          <a:blip r:embed="rId17"/>
          <a:stretch>
            <a:fillRect/>
          </a:stretch>
        </p:blipFill>
        <p:spPr>
          <a:xfrm>
            <a:off x="7960208" y="4808626"/>
            <a:ext cx="3357779" cy="1647410"/>
          </a:xfrm>
          <a:prstGeom prst="rect">
            <a:avLst/>
          </a:prstGeom>
        </p:spPr>
      </p:pic>
    </p:spTree>
    <p:extLst>
      <p:ext uri="{BB962C8B-B14F-4D97-AF65-F5344CB8AC3E}">
        <p14:creationId xmlns:p14="http://schemas.microsoft.com/office/powerpoint/2010/main" val="2459463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extLst>
              <p:ext uri="{D42A27DB-BD31-4B8C-83A1-F6EECF244321}">
                <p14:modId xmlns:p14="http://schemas.microsoft.com/office/powerpoint/2010/main" val="4037610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导航图对环境进行了离散化，但同时理解和编码环境也很重要</a:t>
            </a:r>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使用 </a:t>
            </a:r>
            <a:r>
              <a:rPr lang="en-US" altLang="zh-CN" dirty="0"/>
              <a:t>RGB-D </a:t>
            </a:r>
            <a:r>
              <a:rPr lang="zh-CN" altLang="en-US" dirty="0"/>
              <a:t>观测和语义分割，在导航过程中从 </a:t>
            </a:r>
            <a:r>
              <a:rPr lang="en-US" altLang="zh-CN" dirty="0"/>
              <a:t>3D </a:t>
            </a:r>
            <a:r>
              <a:rPr lang="zh-CN" altLang="en-US" dirty="0"/>
              <a:t>体素逐步构建语义地图</a:t>
            </a:r>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 </a:t>
            </a:r>
            <a:r>
              <a:rPr lang="en-US" altLang="zh-CN" dirty="0"/>
              <a:t>2D-3D </a:t>
            </a:r>
            <a:r>
              <a:rPr lang="zh-CN" altLang="en-US" dirty="0"/>
              <a:t>采样将物理世界量化为结构化的 </a:t>
            </a:r>
            <a:r>
              <a:rPr lang="en-US" altLang="zh-CN" dirty="0"/>
              <a:t>3D </a:t>
            </a:r>
            <a:r>
              <a:rPr lang="zh-CN" altLang="en-US" dirty="0"/>
              <a:t>单位，提供细粒度的几何细节和语义信息</a:t>
            </a:r>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FILM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VER</a:t>
            </a:r>
            <a:endParaRPr lang="en-US" sz="2000" b="1" dirty="0">
              <a:solidFill>
                <a:schemeClr val="bg1"/>
              </a:solidFill>
            </a:endParaRPr>
          </a:p>
        </p:txBody>
      </p:sp>
      <p:pic>
        <p:nvPicPr>
          <p:cNvPr id="3" name="图片 2">
            <a:extLst>
              <a:ext uri="{FF2B5EF4-FFF2-40B4-BE49-F238E27FC236}">
                <a16:creationId xmlns:a16="http://schemas.microsoft.com/office/drawing/2014/main" id="{04103777-4F84-E842-435E-EE7D2CAAD3BF}"/>
              </a:ext>
            </a:extLst>
          </p:cNvPr>
          <p:cNvPicPr>
            <a:picLocks noChangeAspect="1"/>
          </p:cNvPicPr>
          <p:nvPr/>
        </p:nvPicPr>
        <p:blipFill>
          <a:blip r:embed="rId12"/>
          <a:stretch>
            <a:fillRect/>
          </a:stretch>
        </p:blipFill>
        <p:spPr>
          <a:xfrm>
            <a:off x="1100062" y="3348098"/>
            <a:ext cx="4491942" cy="3034220"/>
          </a:xfrm>
          <a:prstGeom prst="rect">
            <a:avLst/>
          </a:prstGeom>
        </p:spPr>
      </p:pic>
      <p:pic>
        <p:nvPicPr>
          <p:cNvPr id="4" name="图片 3">
            <a:extLst>
              <a:ext uri="{FF2B5EF4-FFF2-40B4-BE49-F238E27FC236}">
                <a16:creationId xmlns:a16="http://schemas.microsoft.com/office/drawing/2014/main" id="{A3324323-4D53-7F07-CEC1-81F7D3400828}"/>
              </a:ext>
            </a:extLst>
          </p:cNvPr>
          <p:cNvPicPr>
            <a:picLocks noChangeAspect="1"/>
          </p:cNvPicPr>
          <p:nvPr/>
        </p:nvPicPr>
        <p:blipFill>
          <a:blip r:embed="rId13"/>
          <a:stretch>
            <a:fillRect/>
          </a:stretch>
        </p:blipFill>
        <p:spPr>
          <a:xfrm>
            <a:off x="6519541" y="3408750"/>
            <a:ext cx="4652845" cy="2912915"/>
          </a:xfrm>
          <a:prstGeom prst="rect">
            <a:avLst/>
          </a:prstGeom>
        </p:spPr>
      </p:pic>
    </p:spTree>
    <p:extLst>
      <p:ext uri="{BB962C8B-B14F-4D97-AF65-F5344CB8AC3E}">
        <p14:creationId xmlns:p14="http://schemas.microsoft.com/office/powerpoint/2010/main" val="23136666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通过对抗学习，</a:t>
            </a:r>
            <a:r>
              <a:rPr lang="en-US" altLang="zh-CN" dirty="0"/>
              <a:t>CMG </a:t>
            </a:r>
            <a:r>
              <a:rPr lang="zh-CN" altLang="en-US" dirty="0"/>
              <a:t>在模仿学习和探索鼓励方案之间交替进行，有效地加强了对指令和历史轨迹的理解，缩短了训练和推理之间的差异</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GOAT </a:t>
            </a:r>
            <a:r>
              <a:rPr lang="zh-CN" altLang="en-US" dirty="0"/>
              <a:t>通过后门调整因果学习 </a:t>
            </a:r>
            <a:r>
              <a:rPr lang="en-US" altLang="zh-CN" dirty="0"/>
              <a:t>(BACL) </a:t>
            </a:r>
            <a:r>
              <a:rPr lang="zh-CN" altLang="en-US" dirty="0"/>
              <a:t>和前门调整因果学习 </a:t>
            </a:r>
            <a:r>
              <a:rPr lang="en-US" altLang="zh-CN" dirty="0"/>
              <a:t>(FACL) </a:t>
            </a:r>
            <a:r>
              <a:rPr lang="zh-CN" altLang="en-US" dirty="0"/>
              <a:t>直接训练无偏模型，对视觉、导航历史及其与指令的组合进行对比学习，使代理能够更充分地利用信息</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CMG</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GOAT</a:t>
            </a:r>
            <a:endParaRPr lang="en-US" sz="2000" b="1" dirty="0">
              <a:solidFill>
                <a:schemeClr val="bg1"/>
              </a:solidFill>
            </a:endParaRPr>
          </a:p>
        </p:txBody>
      </p:sp>
      <p:pic>
        <p:nvPicPr>
          <p:cNvPr id="3" name="图片 2">
            <a:extLst>
              <a:ext uri="{FF2B5EF4-FFF2-40B4-BE49-F238E27FC236}">
                <a16:creationId xmlns:a16="http://schemas.microsoft.com/office/drawing/2014/main" id="{C683EE54-8A12-4A0E-FEE3-72D10FFC6C35}"/>
              </a:ext>
            </a:extLst>
          </p:cNvPr>
          <p:cNvPicPr>
            <a:picLocks noChangeAspect="1"/>
          </p:cNvPicPr>
          <p:nvPr/>
        </p:nvPicPr>
        <p:blipFill>
          <a:blip r:embed="rId12"/>
          <a:stretch>
            <a:fillRect/>
          </a:stretch>
        </p:blipFill>
        <p:spPr>
          <a:xfrm>
            <a:off x="939210" y="4248025"/>
            <a:ext cx="4813646" cy="1838572"/>
          </a:xfrm>
          <a:prstGeom prst="rect">
            <a:avLst/>
          </a:prstGeom>
        </p:spPr>
      </p:pic>
      <p:pic>
        <p:nvPicPr>
          <p:cNvPr id="4" name="图片 3">
            <a:extLst>
              <a:ext uri="{FF2B5EF4-FFF2-40B4-BE49-F238E27FC236}">
                <a16:creationId xmlns:a16="http://schemas.microsoft.com/office/drawing/2014/main" id="{82329B95-5B08-C2D6-2D5F-B3C3BD490BA1}"/>
              </a:ext>
            </a:extLst>
          </p:cNvPr>
          <p:cNvPicPr>
            <a:picLocks noChangeAspect="1"/>
          </p:cNvPicPr>
          <p:nvPr/>
        </p:nvPicPr>
        <p:blipFill>
          <a:blip r:embed="rId13"/>
          <a:stretch>
            <a:fillRect/>
          </a:stretch>
        </p:blipFill>
        <p:spPr>
          <a:xfrm>
            <a:off x="6386601" y="4594902"/>
            <a:ext cx="4918725" cy="1144818"/>
          </a:xfrm>
          <a:prstGeom prst="rect">
            <a:avLst/>
          </a:prstGeom>
        </p:spPr>
      </p:pic>
    </p:spTree>
    <p:extLst>
      <p:ext uri="{BB962C8B-B14F-4D97-AF65-F5344CB8AC3E}">
        <p14:creationId xmlns:p14="http://schemas.microsoft.com/office/powerpoint/2010/main" val="710487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8" imgW="325" imgH="323" progId="TCLayout.ActiveDocument.1">
                  <p:embed/>
                </p:oleObj>
              </mc:Choice>
              <mc:Fallback>
                <p:oleObj name="think-cell 幻灯片" r:id="rId8"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sz="1800" dirty="0"/>
              <a:t>不同的学习方案探索如何更好地利用历史轨迹和记忆</a:t>
            </a:r>
          </a:p>
          <a:p>
            <a:pPr lvl="1"/>
            <a:endParaRPr lang="en-US" altLang="zh-CN" sz="1800"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2"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RCM </a:t>
            </a:r>
            <a:r>
              <a:rPr lang="zh-CN" altLang="en-US" dirty="0"/>
              <a:t>提出的增强型跨模态匹配方法使用面向目标的外部奖励和面向指令的内部奖励，在全局和局部进行跨模态接地，并通过自我监督模仿学习从自身的良好历史决策中学习</a:t>
            </a:r>
            <a:endParaRPr lang="en-US" altLang="zh-CN" dirty="0"/>
          </a:p>
          <a:p>
            <a:pPr lvl="1"/>
            <a:endParaRPr lang="zh-CN" altLang="en-US"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6338133" y="2750262"/>
            <a:ext cx="5015667" cy="37426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FSTT </a:t>
            </a:r>
            <a:r>
              <a:rPr lang="zh-CN" altLang="en-US" dirty="0"/>
              <a:t>将 </a:t>
            </a:r>
            <a:r>
              <a:rPr lang="en-US" altLang="zh-CN" dirty="0"/>
              <a:t>TTA </a:t>
            </a:r>
            <a:r>
              <a:rPr lang="zh-CN" altLang="en-US" dirty="0"/>
              <a:t>引入 </a:t>
            </a:r>
            <a:r>
              <a:rPr lang="en-US" altLang="zh-CN" dirty="0"/>
              <a:t>VLN</a:t>
            </a:r>
            <a:r>
              <a:rPr lang="zh-CN" altLang="en-US" dirty="0"/>
              <a:t>，并在时间步长和任务的两个尺度上对模型的梯度和模型参数进行优化，有效地提高了模型性能</a:t>
            </a:r>
            <a:endParaRPr lang="en-US" altLang="zh-CN" dirty="0"/>
          </a:p>
          <a:p>
            <a:pPr lvl="1"/>
            <a:endParaRPr lang="en-US" dirty="0">
              <a:latin typeface="+mn-lt"/>
            </a:endParaRPr>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0"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0">
                  <a:extLst>
                    <a:ext uri="{A12FA001-AC4F-418D-AE19-62706E023703}">
                      <ahyp:hlinkClr xmlns:ahyp="http://schemas.microsoft.com/office/drawing/2018/hyperlinkcolor" val="tx"/>
                    </a:ext>
                  </a:extLst>
                </a:hlinkClick>
              </a:rPr>
              <a:t>RCM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6338131" y="2288524"/>
            <a:ext cx="5015667"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1">
                  <a:extLst>
                    <a:ext uri="{A12FA001-AC4F-418D-AE19-62706E023703}">
                      <ahyp:hlinkClr xmlns:ahyp="http://schemas.microsoft.com/office/drawing/2018/hyperlinkcolor" val="tx"/>
                    </a:ext>
                  </a:extLst>
                </a:hlinkClick>
              </a:rPr>
              <a:t>FSTT</a:t>
            </a:r>
            <a:endParaRPr lang="en-US" sz="2000" b="1" dirty="0">
              <a:solidFill>
                <a:schemeClr val="bg1"/>
              </a:solidFill>
            </a:endParaRPr>
          </a:p>
        </p:txBody>
      </p:sp>
      <p:pic>
        <p:nvPicPr>
          <p:cNvPr id="3" name="图片 2">
            <a:extLst>
              <a:ext uri="{FF2B5EF4-FFF2-40B4-BE49-F238E27FC236}">
                <a16:creationId xmlns:a16="http://schemas.microsoft.com/office/drawing/2014/main" id="{57D9D14A-F976-C858-D994-EDA241988808}"/>
              </a:ext>
            </a:extLst>
          </p:cNvPr>
          <p:cNvPicPr>
            <a:picLocks noChangeAspect="1"/>
          </p:cNvPicPr>
          <p:nvPr/>
        </p:nvPicPr>
        <p:blipFill>
          <a:blip r:embed="rId12"/>
          <a:stretch>
            <a:fillRect/>
          </a:stretch>
        </p:blipFill>
        <p:spPr>
          <a:xfrm>
            <a:off x="989847" y="4022157"/>
            <a:ext cx="4715340" cy="2290308"/>
          </a:xfrm>
          <a:prstGeom prst="rect">
            <a:avLst/>
          </a:prstGeom>
        </p:spPr>
      </p:pic>
      <p:pic>
        <p:nvPicPr>
          <p:cNvPr id="4" name="图片 3">
            <a:extLst>
              <a:ext uri="{FF2B5EF4-FFF2-40B4-BE49-F238E27FC236}">
                <a16:creationId xmlns:a16="http://schemas.microsoft.com/office/drawing/2014/main" id="{57562685-0660-C347-4243-A3609D959E64}"/>
              </a:ext>
            </a:extLst>
          </p:cNvPr>
          <p:cNvPicPr>
            <a:picLocks noChangeAspect="1"/>
          </p:cNvPicPr>
          <p:nvPr/>
        </p:nvPicPr>
        <p:blipFill>
          <a:blip r:embed="rId13"/>
          <a:stretch>
            <a:fillRect/>
          </a:stretch>
        </p:blipFill>
        <p:spPr>
          <a:xfrm>
            <a:off x="6428807" y="4422364"/>
            <a:ext cx="4834550" cy="1489893"/>
          </a:xfrm>
          <a:prstGeom prst="rect">
            <a:avLst/>
          </a:prstGeom>
        </p:spPr>
      </p:pic>
    </p:spTree>
    <p:extLst>
      <p:ext uri="{BB962C8B-B14F-4D97-AF65-F5344CB8AC3E}">
        <p14:creationId xmlns:p14="http://schemas.microsoft.com/office/powerpoint/2010/main" val="1042102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22E1B07-1EFF-F362-ACB3-85D53CCD161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0" imgW="325" imgH="323" progId="TCLayout.ActiveDocument.1">
                  <p:embed/>
                </p:oleObj>
              </mc:Choice>
              <mc:Fallback>
                <p:oleObj name="think-cell 幻灯片" r:id="rId10" imgW="325" imgH="323" progId="TCLayout.ActiveDocument.1">
                  <p:embed/>
                  <p:pic>
                    <p:nvPicPr>
                      <p:cNvPr id="5" name="think-cell data - do not delete" hidden="1">
                        <a:extLst>
                          <a:ext uri="{FF2B5EF4-FFF2-40B4-BE49-F238E27FC236}">
                            <a16:creationId xmlns:a16="http://schemas.microsoft.com/office/drawing/2014/main" id="{C22E1B07-1EFF-F362-ACB3-85D53CCD161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450F243-7982-AF9C-00DA-6DC515CF1917}"/>
              </a:ext>
            </a:extLst>
          </p:cNvPr>
          <p:cNvSpPr>
            <a:spLocks noGrp="1"/>
          </p:cNvSpPr>
          <p:nvPr>
            <p:ph type="title"/>
          </p:nvPr>
        </p:nvSpPr>
        <p:spPr/>
        <p:txBody>
          <a:bodyPr vert="horz"/>
          <a:lstStyle/>
          <a:p>
            <a:r>
              <a:rPr lang="en-US" altLang="zh-CN" sz="4400" b="1" dirty="0">
                <a:solidFill>
                  <a:schemeClr val="tx1"/>
                </a:solidFill>
              </a:rPr>
              <a:t>Methods——</a:t>
            </a:r>
            <a:r>
              <a:rPr lang="zh-CN" altLang="en-US" sz="4400" b="1" dirty="0">
                <a:solidFill>
                  <a:schemeClr val="tx1"/>
                </a:solidFill>
              </a:rPr>
              <a:t>基于记忆理解</a:t>
            </a:r>
            <a:endParaRPr lang="en-US" dirty="0"/>
          </a:p>
        </p:txBody>
      </p:sp>
      <p:sp>
        <p:nvSpPr>
          <p:cNvPr id="7" name="ee4pContent1">
            <a:extLst>
              <a:ext uri="{FF2B5EF4-FFF2-40B4-BE49-F238E27FC236}">
                <a16:creationId xmlns:a16="http://schemas.microsoft.com/office/drawing/2014/main" id="{15B9A545-9A83-AFCA-B78E-DDC77DE9C6E3}"/>
              </a:ext>
            </a:extLst>
          </p:cNvPr>
          <p:cNvSpPr txBox="1">
            <a:spLocks/>
          </p:cNvSpPr>
          <p:nvPr>
            <p:custDataLst>
              <p:tags r:id="rId2"/>
            </p:custDataLst>
          </p:nvPr>
        </p:nvSpPr>
        <p:spPr>
          <a:xfrm>
            <a:off x="838200" y="1690689"/>
            <a:ext cx="10515600" cy="461737"/>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zh-CN" altLang="en-US" dirty="0"/>
              <a:t>大型模型在基于记忆理解的方法中的具体应用是理解历史记忆的表示，并根据其广泛的知识来理解环境和任务</a:t>
            </a:r>
            <a:endParaRPr lang="en-US" altLang="zh-CN" dirty="0"/>
          </a:p>
        </p:txBody>
      </p:sp>
      <p:sp>
        <p:nvSpPr>
          <p:cNvPr id="8" name="ee4pContent1">
            <a:extLst>
              <a:ext uri="{FF2B5EF4-FFF2-40B4-BE49-F238E27FC236}">
                <a16:creationId xmlns:a16="http://schemas.microsoft.com/office/drawing/2014/main" id="{AED09ED6-3A00-81F5-0FF5-F952527838FC}"/>
              </a:ext>
            </a:extLst>
          </p:cNvPr>
          <p:cNvSpPr txBox="1">
            <a:spLocks/>
          </p:cNvSpPr>
          <p:nvPr>
            <p:custDataLst>
              <p:tags r:id="rId3"/>
            </p:custDataLst>
          </p:nvPr>
        </p:nvSpPr>
        <p:spPr>
          <a:xfrm>
            <a:off x="838206"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NaviLLM </a:t>
            </a:r>
            <a:r>
              <a:rPr lang="zh-CN" altLang="en-US" dirty="0"/>
              <a:t>通过视觉编码器将历史观测序列集成到嵌入空间中，将融合编码的多模态信息输入到 </a:t>
            </a:r>
            <a:r>
              <a:rPr lang="en-US" altLang="zh-CN" dirty="0"/>
              <a:t>LLM </a:t>
            </a:r>
            <a:r>
              <a:rPr lang="zh-CN" altLang="en-US" dirty="0"/>
              <a:t>中并对其进行微调，在多个基准测试中取得了最先进的水平</a:t>
            </a:r>
            <a:endParaRPr lang="en-US" altLang="zh-CN" dirty="0"/>
          </a:p>
          <a:p>
            <a:pPr lvl="1"/>
            <a:endParaRPr lang="en-US" altLang="zh-CN" dirty="0"/>
          </a:p>
        </p:txBody>
      </p:sp>
      <p:sp>
        <p:nvSpPr>
          <p:cNvPr id="9" name="ee4pContent1">
            <a:extLst>
              <a:ext uri="{FF2B5EF4-FFF2-40B4-BE49-F238E27FC236}">
                <a16:creationId xmlns:a16="http://schemas.microsoft.com/office/drawing/2014/main" id="{A7E0D5B5-909F-62E2-20C4-D5695ACCB1EB}"/>
              </a:ext>
            </a:extLst>
          </p:cNvPr>
          <p:cNvSpPr txBox="1">
            <a:spLocks/>
          </p:cNvSpPr>
          <p:nvPr>
            <p:custDataLst>
              <p:tags r:id="rId4"/>
            </p:custDataLst>
          </p:nvPr>
        </p:nvSpPr>
        <p:spPr>
          <a:xfrm>
            <a:off x="4381304"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NaVid </a:t>
            </a:r>
            <a:r>
              <a:rPr lang="zh-CN" altLang="en-US" dirty="0"/>
              <a:t>在历史信息的编码方面进行了改进，通过不同程度的池化，在历史观测和当前观测上实现了不同程度的信息保留</a:t>
            </a:r>
            <a:endParaRPr lang="en-US" altLang="zh-CN" dirty="0"/>
          </a:p>
          <a:p>
            <a:pPr lvl="1"/>
            <a:endParaRPr lang="zh-CN" altLang="en-US" b="1" dirty="0"/>
          </a:p>
        </p:txBody>
      </p:sp>
      <p:sp>
        <p:nvSpPr>
          <p:cNvPr id="10" name="ee4pHeader1">
            <a:extLst>
              <a:ext uri="{FF2B5EF4-FFF2-40B4-BE49-F238E27FC236}">
                <a16:creationId xmlns:a16="http://schemas.microsoft.com/office/drawing/2014/main" id="{F147D9C7-5563-088F-2E67-1F82BF08452C}"/>
              </a:ext>
            </a:extLst>
          </p:cNvPr>
          <p:cNvSpPr/>
          <p:nvPr>
            <p:custDataLst>
              <p:tags r:id="rId5"/>
            </p:custDataLst>
          </p:nvPr>
        </p:nvSpPr>
        <p:spPr bwMode="auto">
          <a:xfrm>
            <a:off x="838203"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2">
                  <a:extLst>
                    <a:ext uri="{A12FA001-AC4F-418D-AE19-62706E023703}">
                      <ahyp:hlinkClr xmlns:ahyp="http://schemas.microsoft.com/office/drawing/2018/hyperlinkcolor" val="tx"/>
                    </a:ext>
                  </a:extLst>
                </a:hlinkClick>
              </a:rPr>
              <a:t>NaviLLM</a:t>
            </a:r>
            <a:endParaRPr lang="en-US" altLang="zh-CN" sz="2000" b="1" dirty="0">
              <a:solidFill>
                <a:schemeClr val="bg1"/>
              </a:solidFill>
            </a:endParaRPr>
          </a:p>
        </p:txBody>
      </p:sp>
      <p:sp>
        <p:nvSpPr>
          <p:cNvPr id="11" name="ee4pHeader1">
            <a:extLst>
              <a:ext uri="{FF2B5EF4-FFF2-40B4-BE49-F238E27FC236}">
                <a16:creationId xmlns:a16="http://schemas.microsoft.com/office/drawing/2014/main" id="{65C0883A-1A8B-C6E8-6110-C250033ED684}"/>
              </a:ext>
            </a:extLst>
          </p:cNvPr>
          <p:cNvSpPr/>
          <p:nvPr>
            <p:custDataLst>
              <p:tags r:id="rId6"/>
            </p:custDataLst>
          </p:nvPr>
        </p:nvSpPr>
        <p:spPr bwMode="auto">
          <a:xfrm>
            <a:off x="4381304"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3">
                  <a:extLst>
                    <a:ext uri="{A12FA001-AC4F-418D-AE19-62706E023703}">
                      <ahyp:hlinkClr xmlns:ahyp="http://schemas.microsoft.com/office/drawing/2018/hyperlinkcolor" val="tx"/>
                    </a:ext>
                  </a:extLst>
                </a:hlinkClick>
              </a:rPr>
              <a:t>NaVid</a:t>
            </a:r>
            <a:endParaRPr lang="en-US" sz="2000" b="1" dirty="0">
              <a:solidFill>
                <a:schemeClr val="bg1"/>
              </a:solidFill>
            </a:endParaRPr>
          </a:p>
        </p:txBody>
      </p:sp>
      <p:sp>
        <p:nvSpPr>
          <p:cNvPr id="15" name="ee4pContent1">
            <a:extLst>
              <a:ext uri="{FF2B5EF4-FFF2-40B4-BE49-F238E27FC236}">
                <a16:creationId xmlns:a16="http://schemas.microsoft.com/office/drawing/2014/main" id="{4383536B-DC3A-6CAF-7974-2539D26CC01F}"/>
              </a:ext>
            </a:extLst>
          </p:cNvPr>
          <p:cNvSpPr txBox="1">
            <a:spLocks/>
          </p:cNvSpPr>
          <p:nvPr>
            <p:custDataLst>
              <p:tags r:id="rId7"/>
            </p:custDataLst>
          </p:nvPr>
        </p:nvSpPr>
        <p:spPr>
          <a:xfrm>
            <a:off x="7924402" y="2737562"/>
            <a:ext cx="3429398" cy="3755313"/>
          </a:xfrm>
          <a:prstGeom prst="rect">
            <a:avLst/>
          </a:prstGeom>
          <a:solidFill>
            <a:srgbClr val="FFFFFF">
              <a:lumMod val="100000"/>
            </a:srgbClr>
          </a:solidFill>
          <a:ln w="9525" cmpd="sng">
            <a:solidFill>
              <a:schemeClr val="accent1">
                <a:lumMod val="100000"/>
              </a:schemeClr>
            </a:solidFill>
            <a:prstDash val="solid"/>
          </a:ln>
        </p:spPr>
        <p:txBody>
          <a:bodyPr vert="horz" lIns="90000" tIns="90000" rIns="90000" bIns="90000" rtlCol="0">
            <a:noAutofit/>
          </a:bodyPr>
          <a:lstStyle>
            <a:lvl1pPr marL="0" indent="0" algn="l" defTabSz="914400" rtl="0" eaLnBrk="1" latinLnBrk="0" hangingPunct="1">
              <a:spcBef>
                <a:spcPct val="30000"/>
              </a:spcBef>
              <a:buClr>
                <a:srgbClr val="C02A26"/>
              </a:buClr>
              <a:buFont typeface="Wingdings" panose="05000000000000000000" pitchFamily="2" charset="2"/>
              <a:buNone/>
              <a:defRPr sz="1600" kern="1200">
                <a:solidFill>
                  <a:schemeClr val="tx1"/>
                </a:solidFill>
                <a:latin typeface="Arial" panose="020B0604020202020204" pitchFamily="34" charset="0"/>
                <a:ea typeface="+mn-ea"/>
                <a:cs typeface="Arial" panose="020B0604020202020204" pitchFamily="34" charset="0"/>
              </a:defRPr>
            </a:lvl1pPr>
            <a:lvl2pPr marL="2032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4064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6096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8128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1016000" indent="-203200" algn="l" defTabSz="914400" rtl="0" eaLnBrk="1" latinLnBrk="0" hangingPunct="1">
              <a:spcBef>
                <a:spcPct val="30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6pPr>
            <a:lvl7pPr marL="12192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7pPr>
            <a:lvl8pPr marL="14224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8pPr>
            <a:lvl9pPr marL="1625600" indent="-203200" algn="l" defTabSz="914400" rtl="0" eaLnBrk="1" latinLnBrk="0" hangingPunct="1">
              <a:spcBef>
                <a:spcPct val="30000"/>
              </a:spcBef>
              <a:buClr>
                <a:schemeClr val="accent1"/>
              </a:buClr>
              <a:buFont typeface="Wingdings" panose="05000000000000000000" pitchFamily="2" charset="2"/>
              <a:buChar char="§"/>
              <a:defRPr sz="1600" kern="1200" baseline="0">
                <a:solidFill>
                  <a:schemeClr val="tx1"/>
                </a:solidFill>
                <a:latin typeface="Arial" panose="020B0604020202020204" pitchFamily="34" charset="0"/>
                <a:ea typeface="+mn-ea"/>
                <a:cs typeface="Arial" panose="020B0604020202020204" pitchFamily="34" charset="0"/>
              </a:defRPr>
            </a:lvl9pPr>
          </a:lstStyle>
          <a:p>
            <a:pPr lvl="1"/>
            <a:r>
              <a:rPr lang="en-US" altLang="zh-CN" dirty="0"/>
              <a:t>DiscussNav </a:t>
            </a:r>
            <a:r>
              <a:rPr lang="zh-CN" altLang="en-US" dirty="0"/>
              <a:t>将具有不同能力的大型模型专家分配到不同的角色，引导大型模型在导航操作之前进行讨论以完成导航决策，并在零样本 </a:t>
            </a:r>
            <a:r>
              <a:rPr lang="en-US" altLang="zh-CN" dirty="0"/>
              <a:t>VLN </a:t>
            </a:r>
            <a:r>
              <a:rPr lang="zh-CN" altLang="en-US" dirty="0"/>
              <a:t>中取得了优异的性能</a:t>
            </a:r>
            <a:endParaRPr lang="en-US" altLang="zh-CN" dirty="0"/>
          </a:p>
          <a:p>
            <a:pPr lvl="1"/>
            <a:endParaRPr lang="en-US" altLang="zh-CN" dirty="0"/>
          </a:p>
          <a:p>
            <a:pPr lvl="1"/>
            <a:endParaRPr lang="en-US" dirty="0">
              <a:latin typeface="+mn-lt"/>
            </a:endParaRPr>
          </a:p>
        </p:txBody>
      </p:sp>
      <p:sp>
        <p:nvSpPr>
          <p:cNvPr id="16" name="ee4pHeader1">
            <a:extLst>
              <a:ext uri="{FF2B5EF4-FFF2-40B4-BE49-F238E27FC236}">
                <a16:creationId xmlns:a16="http://schemas.microsoft.com/office/drawing/2014/main" id="{A981AA80-458E-E3A5-8FE2-F59F64DE32D2}"/>
              </a:ext>
            </a:extLst>
          </p:cNvPr>
          <p:cNvSpPr/>
          <p:nvPr>
            <p:custDataLst>
              <p:tags r:id="rId8"/>
            </p:custDataLst>
          </p:nvPr>
        </p:nvSpPr>
        <p:spPr bwMode="auto">
          <a:xfrm>
            <a:off x="7924402" y="2275824"/>
            <a:ext cx="3429398" cy="461738"/>
          </a:xfrm>
          <a:prstGeom prst="rect">
            <a:avLst/>
          </a:prstGeom>
          <a:solidFill>
            <a:schemeClr val="accent1">
              <a:lumMod val="100000"/>
            </a:schemeClr>
          </a:solidFill>
          <a:ln w="9525">
            <a:solidFill>
              <a:schemeClr val="accent1">
                <a:lumMod val="100000"/>
              </a:schemeClr>
            </a:solidFill>
            <a:miter lim="800000"/>
            <a:headEnd/>
            <a:tailEnd/>
          </a:ln>
          <a:effectLst/>
        </p:spPr>
        <p:txBody>
          <a:bodyPr lIns="90000" tIns="46800" rIns="90000" bIns="46800" anchor="ctr"/>
          <a:lstStyle/>
          <a:p>
            <a:pPr algn="ctr" eaLnBrk="0" hangingPunct="0">
              <a:spcAft>
                <a:spcPct val="0"/>
              </a:spcAft>
            </a:pPr>
            <a:r>
              <a:rPr lang="en-US" altLang="zh-CN" sz="2000" b="1" dirty="0">
                <a:solidFill>
                  <a:schemeClr val="bg1"/>
                </a:solidFill>
                <a:hlinkClick r:id="rId14">
                  <a:extLst>
                    <a:ext uri="{A12FA001-AC4F-418D-AE19-62706E023703}">
                      <ahyp:hlinkClr xmlns:ahyp="http://schemas.microsoft.com/office/drawing/2018/hyperlinkcolor" val="tx"/>
                    </a:ext>
                  </a:extLst>
                </a:hlinkClick>
              </a:rPr>
              <a:t>DiscussNav</a:t>
            </a:r>
            <a:endParaRPr lang="en-US" sz="2000" dirty="0">
              <a:solidFill>
                <a:schemeClr val="bg1"/>
              </a:solidFill>
            </a:endParaRPr>
          </a:p>
        </p:txBody>
      </p:sp>
      <p:pic>
        <p:nvPicPr>
          <p:cNvPr id="3" name="图片 2">
            <a:extLst>
              <a:ext uri="{FF2B5EF4-FFF2-40B4-BE49-F238E27FC236}">
                <a16:creationId xmlns:a16="http://schemas.microsoft.com/office/drawing/2014/main" id="{F77E9C79-EC28-316C-8B8A-2316DFAC283A}"/>
              </a:ext>
            </a:extLst>
          </p:cNvPr>
          <p:cNvPicPr>
            <a:picLocks noChangeAspect="1"/>
          </p:cNvPicPr>
          <p:nvPr/>
        </p:nvPicPr>
        <p:blipFill>
          <a:blip r:embed="rId15"/>
          <a:stretch>
            <a:fillRect/>
          </a:stretch>
        </p:blipFill>
        <p:spPr>
          <a:xfrm>
            <a:off x="1021743" y="4120439"/>
            <a:ext cx="3062318" cy="2285956"/>
          </a:xfrm>
          <a:prstGeom prst="rect">
            <a:avLst/>
          </a:prstGeom>
        </p:spPr>
      </p:pic>
      <p:pic>
        <p:nvPicPr>
          <p:cNvPr id="4" name="图片 3">
            <a:extLst>
              <a:ext uri="{FF2B5EF4-FFF2-40B4-BE49-F238E27FC236}">
                <a16:creationId xmlns:a16="http://schemas.microsoft.com/office/drawing/2014/main" id="{08F59A6A-C549-ADF5-A1A0-9BB99DF8034F}"/>
              </a:ext>
            </a:extLst>
          </p:cNvPr>
          <p:cNvPicPr>
            <a:picLocks noChangeAspect="1"/>
          </p:cNvPicPr>
          <p:nvPr/>
        </p:nvPicPr>
        <p:blipFill>
          <a:blip r:embed="rId16"/>
          <a:stretch>
            <a:fillRect/>
          </a:stretch>
        </p:blipFill>
        <p:spPr>
          <a:xfrm>
            <a:off x="4426426" y="4290198"/>
            <a:ext cx="3339148" cy="1946438"/>
          </a:xfrm>
          <a:prstGeom prst="rect">
            <a:avLst/>
          </a:prstGeom>
        </p:spPr>
      </p:pic>
      <p:pic>
        <p:nvPicPr>
          <p:cNvPr id="6" name="图片 5">
            <a:extLst>
              <a:ext uri="{FF2B5EF4-FFF2-40B4-BE49-F238E27FC236}">
                <a16:creationId xmlns:a16="http://schemas.microsoft.com/office/drawing/2014/main" id="{9DF3D25E-17B2-3DDB-4CCC-B21642B5BB0E}"/>
              </a:ext>
            </a:extLst>
          </p:cNvPr>
          <p:cNvPicPr>
            <a:picLocks noChangeAspect="1"/>
          </p:cNvPicPr>
          <p:nvPr/>
        </p:nvPicPr>
        <p:blipFill>
          <a:blip r:embed="rId17"/>
          <a:stretch>
            <a:fillRect/>
          </a:stretch>
        </p:blipFill>
        <p:spPr>
          <a:xfrm>
            <a:off x="8885475" y="4120439"/>
            <a:ext cx="1507251" cy="2327168"/>
          </a:xfrm>
          <a:prstGeom prst="rect">
            <a:avLst/>
          </a:prstGeom>
        </p:spPr>
      </p:pic>
    </p:spTree>
    <p:extLst>
      <p:ext uri="{BB962C8B-B14F-4D97-AF65-F5344CB8AC3E}">
        <p14:creationId xmlns:p14="http://schemas.microsoft.com/office/powerpoint/2010/main" val="39422427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_UPDATEPAGENUMBERS" val="1"/>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shadow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40.49992&quot; top=&quot;135.25&quot; width=&quot;878.8124&quot; height=&quot;350.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Embodied AI&quot; title=&quot;Embodied AI&quot; subtitle=&quot;&quot; sizingModeId=&quot;2&quot; fontSize=&quot;16&quot; fontSizeAuto=&quot;1&quot; startTime=&quot;540&quot; timeFormatId=&quot;1&quot; startItemNo=&quot;1&quot; createSingleAgendaSlide=&quot;1&quot; createSeparatingSlides=&quot;1&quot; createBackupSlide=&quot;0&quot; layoutId=&quot;1_1&quot; hideSeparatingSlides=&quot;0&quot; createSections=&quot;1&quot; singleSlideId=&quot;34ce8e2c-6fa6-4a85-8197-f9966fba1779&quot; backup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70.0796&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c941209-720b-42eb-b2ec-e1a366a9a64f&quot; parentId=&quot;&quot; level=&quot;1&quot; generateAgendaSlide=&quot;1&quot; showAgendaItem=&quot;1&quot; isBreak=&quot;0&quot; topic=&quot;Introduction&quot; agendaSlideId=&quot;76084de4-10f5-4c05-946e-d9524c7a6235&quot; sectionId=&quot;{E39EE647-F2B9-4A6C-903D-EC89B4EE7473}&quot; /&gt;&lt;item duration=&quot;30&quot; id=&quot;3c6c865f-f5a6-4af4-9fda-6948e46aee9d&quot; parentId=&quot;&quot; level=&quot;1&quot; generateAgendaSlide=&quot;1&quot; showAgendaItem=&quot;1&quot; isBreak=&quot;0&quot; topic=&quot;Tool1 Embodied Robots&quot; agendaSlideId=&quot;9990acd5-2cb4-45f6-82ce-d8e583c6b0d3&quot; sectionId=&quot;{45EFC00A-ABD3-45B6-A844-134CA1DCDD47}&quot; /&gt;&lt;item duration=&quot;30&quot; id=&quot;6463fe9b-6e6f-4f46-8e9b-fdcd505c4aaa&quot; parentId=&quot;&quot; level=&quot;1&quot; generateAgendaSlide=&quot;1&quot; showAgendaItem=&quot;1&quot; isBreak=&quot;0&quot; topic=&quot;Tool2 Embodied Simulators&quot; agendaSlideId=&quot;57f756fa-0a0d-4faf-86b4-61abd619b9a9&quot; sectionId=&quot;{300FB24A-C319-47ED-995F-A906E1B8F143}&quot; /&gt;&lt;item duration=&quot;30&quot; id=&quot;63ea3084-398f-406b-b849-60bcaaac9150&quot; parentId=&quot;&quot; level=&quot;1&quot; generateAgendaSlide=&quot;1&quot; showAgendaItem=&quot;1&quot; isBreak=&quot;0&quot; topic=&quot;Task1 Embodied Perception&quot; agendaSlideId=&quot;74c0b988-9e18-455e-b196-9685cd0b85bd&quot; sectionId=&quot;{3C5A578A-6776-4684-80F4-74B955D1EF25}&quot; /&gt;&lt;item duration=&quot;30&quot; id=&quot;2e3e094f-a453-4b18-9822-9822f5db8ff9&quot; parentId=&quot;&quot; level=&quot;1&quot; generateAgendaSlide=&quot;1&quot; showAgendaItem=&quot;1&quot; isBreak=&quot;0&quot; topic=&quot;Task2 Embodied Interaction&quot; agendaSlideId=&quot;5bbeccca-bead-4fab-949a-86055cf9ea7e&quot; sectionId=&quot;{C12C4550-C11A-42CE-8751-E15E6669F77D}&quot; /&gt;&lt;item duration=&quot;30&quot; id=&quot;11a270ba-7449-4cfc-b112-775ff341b6ee&quot; parentId=&quot;&quot; level=&quot;1&quot; generateAgendaSlide=&quot;1&quot; showAgendaItem=&quot;1&quot; isBreak=&quot;0&quot; topic=&quot;Task3 Embodied Agent&quot; agendaSlideId=&quot;bfbc024c-c859-49ab-aab7-ef408c11f3ea&quot; sectionId=&quot;{49AFBE4A-4023-48EA-860C-8A407BE84EE1}&quot; /&gt;&lt;item duration=&quot;30&quot; id=&quot;7fed1100-4a8e-4a3f-9023-a27f1736c317&quot; parentId=&quot;&quot; level=&quot;1&quot; generateAgendaSlide=&quot;1&quot; showAgendaItem=&quot;1&quot; isBreak=&quot;0&quot; topic=&quot;Task4 Sim2Real Adaptation&quot; agendaSlideId=&quot;8c58e9c7-5a89-438d-b39d-d315e205025c&quot; sectionId=&quot;{A8A78CAA-2CD6-4BF3-943A-510F3C6550BF}&quot; /&gt;&lt;item duration=&quot;30&quot; id=&quot;950eb862-4a19-4ce0-a4e3-1a98d8242d3c&quot; parentId=&quot;&quot; level=&quot;1&quot; generateAgendaSlide=&quot;1&quot; showAgendaItem=&quot;1&quot; isBreak=&quot;0&quot; topic=&quot;Challenges and Future Directions&quot; agendaSlideId=&quot;f85da62d-55ff-4b76-a140-1234dd11014c&quot; sectionId=&quot;{BFE21672-ABEF-4DFC-9DA1-35EADA956488}&quot; /&gt;&lt;/items&gt;&lt;/agenda&gt;&lt;agenda name=&quot;Embodied Robots&quot; title=&quot;Embodied Robot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672.31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69c5ed5-cfba-4558-9b20-5aca3881dace&quot; parentId=&quot;&quot; level=&quot;1&quot; generateAgendaSlide=&quot;1&quot; showAgendaItem=&quot;1&quot; isBreak=&quot;0&quot; topic=&quot;Introduction&quot; agendaSlideId=&quot;3153a492-dcd4-45be-b8ba-2d318043d54b&quot; /&gt;&lt;item duration=&quot;30&quot; id=&quot;186a2dcc-8456-4b35-97d7-bad591b9cc89&quot; parentId=&quot;&quot; level=&quot;1&quot; generateAgendaSlide=&quot;1&quot; showAgendaItem=&quot;1&quot; isBreak=&quot;0&quot; topic=&quot;Fixed-base Robots&quot; agendaSlideId=&quot;3efdf9b6-3494-4f4d-b961-6949580c130d&quot; /&gt;&lt;item duration=&quot;30&quot; id=&quot;78d56c29-3502-4e9c-a1bf-ed9c28bd4b09&quot; parentId=&quot;&quot; level=&quot;1&quot; generateAgendaSlide=&quot;1&quot; showAgendaItem=&quot;1&quot; isBreak=&quot;0&quot; topic=&quot;Wheeled Robots&quot; agendaSlideId=&quot;51d2a717-9dd7-4626-a97c-02ee6a77a1e8&quot; /&gt;&lt;item duration=&quot;30&quot; id=&quot;57066fa7-d7fb-4e79-b137-d24f7c40d589&quot; parentId=&quot;&quot; level=&quot;1&quot; generateAgendaSlide=&quot;1&quot; showAgendaItem=&quot;1&quot; isBreak=&quot;0&quot; topic=&quot;Tracked Robots&quot; agendaSlideId=&quot;1da464e7-3bc2-4c05-9aaa-fed99bfa0207&quot; /&gt;&lt;item duration=&quot;30&quot; id=&quot;810daa82-4c07-43cd-80bc-e6b720a8aa9d&quot; parentId=&quot;&quot; level=&quot;1&quot; generateAgendaSlide=&quot;1&quot; showAgendaItem=&quot;1&quot; isBreak=&quot;0&quot; topic=&quot;Quadruped Robots&quot; agendaSlideId=&quot;24995929-fa19-48d7-9998-ba4410cbdff6&quot; /&gt;&lt;item duration=&quot;30&quot; id=&quot;7e21b890-02ca-4cae-943d-0bef61490e4e&quot; parentId=&quot;&quot; level=&quot;1&quot; generateAgendaSlide=&quot;1&quot; showAgendaItem=&quot;1&quot; isBreak=&quot;0&quot; topic=&quot;Humanoid Robots&quot; agendaSlideId=&quot;f19d3b96-f418-4dff-bb6e-3607952884af&quot; /&gt;&lt;item duration=&quot;30&quot; id=&quot;14bc2737-07f0-4a25-96c7-79e0c35c77a2&quot; parentId=&quot;&quot; level=&quot;1&quot; generateAgendaSlide=&quot;1&quot; showAgendaItem=&quot;1&quot; isBreak=&quot;0&quot; topic=&quot;Biomimetic Robots&quot; agendaSlideId=&quot;48b732f8-3ef4-4489-9966-ee5365a512dc&quot; /&gt;&lt;/items&gt;&lt;/agenda&gt;&lt;agenda name=&quot;Embodied Simulators&quot; title=&quot;Embodied Simulator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00.658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8704f652-87f3-412f-9bb6-4289838bdb16&quot; parentId=&quot;&quot; level=&quot;1&quot; generateAgendaSlide=&quot;1&quot; showAgendaItem=&quot;1&quot; isBreak=&quot;0&quot; topic=&quot;Introduction&quot; agendaSlideId=&quot;5706621f-8ff1-4d28-95ae-e4f190ffbbcb&quot; sectionId=&quot;&quot; /&gt;&lt;item duration=&quot;30&quot; id=&quot;2fedc8df-a216-40ea-8736-3f1a9b676500&quot; parentId=&quot;&quot; level=&quot;1&quot; generateAgendaSlide=&quot;1&quot; showAgendaItem=&quot;1&quot; isBreak=&quot;0&quot; topic=&quot;General Simulator&quot; agendaSlideId=&quot;0ecd0b53-8ee5-4c82-a4ed-e77ce0044618&quot; sectionId=&quot;&quot; /&gt;&lt;item duration=&quot;30&quot; id=&quot;da7510d1-5667-4402-b9f7-9236fe78b84d&quot; parentId=&quot;&quot; level=&quot;1&quot; generateAgendaSlide=&quot;1&quot; showAgendaItem=&quot;1&quot; isBreak=&quot;0&quot; topic=&quot;Real-Scene Based Simulators&quot; agendaSlideId=&quot;f545c868-7312-400b-8a54-f255c4669ba4&quot; sectionId=&quot;&quot; /&gt;&lt;item duration=&quot;30&quot; id=&quot;2fd117a2-992f-407c-9ccf-6512eb90744c&quot; parentId=&quot;&quot; level=&quot;1&quot; generateAgendaSlide=&quot;1&quot; showAgendaItem=&quot;1&quot; isBreak=&quot;0&quot; topic=&quot;Automated Simulation Scene Construction&quot; agendaSlideId=&quot;fa02615a-27a4-4867-b719-805e771519b8&quot; sectionId=&quot;&quot; /&gt;&lt;/items&gt;&lt;/agenda&gt;&lt;agenda name=&quot;Embodied Perception&quot; title=&quot;Embodied Percep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34.239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f070db-a76d-40c3-8880-9836dc3256a1&quot; parentId=&quot;&quot; level=&quot;1&quot; generateAgendaSlide=&quot;1&quot; showAgendaItem=&quot;1&quot; isBreak=&quot;0&quot; topic=&quot;Introduction&quot; agendaSlideId=&quot;8bb23422-855f-4f98-be1e-de522a382985&quot; /&gt;&lt;item duration=&quot;30&quot; id=&quot;270a160e-b30f-43c3-8a7a-b4037527d2d6&quot; parentId=&quot;&quot; level=&quot;1&quot; generateAgendaSlide=&quot;1&quot; showAgendaItem=&quot;1&quot; isBreak=&quot;0&quot; topic=&quot;Active Visual Perception&quot; agendaSlideId=&quot;fb523f80-95ea-41a4-b503-8824842d720b&quot; /&gt;&lt;item duration=&quot;30&quot; id=&quot;ebdcff6a-b3c3-44db-816e-4bce8e48e62d&quot; parentId=&quot;270a160e-b30f-43c3-8a7a-b4037527d2d6&quot; level=&quot;2&quot; generateAgendaSlide=&quot;1&quot; showAgendaItem=&quot;1&quot; isBreak=&quot;0&quot; topic=&quot;Introduction&quot; agendaSlideId=&quot;e27908af-48d7-4e53-a010-497a63fbeb04&quot; /&gt;&lt;item duration=&quot;30&quot; id=&quot;258a2da5-39f4-4dfb-bee2-bd235bf20bb0&quot; parentId=&quot;270a160e-b30f-43c3-8a7a-b4037527d2d6&quot; level=&quot;2&quot; generateAgendaSlide=&quot;1&quot; showAgendaItem=&quot;1&quot; isBreak=&quot;0&quot; topic=&quot;Visual Simultaneous Localization and Mapping&quot; agendaSlideId=&quot;9850884c-3a40-4c66-9f13-5843f4a453f6&quot; /&gt;&lt;item duration=&quot;30&quot; id=&quot;8b4a96b8-dfd5-44d4-9734-74fbd22e894e&quot; parentId=&quot;270a160e-b30f-43c3-8a7a-b4037527d2d6&quot; level=&quot;2&quot; generateAgendaSlide=&quot;1&quot; showAgendaItem=&quot;1&quot; isBreak=&quot;0&quot; topic=&quot;3D Scene Understanding&quot; agendaSlideId=&quot;196134e7-3b1d-444c-bab4-613db596f1b8&quot; /&gt;&lt;item duration=&quot;30&quot; id=&quot;868bad27-4d21-4a9c-b848-402add2a7ce6&quot; parentId=&quot;270a160e-b30f-43c3-8a7a-b4037527d2d6&quot; level=&quot;2&quot; generateAgendaSlide=&quot;1&quot; showAgendaItem=&quot;1&quot; isBreak=&quot;0&quot; topic=&quot;Active Exploration&quot; agendaSlideId=&quot;0b74f1bb-7de5-4621-a211-f4558973634b&quot; /&gt;&lt;item duration=&quot;30&quot; id=&quot;c6975f3d-9a8e-484d-a3da-6c7c3b7cd045&quot; parentId=&quot;&quot; level=&quot;1&quot; generateAgendaSlide=&quot;1&quot; showAgendaItem=&quot;1&quot; isBreak=&quot;0&quot; topic=&quot;3D Visual Grounding&quot; agendaSlideId=&quot;751fe5d2-7cea-4b0f-9834-a51034efc919&quot; /&gt;&lt;item duration=&quot;30&quot; id=&quot;ec50c2c2-fe38-4ca4-8d6f-52f3081b6a89&quot; parentId=&quot;c6975f3d-9a8e-484d-a3da-6c7c3b7cd045&quot; level=&quot;2&quot; generateAgendaSlide=&quot;1&quot; showAgendaItem=&quot;1&quot; isBreak=&quot;0&quot; topic=&quot;Introduction&quot; agendaSlideId=&quot;2d82ac53-4287-4488-b28b-eb237bfba996&quot; /&gt;&lt;item duration=&quot;30&quot; id=&quot;863cece4-cd8e-4d76-a1e4-02c1dc217ddf&quot; parentId=&quot;c6975f3d-9a8e-484d-a3da-6c7c3b7cd045&quot; level=&quot;2&quot; generateAgendaSlide=&quot;1&quot; showAgendaItem=&quot;1&quot; isBreak=&quot;0&quot; topic=&quot;Two Stage&quot; agendaSlideId=&quot;60c9dbde-0ac6-4a81-9933-5ee65dd1bb4a&quot; /&gt;&lt;item duration=&quot;30&quot; id=&quot;36219946-dda4-4955-acba-789aa3095265&quot; parentId=&quot;c6975f3d-9a8e-484d-a3da-6c7c3b7cd045&quot; level=&quot;2&quot; generateAgendaSlide=&quot;1&quot; showAgendaItem=&quot;1&quot; isBreak=&quot;0&quot; topic=&quot;One Stage&quot; agendaSlideId=&quot;4022e9d9-6589-4a5a-9aa1-84836a3a2822&quot; /&gt;&lt;item duration=&quot;30&quot; id=&quot;aee987dd-50fb-4de4-bf2f-8a58514f8a09&quot; parentId=&quot;&quot; level=&quot;1&quot; generateAgendaSlide=&quot;1&quot; showAgendaItem=&quot;1&quot; isBreak=&quot;0&quot; topic=&quot;Visual Language Navigation&quot; agendaSlideId=&quot;f4a5854f-9f61-4cc7-9857-2c3066370348&quot; /&gt;&lt;item duration=&quot;30&quot; id=&quot;c310054d-c648-40d5-93a0-d1bf72be84cc&quot; parentId=&quot;aee987dd-50fb-4de4-bf2f-8a58514f8a09&quot; level=&quot;2&quot; generateAgendaSlide=&quot;1&quot; showAgendaItem=&quot;1&quot; isBreak=&quot;0&quot; topic=&quot;Introduction&quot; agendaSlideId=&quot;7de8a299-dfc1-4c4b-a9df-3cc9d095c4f0&quot; /&gt;&lt;item duration=&quot;30&quot; id=&quot;e3a6d0a8-9ede-4f3b-9183-c84c405c181c&quot; parentId=&quot;aee987dd-50fb-4de4-bf2f-8a58514f8a09&quot; level=&quot;2&quot; generateAgendaSlide=&quot;1&quot; showAgendaItem=&quot;1&quot; isBreak=&quot;0&quot; topic=&quot;Datasets&quot; agendaSlideId=&quot;5f6576a0-fde0-4b3f-b85d-ed052301378b&quot; /&gt;&lt;item duration=&quot;30&quot; id=&quot;44a10acd-baec-4f8f-bade-f61949fef0eb&quot; parentId=&quot;aee987dd-50fb-4de4-bf2f-8a58514f8a09&quot; level=&quot;2&quot; generateAgendaSlide=&quot;1&quot; showAgendaItem=&quot;1&quot; isBreak=&quot;0&quot; topic=&quot;Methods&quot; agendaSlideId=&quot;bbcab6b7-1a8a-4ac3-8cfa-0f26e545cc82&quot; /&gt;&lt;item duration=&quot;30&quot; id=&quot;aa27d9d2-7e2a-45c2-8ed3-3de46e9cf044&quot; parentId=&quot;&quot; level=&quot;1&quot; generateAgendaSlide=&quot;1&quot; showAgendaItem=&quot;1&quot; isBreak=&quot;0&quot; topic=&quot;Non-Visual Perception: Tactile&quot; agendaSlideId=&quot;fa92ebc4-2bbc-4dea-930d-e195e2b5cc79&quot; /&gt;&lt;item duration=&quot;30&quot; id=&quot;090f90b9-8d08-46a1-8e51-564c9146be2d&quot; parentId=&quot;aa27d9d2-7e2a-45c2-8ed3-3de46e9cf044&quot; level=&quot;2&quot; generateAgendaSlide=&quot;1&quot; showAgendaItem=&quot;1&quot; isBreak=&quot;0&quot; topic=&quot;Introduction&quot; agendaSlideId=&quot;af4a1d4f-8857-40fa-b6f6-67da2f5fae90&quot; /&gt;&lt;item duration=&quot;30&quot; id=&quot;cd9a7f34-ba08-43e3-9cec-65ff024ec879&quot; parentId=&quot;aa27d9d2-7e2a-45c2-8ed3-3de46e9cf044&quot; level=&quot;2&quot; generateAgendaSlide=&quot;1&quot; showAgendaItem=&quot;1&quot; isBreak=&quot;0&quot; topic=&quot;Sensor Design&quot; agendaSlideId=&quot;a22606a0-0a5b-403b-bbad-9fbd82bcbbe7&quot; /&gt;&lt;item duration=&quot;30&quot; id=&quot;102e92ee-720b-472f-a69f-9d25f6459435&quot; parentId=&quot;aa27d9d2-7e2a-45c2-8ed3-3de46e9cf044&quot; level=&quot;2&quot; generateAgendaSlide=&quot;1&quot; showAgendaItem=&quot;1&quot; isBreak=&quot;0&quot; topic=&quot;Datasets&quot; agendaSlideId=&quot;d840bdbb-5121-4cdc-8eb5-8a12d6db33e7&quot; /&gt;&lt;item duration=&quot;30&quot; id=&quot;a040d4bd-c290-431d-823c-ec41ee711e9f&quot; parentId=&quot;aa27d9d2-7e2a-45c2-8ed3-3de46e9cf044&quot; level=&quot;2&quot; generateAgendaSlide=&quot;1&quot; showAgendaItem=&quot;1&quot; isBreak=&quot;0&quot; topic=&quot;Methods&quot; agendaSlideId=&quot;da5fcb9b-24de-454d-b8e8-8ac473616ad8&quot; /&gt;&lt;/items&gt;&lt;/agenda&gt;&lt;agenda name=&quot;Embodied Interaction&quot; title=&quot;Embodied Interac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48.721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3a79ec79-72e0-4ced-842b-150518de32c0&quot; parentId=&quot;&quot; level=&quot;1&quot; generateAgendaSlide=&quot;1&quot; showAgendaItem=&quot;1&quot; isBreak=&quot;0&quot; topic=&quot;Introduction&quot; agendaSlideId=&quot;bbf40df1-5f6a-4591-b9a9-b8a6b6f60026&quot; /&gt;&lt;item duration=&quot;30&quot; id=&quot;8971a405-b5b3-4ef6-92e0-70fb0926a238&quot; parentId=&quot;&quot; level=&quot;1&quot; generateAgendaSlide=&quot;1&quot; showAgendaItem=&quot;1&quot; isBreak=&quot;0&quot; topic=&quot;Embodied Question Answering&quot; agendaSlideId=&quot;90e94714-1a67-4c93-8738-6aa6f2b37237&quot; /&gt;&lt;item duration=&quot;30&quot; id=&quot;f70f1100-abd3-4ee7-a899-89d8fd5142b2&quot; parentId=&quot;8971a405-b5b3-4ef6-92e0-70fb0926a238&quot; level=&quot;2&quot; generateAgendaSlide=&quot;1&quot; showAgendaItem=&quot;1&quot; isBreak=&quot;0&quot; topic=&quot;Introduction&quot; agendaSlideId=&quot;ccbb84a5-27f5-4c5f-85ee-6f4121daa891&quot; /&gt;&lt;item duration=&quot;30&quot; id=&quot;e15a2249-d143-4761-a011-6a0b9f3b1e05&quot; parentId=&quot;8971a405-b5b3-4ef6-92e0-70fb0926a238&quot; level=&quot;2&quot; generateAgendaSlide=&quot;1&quot; showAgendaItem=&quot;1&quot; isBreak=&quot;0&quot; topic=&quot;Datasets&quot; agendaSlideId=&quot;8960913e-c0c3-4b15-87f1-b7f4570d27a7&quot; /&gt;&lt;item duration=&quot;30&quot; id=&quot;b6abef8e-a10f-46ff-9bd0-94765cdcc24e&quot; parentId=&quot;8971a405-b5b3-4ef6-92e0-70fb0926a238&quot; level=&quot;2&quot; generateAgendaSlide=&quot;1&quot; showAgendaItem=&quot;1&quot; isBreak=&quot;0&quot; topic=&quot;Methods&quot; agendaSlideId=&quot;ac41b670-fd68-4e64-a967-d426eff41da0&quot; /&gt;&lt;item duration=&quot;30&quot; id=&quot;99d7768e-4278-4385-b73c-30d93a23e61a&quot; parentId=&quot;8971a405-b5b3-4ef6-92e0-70fb0926a238&quot; level=&quot;2&quot; generateAgendaSlide=&quot;1&quot; showAgendaItem=&quot;1&quot; isBreak=&quot;0&quot; topic=&quot;Metrics&quot; agendaSlideId=&quot;6bf3aa1c-5437-4654-81f6-15b42928d75c&quot; /&gt;&lt;item duration=&quot;30&quot; id=&quot;1b7b1d0d-0d32-4257-bab8-ddb6a99f173d&quot; parentId=&quot;8971a405-b5b3-4ef6-92e0-70fb0926a238&quot; level=&quot;2&quot; generateAgendaSlide=&quot;1&quot; showAgendaItem=&quot;1&quot; isBreak=&quot;0&quot; topic=&quot;Limitations&quot; agendaSlideId=&quot;d3c7eef6-3e74-493e-a245-773c169f4591&quot; /&gt;&lt;item duration=&quot;30&quot; id=&quot;39d3cb7e-13b5-480d-8f5c-5bc12c5e95ce&quot; parentId=&quot;&quot; level=&quot;1&quot; generateAgendaSlide=&quot;1&quot; showAgendaItem=&quot;1&quot; isBreak=&quot;0&quot; topic=&quot;Embodied Grasping&quot; agendaSlideId=&quot;aa97632e-69ec-43e2-a47a-f6f29ab47838&quot; /&gt;&lt;item duration=&quot;30&quot; id=&quot;85cca8de-92a0-4c46-94ad-5064ee0fe485&quot; parentId=&quot;39d3cb7e-13b5-480d-8f5c-5bc12c5e95ce&quot; level=&quot;2&quot; generateAgendaSlide=&quot;1&quot; showAgendaItem=&quot;1&quot; isBreak=&quot;0&quot; topic=&quot;Introduction&quot; agendaSlideId=&quot;da1c1820-914e-4525-b41c-30a13a4a07c8&quot; /&gt;&lt;item duration=&quot;30&quot; id=&quot;a1504d70-f4a8-486b-b9de-7c0ee7c5a309&quot; parentId=&quot;39d3cb7e-13b5-480d-8f5c-5bc12c5e95ce&quot; level=&quot;2&quot; generateAgendaSlide=&quot;1&quot; showAgendaItem=&quot;1&quot; isBreak=&quot;0&quot; topic=&quot;Gripper&quot; agendaSlideId=&quot;e35312c2-b13d-480a-b122-ef828e839690&quot; /&gt;&lt;item duration=&quot;30&quot; id=&quot;8c12cafc-2c9c-4c23-847c-6af33c75e76f&quot; parentId=&quot;39d3cb7e-13b5-480d-8f5c-5bc12c5e95ce&quot; level=&quot;2&quot; generateAgendaSlide=&quot;1&quot; showAgendaItem=&quot;1&quot; isBreak=&quot;0&quot; topic=&quot;Datasets&quot; agendaSlideId=&quot;61aaad74-1b3f-4ca1-8828-95a4ba0041a8&quot; /&gt;&lt;item duration=&quot;30&quot; id=&quot;f28d93c1-9235-453f-9968-fa3943d52c46&quot; parentId=&quot;39d3cb7e-13b5-480d-8f5c-5bc12c5e95ce&quot; level=&quot;2&quot; generateAgendaSlide=&quot;1&quot; showAgendaItem=&quot;1&quot; isBreak=&quot;0&quot; topic=&quot;Language-Guided Grasping&quot; agendaSlideId=&quot;d4700447-82fe-436d-ba5c-cd5d3ff38b60&quot; /&gt;&lt;item duration=&quot;30&quot; id=&quot;942b247d-ec93-4778-a023-6200618fe4b0&quot; parentId=&quot;39d3cb7e-13b5-480d-8f5c-5bc12c5e95ce&quot; level=&quot;2&quot; generateAgendaSlide=&quot;1&quot; showAgendaItem=&quot;1&quot; isBreak=&quot;0&quot; topic=&quot;End-to-End Approaches&quot; agendaSlideId=&quot;256ceb1b-5282-479b-b09f-b280e8d56277&quot; /&gt;&lt;item duration=&quot;30&quot; id=&quot;de940762-773d-4edf-a1be-2d7a83632e07&quot; parentId=&quot;39d3cb7e-13b5-480d-8f5c-5bc12c5e95ce&quot; level=&quot;2&quot; generateAgendaSlide=&quot;1&quot; showAgendaItem=&quot;1&quot; isBreak=&quot;0&quot; topic=&quot;Modular Approaches&quot; agendaSlideId=&quot;490ebd79-5f3a-4dcf-a71e-ca959b8c6277&quot; /&gt;&lt;/items&gt;&lt;/agenda&gt;&lt;agenda name=&quot;Embodied Agent&quot; title=&quot;Embodied Agent&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225.4701&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b9fcc292-12de-42b4-99e0-b534a3e79864&quot; parentId=&quot;&quot; level=&quot;1&quot; generateAgendaSlide=&quot;1&quot; showAgendaItem=&quot;1&quot; isBreak=&quot;0&quot; topic=&quot;Introduction&quot; agendaSlideId=&quot;f8be7a2d-7264-4b68-8ac3-01c050178dfa&quot; /&gt;&lt;item duration=&quot;30&quot; id=&quot;8736bc4a-6e70-4871-a8a8-68eb7bfd6c29&quot; parentId=&quot;&quot; level=&quot;1&quot; generateAgendaSlide=&quot;1&quot; showAgendaItem=&quot;1&quot; isBreak=&quot;0&quot; topic=&quot;Embodied Multimodal Foundation Model&quot; agendaSlideId=&quot;c51189d9-a7b4-400a-9bf7-d8f1268b6aaa&quot; /&gt;&lt;item duration=&quot;30&quot; id=&quot;334eb2a5-ea53-4bba-8c4e-439f8535d363&quot; parentId=&quot;&quot; level=&quot;1&quot; generateAgendaSlide=&quot;1&quot; showAgendaItem=&quot;1&quot; isBreak=&quot;0&quot; topic=&quot;Embodied Task Planning&quot; agendaSlideId=&quot;c313a3bf-972a-4020-ac80-414f000d153f&quot; /&gt;&lt;item duration=&quot;30&quot; id=&quot;cfe40212-0aaf-451e-ad92-5e0df820eadd&quot; parentId=&quot;334eb2a5-ea53-4bba-8c4e-439f8535d363&quot; level=&quot;2&quot; generateAgendaSlide=&quot;1&quot; showAgendaItem=&quot;1&quot; isBreak=&quot;0&quot; topic=&quot;Introduction&quot; agendaSlideId=&quot;d3177b66-0d59-4daf-8adb-c2bf8581c1c0&quot; /&gt;&lt;item duration=&quot;30&quot; id=&quot;f2e4d61a-f9a7-4162-a5b2-bde2f405dd75&quot; parentId=&quot;334eb2a5-ea53-4bba-8c4e-439f8535d363&quot; level=&quot;2&quot; generateAgendaSlide=&quot;1&quot; showAgendaItem=&quot;1&quot; isBreak=&quot;0&quot; topic=&quot;Planning Utilizing the Emergent Capabilities of LLMs&quot; agendaSlideId=&quot;28910f72-0685-4cd2-9f71-cefc8c70e099&quot; /&gt;&lt;item duration=&quot;30&quot; id=&quot;d5ce42a0-d109-4ccc-a2f8-1a69c9983169&quot; parentId=&quot;334eb2a5-ea53-4bba-8c4e-439f8535d363&quot; level=&quot;2&quot; generateAgendaSlide=&quot;1&quot; showAgendaItem=&quot;1&quot; isBreak=&quot;0&quot; topic=&quot;Planning Utilizing the Visual Information from Embodied Perception Model&quot; agendaSlideId=&quot;432bc900-8e29-4e9f-bc1b-c9eb72ae30b7&quot; /&gt;&lt;item duration=&quot;30&quot; id=&quot;035e9bac-3bd3-4163-905f-23b836fb96ac&quot; parentId=&quot;334eb2a5-ea53-4bba-8c4e-439f8535d363&quot; level=&quot;2&quot; generateAgendaSlide=&quot;1&quot; showAgendaItem=&quot;1&quot; isBreak=&quot;0&quot; topic=&quot;Planning Utilizing the VLMs&quot; agendaSlideId=&quot;5634d75c-9c3e-4b22-bc68-c8e001457ed3&quot; /&gt;&lt;item duration=&quot;30&quot; id=&quot;59d42131-68f8-433b-8de6-7803878d3d41&quot; parentId=&quot;&quot; level=&quot;1&quot; generateAgendaSlide=&quot;1&quot; showAgendaItem=&quot;1&quot; isBreak=&quot;0&quot; topic=&quot;Embodied Action Planning&quot; agendaSlideId=&quot;d8cfb65e-70e8-41a7-8879-1b50e375f9ea&quot; /&gt;&lt;item duration=&quot;30&quot; id=&quot;01acbc01-098a-4c92-bb7b-5593f41ff5e6&quot; parentId=&quot;59d42131-68f8-433b-8de6-7803878d3d41&quot; level=&quot;2&quot; generateAgendaSlide=&quot;1&quot; showAgendaItem=&quot;1&quot; isBreak=&quot;0&quot; topic=&quot;Introduction&quot; agendaSlideId=&quot;b66ba090-89f9-4c6c-abb7-d091a89169c1&quot; /&gt;&lt;item duration=&quot;30&quot; id=&quot;4eaa7a6a-8fb3-48b1-9f26-579ad0539cda&quot; parentId=&quot;59d42131-68f8-433b-8de6-7803878d3d41&quot; level=&quot;2&quot; generateAgendaSlide=&quot;1&quot; showAgendaItem=&quot;1&quot; isBreak=&quot;0&quot; topic=&quot;Action Utilizing APIs&quot; agendaSlideId=&quot;6b9f091a-1059-4b47-b866-db164c1f044a&quot; /&gt;&lt;item duration=&quot;30&quot; id=&quot;6c8996b6-8263-42d6-8277-4175b1bdab14&quot; parentId=&quot;59d42131-68f8-433b-8de6-7803878d3d41&quot; level=&quot;2&quot; generateAgendaSlide=&quot;1&quot; showAgendaItem=&quot;1&quot; isBreak=&quot;0&quot; topic=&quot;Action Utilizing VLA Model&quot; agendaSlideId=&quot;ee5a6348-d765-4f58-8929-d3d5aa3325d6&quot; /&gt;&lt;/items&gt;&lt;/agenda&gt;&lt;agenda name=&quot;Sim2Real Adaptation&quot; title=&quot;Sim2Real Adaptation&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556.5469&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93819216-5119-4b0f-bc7c-229ac51267a1&quot; parentId=&quot;&quot; level=&quot;1&quot; generateAgendaSlide=&quot;1&quot; showAgendaItem=&quot;1&quot; isBreak=&quot;0&quot; topic=&quot;Introduction&quot; agendaSlideId=&quot;fbc01936-e15e-4a39-8cf0-fa1187d1fd47&quot; /&gt;&lt;item duration=&quot;30&quot; id=&quot;6681a80c-4fdd-48b2-8a7e-415d51cf676d&quot; parentId=&quot;&quot; level=&quot;1&quot; generateAgendaSlide=&quot;1&quot; showAgendaItem=&quot;1&quot; isBreak=&quot;0&quot; topic=&quot;Embodied World Model&quot; agendaSlideId=&quot;9223e5eb-8d86-4678-8a36-2499c0368022&quot; /&gt;&lt;item duration=&quot;30&quot; id=&quot;4c41dfec-b826-47d6-964e-4340c123e5c3&quot; parentId=&quot;6681a80c-4fdd-48b2-8a7e-415d51cf676d&quot; level=&quot;2&quot; generateAgendaSlide=&quot;1&quot; showAgendaItem=&quot;1&quot; isBreak=&quot;0&quot; topic=&quot;Introduction&quot; agendaSlideId=&quot;6bb57237-a722-41cd-af03-dd48e1113687&quot; /&gt;&lt;item duration=&quot;30&quot; id=&quot;414e8660-ce7a-4fb0-af39-2bc43b513168&quot; parentId=&quot;6681a80c-4fdd-48b2-8a7e-415d51cf676d&quot; level=&quot;2&quot; generateAgendaSlide=&quot;1&quot; showAgendaItem=&quot;1&quot; isBreak=&quot;0&quot; topic=&quot;Generation-based Methods&quot; agendaSlideId=&quot;014f61ee-facc-431e-af9e-5113d8f0f904&quot; /&gt;&lt;item duration=&quot;30&quot; id=&quot;e1ef9d7c-3cc0-46ef-89e2-d92a114e1e9e&quot; parentId=&quot;6681a80c-4fdd-48b2-8a7e-415d51cf676d&quot; level=&quot;2&quot; generateAgendaSlide=&quot;1&quot; showAgendaItem=&quot;1&quot; isBreak=&quot;0&quot; topic=&quot;Prediction-based Methods&quot; agendaSlideId=&quot;06ff5979-c13a-4ccd-a951-32189b4a3c1a&quot; /&gt;&lt;item duration=&quot;30&quot; id=&quot;ec3eff76-a2f4-4c6e-8934-64e09f6a30d5&quot; parentId=&quot;6681a80c-4fdd-48b2-8a7e-415d51cf676d&quot; level=&quot;2&quot; generateAgendaSlide=&quot;1&quot; showAgendaItem=&quot;1&quot; isBreak=&quot;0&quot; topic=&quot;Knowledge-driven Methods&quot; agendaSlideId=&quot;cdfa8ac1-14f7-4e55-8dd8-45cbfbde56eb&quot; /&gt;&lt;item duration=&quot;30&quot; id=&quot;2a1d0c49-94c5-45ed-bafd-cec712ca1d07&quot; parentId=&quot;&quot; level=&quot;1&quot; generateAgendaSlide=&quot;1&quot; showAgendaItem=&quot;1&quot; isBreak=&quot;0&quot; topic=&quot;Data Collection and Training&quot; agendaSlideId=&quot;b6c90b23-7fd8-417f-b696-4f0705444a0a&quot; /&gt;&lt;item duration=&quot;30&quot; id=&quot;a403efe3-c39d-4e35-b1f9-edadeab97aaf&quot; parentId=&quot;2a1d0c49-94c5-45ed-bafd-cec712ca1d07&quot; level=&quot;2&quot; generateAgendaSlide=&quot;1&quot; showAgendaItem=&quot;1&quot; isBreak=&quot;0&quot; topic=&quot;Introduction&quot; agendaSlideId=&quot;52f8d7a7-907d-4e46-92a5-a069ae116308&quot; /&gt;&lt;item duration=&quot;30&quot; id=&quot;171530fd-bfa1-4fbd-838e-089cf2c9a26c&quot; parentId=&quot;2a1d0c49-94c5-45ed-bafd-cec712ca1d07&quot; level=&quot;2&quot; generateAgendaSlide=&quot;1&quot; showAgendaItem=&quot;1&quot; isBreak=&quot;0&quot; topic=&quot;Real-World Data&quot; agendaSlideId=&quot;f78db72a-dfbe-48c1-b840-23476a3a2f96&quot; /&gt;&lt;item duration=&quot;30&quot; id=&quot;e403def6-3145-483a-aab6-e6fe84baa103&quot; parentId=&quot;2a1d0c49-94c5-45ed-bafd-cec712ca1d07&quot; level=&quot;2&quot; generateAgendaSlide=&quot;1&quot; showAgendaItem=&quot;1&quot; isBreak=&quot;0&quot; topic=&quot;Simulated Data&quot; agendaSlideId=&quot;0b0779fb-1313-47d4-a7c0-2fda20717667&quot; /&gt;&lt;item duration=&quot;30&quot; id=&quot;d6823f86-996b-4f7c-bd81-767d1897e51c&quot; parentId=&quot;2a1d0c49-94c5-45ed-bafd-cec712ca1d07&quot; level=&quot;2&quot; generateAgendaSlide=&quot;1&quot; showAgendaItem=&quot;1&quot; isBreak=&quot;0&quot; topic=&quot;Sim2Real Paradigms&quot; agendaSlideId=&quot;cbd69e8f-bffa-4bd0-8d57-f93ac9c8ea8d&quot; /&gt;&lt;item duration=&quot;30&quot; id=&quot;f197b7a8-c59b-4ec4-9658-5de335fa92f3&quot; parentId=&quot;&quot; level=&quot;1&quot; generateAgendaSlide=&quot;1&quot; showAgendaItem=&quot;1&quot; isBreak=&quot;0&quot; topic=&quot;Embodied Control&quot; agendaSlideId=&quot;bd85f372-35c6-4333-8074-59d3c346b920&quot; /&gt;&lt;item duration=&quot;30&quot; id=&quot;33916f7b-b807-4933-9036-175b05e54439&quot; parentId=&quot;f197b7a8-c59b-4ec4-9658-5de335fa92f3&quot; level=&quot;2&quot; generateAgendaSlide=&quot;1&quot; showAgendaItem=&quot;1&quot; isBreak=&quot;0&quot; topic=&quot;Introduction&quot; agendaSlideId=&quot;37e2f5d8-716e-4b91-93d1-371d4c2ebe3c&quot; /&gt;&lt;item duration=&quot;30&quot; id=&quot;1584b64e-9ac2-4dbb-a908-097371d327b5&quot; parentId=&quot;f197b7a8-c59b-4ec4-9658-5de335fa92f3&quot; level=&quot;2&quot; generateAgendaSlide=&quot;1&quot; showAgendaItem=&quot;1&quot; isBreak=&quot;0&quot; topic=&quot;Deep Reinforcement Learning&quot; agendaSlideId=&quot;67c4a520-5a2f-4db8-8d2d-7ae745af4bfc&quot; /&gt;&lt;item duration=&quot;30&quot; id=&quot;79cb2342-f082-43ab-8a1b-84edd94ab46c&quot; parentId=&quot;f197b7a8-c59b-4ec4-9658-5de335fa92f3&quot; level=&quot;2&quot; generateAgendaSlide=&quot;1&quot; showAgendaItem=&quot;1&quot; isBreak=&quot;0&quot; topic=&quot;Imitation Learning&quot; agendaSlideId=&quot;4daae6dd-7d27-4aa6-8f73-ac23b79cc732&quot; /&gt;&lt;item duration=&quot;30&quot; id=&quot;4ab7f081-4818-4b5b-be58-c8c42759707b&quot; parentId=&quot;f197b7a8-c59b-4ec4-9658-5de335fa92f3&quot; level=&quot;2&quot; generateAgendaSlide=&quot;1&quot; showAgendaItem=&quot;1&quot; isBreak=&quot;0&quot; topic=&quot;Example of Embodied Control&quot; agendaSlideId=&quot;591f9574-3de5-4d05-a533-66bc7228ff7a&quot; /&gt;&lt;item duration=&quot;30&quot; id=&quot;6fade8b0-c198-445e-b8e1-83165b71325e&quot; parentId=&quot;&quot; level=&quot;1&quot; generateAgendaSlide=&quot;1&quot; showAgendaItem=&quot;1&quot; isBreak=&quot;0&quot; topic=&quot;All Robots in One&quot; agendaSlideId=&quot;4b5773e0-4f1b-4606-a195-460690ff5236&quot; /&gt;&lt;/items&gt;&lt;/agenda&gt;&lt;agenda name=&quot;Challenges and Future Directions&quot; title=&quot;Challenges and Future Directions&quot; subtitle=&quot;&quot; sizingModeId=&quot;2&quot; fontSize=&quot;16&quot; fontSizeAuto=&quot;1&quot; startTime=&quot;540&quot; timeFormatId=&quot;1&quot; startItemNo=&quot;1&quot; createSingleAgendaSlide=&quot;0&quot; createSeparatingSlides=&quot;1&quot; createBackupSlide=&quot;0&quot; layoutId=&quot;1_1&quot; hideSeparatingSlides=&quot;0&quot; createSections=&quot;0&quot; singleSlideId=&quot;&quot;&gt;&lt;columns leftSpacing=&quot;0&quot; rightSpacing=&quot;0&quot;&gt;&lt;column field=&quot;itemno&quot; label=&quot;No.&quot; checked=&quot;1&quot; leftSpacing=&quot;0&quot; rightSpacing=&quot;0&quot; dock=&quot;1&quot; fixedWidth=&quot;31.50472&quot; /&gt;&lt;column field=&quot;topic&quot; label=&quot;Topic&quot; leftSpacing=&quot;5&quot; rightDistribute=&quot;1&quot; dock=&quot;1&quot; rightSpacing=&quot;443.2277&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42555fd7-23f4-465d-90ed-37f663190b4f&quot; parentId=&quot;&quot; level=&quot;1&quot; generateAgendaSlide=&quot;1&quot; showAgendaItem=&quot;1&quot; isBreak=&quot;0&quot; topic=&quot;High-quality Robotic Datasets&quot; agendaSlideId=&quot;a0616639-b8e9-4cf9-98c0-5f9b2745af0f&quot; /&gt;&lt;item duration=&quot;30&quot; id=&quot;760d328f-8122-4203-a983-bed5659ed124&quot; parentId=&quot;&quot; level=&quot;1&quot; generateAgendaSlide=&quot;1&quot; showAgendaItem=&quot;1&quot; isBreak=&quot;0&quot; topic=&quot;Efficient Utilization of Human Demonstration Data&quot; agendaSlideId=&quot;302bddaa-b818-4dbc-b331-69aceee73407&quot; /&gt;&lt;item duration=&quot;30&quot; id=&quot;6bd61396-7a51-4d43-a730-82d618475164&quot; parentId=&quot;&quot; level=&quot;1&quot; generateAgendaSlide=&quot;1&quot; showAgendaItem=&quot;1&quot; isBreak=&quot;0&quot; topic=&quot;Cognition of Complex Environment&quot; agendaSlideId=&quot;7d024657-cbb6-4c93-8065-91c2ce2e72e0&quot; /&gt;&lt;item duration=&quot;30&quot; id=&quot;996db57c-edfd-4500-b875-d5c96c298e9b&quot; parentId=&quot;&quot; level=&quot;1&quot; generateAgendaSlide=&quot;1&quot; showAgendaItem=&quot;1&quot; isBreak=&quot;0&quot; topic=&quot;Long-Horizon Task Execution&quot; agendaSlideId=&quot;d8017fa5-4196-4d0d-8b39-a7e1d2936f76&quot; /&gt;&lt;item duration=&quot;30&quot; id=&quot;02c43642-c057-4a29-bea2-71e0cc328519&quot; parentId=&quot;&quot; level=&quot;1&quot; generateAgendaSlide=&quot;1&quot; showAgendaItem=&quot;1&quot; isBreak=&quot;0&quot; topic=&quot;Causal Relation Discovery&quot; agendaSlideId=&quot;c88fb87e-0939-46c9-88db-d88e6c971aa4&quot; /&gt;&lt;item duration=&quot;30&quot; id=&quot;556cedd1-9df3-48cc-ada4-e470deba9fdd&quot; parentId=&quot;&quot; level=&quot;1&quot; generateAgendaSlide=&quot;1&quot; showAgendaItem=&quot;1&quot; isBreak=&quot;0&quot; topic=&quot;Continual Learning&quot; agendaSlideId=&quot;e83b14b4-b080-43fe-91ec-53c14d2ae9e5&quot; /&gt;&lt;item duration=&quot;30&quot; id=&quot;bf3c525e-b512-4d91-85f1-f55ac5fc1066&quot; parentId=&quot;&quot; level=&quot;1&quot; generateAgendaSlide=&quot;1&quot; showAgendaItem=&quot;1&quot; isBreak=&quot;0&quot; topic=&quot;Unified Evaluation Benchmark&quot; agendaSlideId=&quot;8d5a955c-da9c-4446-975f-6d5e8d74dcb7&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00.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00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0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0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0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0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0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0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0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00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0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0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0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4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0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5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0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0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0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071.xml><?xml version="1.0" encoding="utf-8"?>
<p:tagLst xmlns:a="http://schemas.openxmlformats.org/drawingml/2006/main" xmlns:r="http://schemas.openxmlformats.org/officeDocument/2006/relationships" xmlns:p="http://schemas.openxmlformats.org/presentationml/2006/main">
  <p:tag name="EE4P_SLIDEID" val="fa92ebc4-2bbc-4dea-930d-e195e2b5cc79"/>
</p:tagLst>
</file>

<file path=ppt/tags/tag1072.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07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07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075.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07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07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078.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07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0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08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081.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08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08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0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Element"/>
</p:tagLst>
</file>

<file path=ppt/tags/tag10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0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0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08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0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09.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0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09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0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0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09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09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09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09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09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09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1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1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2.xml><?xml version="1.0" encoding="utf-8"?>
<p:tagLst xmlns:a="http://schemas.openxmlformats.org/drawingml/2006/main" xmlns:r="http://schemas.openxmlformats.org/officeDocument/2006/relationships" xmlns:p="http://schemas.openxmlformats.org/presentationml/2006/main">
  <p:tag name="EE4P_SLIDEID" val="af4a1d4f-8857-40fa-b6f6-67da2f5fae90"/>
</p:tagLst>
</file>

<file path=ppt/tags/tag1103.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04.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0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06.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07.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0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09.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Element"/>
</p:tagLst>
</file>

<file path=ppt/tags/tag1110.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11.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12.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Element"/>
</p:tagLst>
</file>

<file path=ppt/tags/tag1113.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14.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1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1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1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2.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1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2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2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1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36.xml><?xml version="1.0" encoding="utf-8"?>
<p:tagLst xmlns:a="http://schemas.openxmlformats.org/drawingml/2006/main" xmlns:r="http://schemas.openxmlformats.org/officeDocument/2006/relationships" xmlns:p="http://schemas.openxmlformats.org/presentationml/2006/main">
  <p:tag name="EE4P_SLIDEID" val="a22606a0-0a5b-403b-bbad-9fbd82bcbbe7"/>
</p:tagLst>
</file>

<file path=ppt/tags/tag113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3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3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14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4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4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4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Element"/>
</p:tagLst>
</file>

<file path=ppt/tags/tag114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4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4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4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4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4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5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5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5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5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5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5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5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5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5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5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6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16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16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16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16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174.xml><?xml version="1.0" encoding="utf-8"?>
<p:tagLst xmlns:a="http://schemas.openxmlformats.org/drawingml/2006/main" xmlns:r="http://schemas.openxmlformats.org/officeDocument/2006/relationships" xmlns:p="http://schemas.openxmlformats.org/presentationml/2006/main">
  <p:tag name="EE4P_SLIDEID" val="d840bdbb-5121-4cdc-8eb5-8a12d6db33e7"/>
</p:tagLst>
</file>

<file path=ppt/tags/tag1175.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176.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17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178.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Element"/>
</p:tagLst>
</file>

<file path=ppt/tags/tag1179.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80.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18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182.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183.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18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185.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186.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18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1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18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19.xml><?xml version="1.0" encoding="utf-8"?>
<p:tagLst xmlns:a="http://schemas.openxmlformats.org/drawingml/2006/main" xmlns:r="http://schemas.openxmlformats.org/officeDocument/2006/relationships" xmlns:p="http://schemas.openxmlformats.org/presentationml/2006/main">
  <p:tag name="EE4P_SLIDEID" val="3efdf9b6-3494-4f4d-b961-6949580c130d"/>
</p:tagLst>
</file>

<file path=ppt/tags/tag119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1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19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19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1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19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19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19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19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19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2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20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0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0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0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06.xml><?xml version="1.0" encoding="utf-8"?>
<p:tagLst xmlns:a="http://schemas.openxmlformats.org/drawingml/2006/main" xmlns:r="http://schemas.openxmlformats.org/officeDocument/2006/relationships" xmlns:p="http://schemas.openxmlformats.org/presentationml/2006/main">
  <p:tag name="EE4P_SLIDEID" val="da5fcb9b-24de-454d-b8e8-8ac473616ad8"/>
</p:tagLst>
</file>

<file path=ppt/tags/tag1207.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Element"/>
</p:tagLst>
</file>

<file path=ppt/tags/tag1208.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PageNo"/>
  <p:tag name="EE4P_AGENDAWIZARD_PROPERTIES" val="904.8554/427.2879/8.45685/31.50472"/>
  <p:tag name="EE4P_AGENDAWIZARD_CONTENT" val="/113"/>
</p:tagLst>
</file>

<file path=ppt/tags/tag1209.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Topic"/>
  <p:tag name="EE4P_AGENDAWIZARD_CONTENT" val="/Methods"/>
  <p:tag name="EE4P_AGENDAWIZARD_PROPERTIES" val="113.5094/427.2879/347.1069/31.50472"/>
</p:tagLst>
</file>

<file path=ppt/tags/tag12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210.xml><?xml version="1.0" encoding="utf-8"?>
<p:tagLst xmlns:a="http://schemas.openxmlformats.org/drawingml/2006/main" xmlns:r="http://schemas.openxmlformats.org/officeDocument/2006/relationships" xmlns:p="http://schemas.openxmlformats.org/presentationml/2006/main">
  <p:tag name="EE4P_AGENDAWIZARD" val="item_da5fcb9b-24de-454d-b8e8-8ac473616ad8_ItemNo"/>
  <p:tag name="EE4P_AGENDAWIZARD_CONTENT" val="/5.4"/>
  <p:tag name="EE4P_AGENDAWIZARD_PROPERTIES" val="77.00465/427.2879/31.50472/31.50472"/>
</p:tagLst>
</file>

<file path=ppt/tags/tag1211.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PageNo"/>
  <p:tag name="EE4P_AGENDAWIZARD_PROPERTIES" val="904.8554/390.7831/8.45685/31.50472"/>
  <p:tag name="EE4P_AGENDAWIZARD_CONTENT" val="/111"/>
</p:tagLst>
</file>

<file path=ppt/tags/tag1212.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Topic"/>
  <p:tag name="EE4P_AGENDAWIZARD_CONTENT" val="/Datasets"/>
  <p:tag name="EE4P_AGENDAWIZARD_PROPERTIES" val="113.5094/390.7831/347.1069/31.50472"/>
</p:tagLst>
</file>

<file path=ppt/tags/tag1213.xml><?xml version="1.0" encoding="utf-8"?>
<p:tagLst xmlns:a="http://schemas.openxmlformats.org/drawingml/2006/main" xmlns:r="http://schemas.openxmlformats.org/officeDocument/2006/relationships" xmlns:p="http://schemas.openxmlformats.org/presentationml/2006/main">
  <p:tag name="EE4P_AGENDAWIZARD" val="item_d840bdbb-5121-4cdc-8eb5-8a12d6db33e7_ItemNo"/>
  <p:tag name="EE4P_AGENDAWIZARD_CONTENT" val="/5.3"/>
  <p:tag name="EE4P_AGENDAWIZARD_PROPERTIES" val="77.00465/390.7831/31.50472/31.50472"/>
</p:tagLst>
</file>

<file path=ppt/tags/tag1214.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PageNo"/>
  <p:tag name="EE4P_AGENDAWIZARD_PROPERTIES" val="904.8554/354.2784/8.45685/31.5048"/>
  <p:tag name="EE4P_AGENDAWIZARD_CONTENT" val="/109"/>
</p:tagLst>
</file>

<file path=ppt/tags/tag1215.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Topic"/>
  <p:tag name="EE4P_AGENDAWIZARD_CONTENT" val="/Sensor Design"/>
  <p:tag name="EE4P_AGENDAWIZARD_PROPERTIES" val="113.5094/354.2784/347.1069/31.5048"/>
</p:tagLst>
</file>

<file path=ppt/tags/tag1216.xml><?xml version="1.0" encoding="utf-8"?>
<p:tagLst xmlns:a="http://schemas.openxmlformats.org/drawingml/2006/main" xmlns:r="http://schemas.openxmlformats.org/officeDocument/2006/relationships" xmlns:p="http://schemas.openxmlformats.org/presentationml/2006/main">
  <p:tag name="EE4P_AGENDAWIZARD" val="item_a22606a0-0a5b-403b-bbad-9fbd82bcbbe7_ItemNo"/>
  <p:tag name="EE4P_AGENDAWIZARD_CONTENT" val="/5.2"/>
  <p:tag name="EE4P_AGENDAWIZARD_PROPERTIES" val="77.00465/354.2784/31.50472/31.5048"/>
</p:tagLst>
</file>

<file path=ppt/tags/tag1217.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PageNo"/>
  <p:tag name="EE4P_AGENDAWIZARD_PROPERTIES" val="904.8554/317.7736/8.45685/31.50472"/>
  <p:tag name="EE4P_AGENDAWIZARD_CONTENT" val="/106"/>
</p:tagLst>
</file>

<file path=ppt/tags/tag1218.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Topic"/>
  <p:tag name="EE4P_AGENDAWIZARD_CONTENT" val="/Introduction"/>
  <p:tag name="EE4P_AGENDAWIZARD_PROPERTIES" val="113.5094/317.7736/347.1069/31.50472"/>
</p:tagLst>
</file>

<file path=ppt/tags/tag1219.xml><?xml version="1.0" encoding="utf-8"?>
<p:tagLst xmlns:a="http://schemas.openxmlformats.org/drawingml/2006/main" xmlns:r="http://schemas.openxmlformats.org/officeDocument/2006/relationships" xmlns:p="http://schemas.openxmlformats.org/presentationml/2006/main">
  <p:tag name="EE4P_AGENDAWIZARD" val="item_af4a1d4f-8857-40fa-b6f6-67da2f5fae90_ItemNo"/>
  <p:tag name="EE4P_AGENDAWIZARD_CONTENT" val="/5.1"/>
  <p:tag name="EE4P_AGENDAWIZARD_PROPERTIES" val="77.00465/317.7736/31.50472/31.50472"/>
</p:tagLst>
</file>

<file path=ppt/tags/tag122.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22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1221.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122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122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1224.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122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122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1227.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122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122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12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2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12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123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12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12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12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2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2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2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2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28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2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93.xml><?xml version="1.0" encoding="utf-8"?>
<p:tagLst xmlns:a="http://schemas.openxmlformats.org/drawingml/2006/main" xmlns:r="http://schemas.openxmlformats.org/officeDocument/2006/relationships" xmlns:p="http://schemas.openxmlformats.org/presentationml/2006/main">
  <p:tag name="EE4P_SLIDEID" val="5bbeccca-bead-4fab-949a-86055cf9ea7e"/>
</p:tagLst>
</file>

<file path=ppt/tags/tag1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3"/>
</p:tagLst>
</file>

<file path=ppt/tags/tag1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29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6"/>
</p:tagLst>
</file>

<file path=ppt/tags/tag1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29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30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Element"/>
</p:tagLst>
</file>

<file path=ppt/tags/tag1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30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306.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30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309.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31.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312.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31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31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3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1.xml><?xml version="1.0" encoding="utf-8"?>
<p:tagLst xmlns:a="http://schemas.openxmlformats.org/drawingml/2006/main" xmlns:r="http://schemas.openxmlformats.org/officeDocument/2006/relationships" xmlns:p="http://schemas.openxmlformats.org/presentationml/2006/main">
  <p:tag name="EE4P_SLIDEID" val="bbf40df1-5f6a-4591-b9a9-b8a6b6f60026"/>
</p:tagLst>
</file>

<file path=ppt/tags/tag132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32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32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32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2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2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2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Element"/>
</p:tagLst>
</file>

<file path=ppt/tags/tag132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33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3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4.xml><?xml version="1.0" encoding="utf-8"?>
<p:tagLst xmlns:a="http://schemas.openxmlformats.org/drawingml/2006/main" xmlns:r="http://schemas.openxmlformats.org/officeDocument/2006/relationships" xmlns:p="http://schemas.openxmlformats.org/presentationml/2006/main">
  <p:tag name="EE4P_SLIDEID" val="90e94714-1a67-4c93-8738-6aa6f2b37237"/>
</p:tagLst>
</file>

<file path=ppt/tags/tag133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3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3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3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3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34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4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4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4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4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4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4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4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4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4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Element"/>
</p:tagLst>
</file>

<file path=ppt/tags/tag135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5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5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5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Element"/>
</p:tagLst>
</file>

<file path=ppt/tags/tag135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5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5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5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5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5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3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2.xml><?xml version="1.0" encoding="utf-8"?>
<p:tagLst xmlns:a="http://schemas.openxmlformats.org/drawingml/2006/main" xmlns:r="http://schemas.openxmlformats.org/officeDocument/2006/relationships" xmlns:p="http://schemas.openxmlformats.org/presentationml/2006/main">
  <p:tag name="EE4P_SLIDEID" val="ccbb84a5-27f5-4c5f-85ee-6f4121daa891"/>
</p:tagLst>
</file>

<file path=ppt/tags/tag136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6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6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66.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36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36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369.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3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37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37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37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373.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37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37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376.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37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37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Element"/>
</p:tagLst>
</file>

<file path=ppt/tags/tag1379.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38.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38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38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38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38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38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38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38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38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3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3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395.xml><?xml version="1.0" encoding="utf-8"?>
<p:tagLst xmlns:a="http://schemas.openxmlformats.org/drawingml/2006/main" xmlns:r="http://schemas.openxmlformats.org/officeDocument/2006/relationships" xmlns:p="http://schemas.openxmlformats.org/presentationml/2006/main">
  <p:tag name="EE4P_SLIDEID" val="8960913e-c0c3-4b15-87f1-b7f4570d27a7"/>
</p:tagLst>
</file>

<file path=ppt/tags/tag13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3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3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39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4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40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0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0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0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0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0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0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0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0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Element"/>
</p:tagLst>
</file>

<file path=ppt/tags/tag140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1.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41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1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1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1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1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1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2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2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49.xml><?xml version="1.0" encoding="utf-8"?>
<p:tagLst xmlns:a="http://schemas.openxmlformats.org/drawingml/2006/main" xmlns:r="http://schemas.openxmlformats.org/officeDocument/2006/relationships" xmlns:p="http://schemas.openxmlformats.org/presentationml/2006/main">
  <p:tag name="EE4P_SLIDEID" val="ac41b670-fd68-4e64-a967-d426eff41da0"/>
</p:tagLst>
</file>

<file path=ppt/tags/tag1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5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45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45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4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454.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455.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4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457.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458.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4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Element"/>
</p:tagLst>
</file>

<file path=ppt/tags/tag1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60.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461.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462.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463.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464.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465.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466.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467.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468.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46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4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47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47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47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47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47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xml><?xml version="1.0" encoding="utf-8"?>
<p:tagLst xmlns:a="http://schemas.openxmlformats.org/drawingml/2006/main" xmlns:r="http://schemas.openxmlformats.org/officeDocument/2006/relationships" xmlns:p="http://schemas.openxmlformats.org/presentationml/2006/main">
  <p:tag name="EE4P_SLIDEID" val="51d2a717-9dd7-4626-a97c-02ee6a77a1e8"/>
</p:tagLst>
</file>

<file path=ppt/tags/tag14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4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4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5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5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0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5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13.xml><?xml version="1.0" encoding="utf-8"?>
<p:tagLst xmlns:a="http://schemas.openxmlformats.org/drawingml/2006/main" xmlns:r="http://schemas.openxmlformats.org/officeDocument/2006/relationships" xmlns:p="http://schemas.openxmlformats.org/presentationml/2006/main">
  <p:tag name="EE4P_SLIDEID" val="6bf3aa1c-5437-4654-81f6-15b42928d75c"/>
</p:tagLst>
</file>

<file path=ppt/tags/tag151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1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1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17.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18.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19.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520.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Element"/>
</p:tagLst>
</file>

<file path=ppt/tags/tag1521.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22.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23.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24.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25.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26.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27.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28.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29.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530.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31.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32.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3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3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3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3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3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4.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546.xml><?xml version="1.0" encoding="utf-8"?>
<p:tagLst xmlns:a="http://schemas.openxmlformats.org/drawingml/2006/main" xmlns:r="http://schemas.openxmlformats.org/officeDocument/2006/relationships" xmlns:p="http://schemas.openxmlformats.org/presentationml/2006/main">
  <p:tag name="EE4P_SLIDEID" val="d3c7eef6-3e74-493e-a245-773c169f4591"/>
</p:tagLst>
</file>

<file path=ppt/tags/tag154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390.7831/8.45685/31.50472"/>
  <p:tag name="EE4P_AGENDAWIZARD_CONTENT" val="/154"/>
</p:tagLst>
</file>

<file path=ppt/tags/tag154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390.7831/269.1295/31.50472"/>
</p:tagLst>
</file>

<file path=ppt/tags/tag154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390.7831/31.50472/31.50472"/>
</p:tagLst>
</file>

<file path=ppt/tags/tag15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550.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Element"/>
</p:tagLst>
</file>

<file path=ppt/tags/tag1551.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PageNo"/>
  <p:tag name="EE4P_AGENDAWIZARD_PROPERTIES" val="904.8554/354.2784/8.45685/31.5048"/>
  <p:tag name="EE4P_AGENDAWIZARD_CONTENT" val="/152"/>
</p:tagLst>
</file>

<file path=ppt/tags/tag1552.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Topic"/>
  <p:tag name="EE4P_AGENDAWIZARD_CONTENT" val="/Limitations"/>
  <p:tag name="EE4P_AGENDAWIZARD_PROPERTIES" val="113.5094/354.2784/232.6248/31.5048"/>
</p:tagLst>
</file>

<file path=ppt/tags/tag1553.xml><?xml version="1.0" encoding="utf-8"?>
<p:tagLst xmlns:a="http://schemas.openxmlformats.org/drawingml/2006/main" xmlns:r="http://schemas.openxmlformats.org/officeDocument/2006/relationships" xmlns:p="http://schemas.openxmlformats.org/presentationml/2006/main">
  <p:tag name="EE4P_AGENDAWIZARD" val="item_d3c7eef6-3e74-493e-a245-773c169f4591_ItemNo"/>
  <p:tag name="EE4P_AGENDAWIZARD_CONTENT" val="/2.5"/>
  <p:tag name="EE4P_AGENDAWIZARD_PROPERTIES" val="77.00465/354.2784/31.50472/31.5048"/>
</p:tagLst>
</file>

<file path=ppt/tags/tag1554.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PageNo"/>
  <p:tag name="EE4P_AGENDAWIZARD_PROPERTIES" val="904.8554/317.7736/8.45685/31.50472"/>
  <p:tag name="EE4P_AGENDAWIZARD_CONTENT" val="/149"/>
</p:tagLst>
</file>

<file path=ppt/tags/tag1555.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Topic"/>
  <p:tag name="EE4P_AGENDAWIZARD_CONTENT" val="/Metrics"/>
  <p:tag name="EE4P_AGENDAWIZARD_PROPERTIES" val="113.5094/317.7736/232.6248/31.50472"/>
</p:tagLst>
</file>

<file path=ppt/tags/tag1556.xml><?xml version="1.0" encoding="utf-8"?>
<p:tagLst xmlns:a="http://schemas.openxmlformats.org/drawingml/2006/main" xmlns:r="http://schemas.openxmlformats.org/officeDocument/2006/relationships" xmlns:p="http://schemas.openxmlformats.org/presentationml/2006/main">
  <p:tag name="EE4P_AGENDAWIZARD" val="item_6bf3aa1c-5437-4654-81f6-15b42928d75c_ItemNo"/>
  <p:tag name="EE4P_AGENDAWIZARD_CONTENT" val="/2.4"/>
  <p:tag name="EE4P_AGENDAWIZARD_PROPERTIES" val="77.00465/317.7736/31.50472/31.50472"/>
</p:tagLst>
</file>

<file path=ppt/tags/tag1557.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PageNo"/>
  <p:tag name="EE4P_AGENDAWIZARD_PROPERTIES" val="904.8554/281.2689/8.45685/31.50472"/>
  <p:tag name="EE4P_AGENDAWIZARD_CONTENT" val="/141"/>
</p:tagLst>
</file>

<file path=ppt/tags/tag1558.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Topic"/>
  <p:tag name="EE4P_AGENDAWIZARD_CONTENT" val="/Methods"/>
  <p:tag name="EE4P_AGENDAWIZARD_PROPERTIES" val="113.5094/281.2689/232.6248/31.50472"/>
</p:tagLst>
</file>

<file path=ppt/tags/tag1559.xml><?xml version="1.0" encoding="utf-8"?>
<p:tagLst xmlns:a="http://schemas.openxmlformats.org/drawingml/2006/main" xmlns:r="http://schemas.openxmlformats.org/officeDocument/2006/relationships" xmlns:p="http://schemas.openxmlformats.org/presentationml/2006/main">
  <p:tag name="EE4P_AGENDAWIZARD" val="item_ac41b670-fd68-4e64-a967-d426eff41da0_ItemNo"/>
  <p:tag name="EE4P_AGENDAWIZARD_CONTENT" val="/2.3"/>
  <p:tag name="EE4P_AGENDAWIZARD_PROPERTIES" val="77.00465/281.2689/31.50472/31.50472"/>
</p:tagLst>
</file>

<file path=ppt/tags/tag15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560.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PageNo"/>
  <p:tag name="EE4P_AGENDAWIZARD_PROPERTIES" val="904.8554/244.7642/8.45685/31.50472"/>
  <p:tag name="EE4P_AGENDAWIZARD_CONTENT" val="/134"/>
</p:tagLst>
</file>

<file path=ppt/tags/tag1561.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Topic"/>
  <p:tag name="EE4P_AGENDAWIZARD_CONTENT" val="/Datasets"/>
  <p:tag name="EE4P_AGENDAWIZARD_PROPERTIES" val="113.5094/244.7642/232.6248/31.50472"/>
</p:tagLst>
</file>

<file path=ppt/tags/tag1562.xml><?xml version="1.0" encoding="utf-8"?>
<p:tagLst xmlns:a="http://schemas.openxmlformats.org/drawingml/2006/main" xmlns:r="http://schemas.openxmlformats.org/officeDocument/2006/relationships" xmlns:p="http://schemas.openxmlformats.org/presentationml/2006/main">
  <p:tag name="EE4P_AGENDAWIZARD" val="item_8960913e-c0c3-4b15-87f1-b7f4570d27a7_ItemNo"/>
  <p:tag name="EE4P_AGENDAWIZARD_CONTENT" val="/2.2"/>
  <p:tag name="EE4P_AGENDAWIZARD_PROPERTIES" val="77.00465/244.7642/31.50472/31.50472"/>
</p:tagLst>
</file>

<file path=ppt/tags/tag1563.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PageNo"/>
  <p:tag name="EE4P_AGENDAWIZARD_PROPERTIES" val="904.8554/208.2594/8.45685/31.50472"/>
  <p:tag name="EE4P_AGENDAWIZARD_CONTENT" val="/131"/>
</p:tagLst>
</file>

<file path=ppt/tags/tag1564.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Topic"/>
  <p:tag name="EE4P_AGENDAWIZARD_CONTENT" val="/Introduction"/>
  <p:tag name="EE4P_AGENDAWIZARD_PROPERTIES" val="113.5094/208.2594/232.6248/31.50472"/>
</p:tagLst>
</file>

<file path=ppt/tags/tag1565.xml><?xml version="1.0" encoding="utf-8"?>
<p:tagLst xmlns:a="http://schemas.openxmlformats.org/drawingml/2006/main" xmlns:r="http://schemas.openxmlformats.org/officeDocument/2006/relationships" xmlns:p="http://schemas.openxmlformats.org/presentationml/2006/main">
  <p:tag name="EE4P_AGENDAWIZARD" val="item_ccbb84a5-27f5-4c5f-85ee-6f4121daa891_ItemNo"/>
  <p:tag name="EE4P_AGENDAWIZARD_CONTENT" val="/2.1"/>
  <p:tag name="EE4P_AGENDAWIZARD_PROPERTIES" val="77.00465/208.2594/31.50472/31.50472"/>
</p:tagLst>
</file>

<file path=ppt/tags/tag156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56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56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56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57.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57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57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5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576.xml><?xml version="1.0" encoding="utf-8"?>
<p:tagLst xmlns:a="http://schemas.openxmlformats.org/drawingml/2006/main" xmlns:r="http://schemas.openxmlformats.org/officeDocument/2006/relationships" xmlns:p="http://schemas.openxmlformats.org/presentationml/2006/main">
  <p:tag name="EE4P_SLIDEID" val="aa97632e-69ec-43e2-a47a-f6f29ab47838"/>
</p:tagLst>
</file>

<file path=ppt/tags/tag1577.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57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57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5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580.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58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58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58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58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58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58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58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58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58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5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59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59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59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59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59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59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Element"/>
</p:tagLst>
</file>

<file path=ppt/tags/tag1596.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59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59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599.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6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60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0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02.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0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0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7.xml><?xml version="1.0" encoding="utf-8"?>
<p:tagLst xmlns:a="http://schemas.openxmlformats.org/drawingml/2006/main" xmlns:r="http://schemas.openxmlformats.org/officeDocument/2006/relationships" xmlns:p="http://schemas.openxmlformats.org/presentationml/2006/main">
  <p:tag name="EE4P_SLIDEID" val="da1c1820-914e-4525-b41c-30a13a4a07c8"/>
</p:tagLst>
</file>

<file path=ppt/tags/tag1608.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Element"/>
</p:tagLst>
</file>

<file path=ppt/tags/tag16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11.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1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14.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15.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17.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18.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620.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21.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23.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Element"/>
</p:tagLst>
</file>

<file path=ppt/tags/tag1624.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27.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630.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33.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4.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640.xml><?xml version="1.0" encoding="utf-8"?>
<p:tagLst xmlns:a="http://schemas.openxmlformats.org/drawingml/2006/main" xmlns:r="http://schemas.openxmlformats.org/officeDocument/2006/relationships" xmlns:p="http://schemas.openxmlformats.org/presentationml/2006/main">
  <p:tag name="EE4P_SLIDEID" val="e35312c2-b13d-480a-b122-ef828e839690"/>
</p:tagLst>
</file>

<file path=ppt/tags/tag164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4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4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4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4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4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4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4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64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6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65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65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65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65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Element"/>
</p:tagLst>
</file>

<file path=ppt/tags/tag165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65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65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65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65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65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6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66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66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66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66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66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66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66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66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66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66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67.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6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7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6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8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6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6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91.xml><?xml version="1.0" encoding="utf-8"?>
<p:tagLst xmlns:a="http://schemas.openxmlformats.org/drawingml/2006/main" xmlns:r="http://schemas.openxmlformats.org/officeDocument/2006/relationships" xmlns:p="http://schemas.openxmlformats.org/presentationml/2006/main">
  <p:tag name="EE4P_SLIDEID" val="61aaad74-1b3f-4ca1-8828-95a4ba0041a8"/>
</p:tagLst>
</file>

<file path=ppt/tags/tag169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693.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69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69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696.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69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69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699.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70.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70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0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Element"/>
</p:tagLst>
</file>

<file path=ppt/tags/tag1702.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03.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0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05.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06.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0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08.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09.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1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11.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12.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1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14.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15.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1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17.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18.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1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23.xml><?xml version="1.0" encoding="utf-8"?>
<p:tagLst xmlns:a="http://schemas.openxmlformats.org/drawingml/2006/main" xmlns:r="http://schemas.openxmlformats.org/officeDocument/2006/relationships" xmlns:p="http://schemas.openxmlformats.org/presentationml/2006/main">
  <p:tag name="EE4P_SLIDEID" val="d4700447-82fe-436d-ba5c-cd5d3ff38b60"/>
</p:tagLst>
</file>

<file path=ppt/tags/tag1724.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25.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26.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27.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28.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29.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0.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Element"/>
</p:tagLst>
</file>

<file path=ppt/tags/tag1731.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32.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33.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34.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35.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36.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37.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38.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39.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40.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41.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42.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43.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44.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45.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46.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47.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48.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49.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0.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51.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5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7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68.xml><?xml version="1.0" encoding="utf-8"?>
<p:tagLst xmlns:a="http://schemas.openxmlformats.org/drawingml/2006/main" xmlns:r="http://schemas.openxmlformats.org/officeDocument/2006/relationships" xmlns:p="http://schemas.openxmlformats.org/presentationml/2006/main">
  <p:tag name="EE4P_SLIDEID" val="256ceb1b-5282-479b-b09f-b280e8d56277"/>
</p:tagLst>
</file>

<file path=ppt/tags/tag176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77.xml><?xml version="1.0" encoding="utf-8"?>
<p:tagLst xmlns:a="http://schemas.openxmlformats.org/drawingml/2006/main" xmlns:r="http://schemas.openxmlformats.org/officeDocument/2006/relationships" xmlns:p="http://schemas.openxmlformats.org/presentationml/2006/main">
  <p:tag name="EE4P_SLIDEID" val="1da464e7-3bc2-4c05-9aaa-fed99bfa0207"/>
</p:tagLst>
</file>

<file path=ppt/tags/tag177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77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772.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Element"/>
</p:tagLst>
</file>

<file path=ppt/tags/tag177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77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77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77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77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77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77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7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178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78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78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78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78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78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78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78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78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78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79.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179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79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79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79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79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79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79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7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0.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1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08.xml><?xml version="1.0" encoding="utf-8"?>
<p:tagLst xmlns:a="http://schemas.openxmlformats.org/drawingml/2006/main" xmlns:r="http://schemas.openxmlformats.org/officeDocument/2006/relationships" xmlns:p="http://schemas.openxmlformats.org/presentationml/2006/main">
  <p:tag name="EE4P_SLIDEID" val="490ebd79-5f3a-4dcf-a71e-ca959b8c6277"/>
</p:tagLst>
</file>

<file path=ppt/tags/tag1809.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Element"/>
</p:tagLst>
</file>

<file path=ppt/tags/tag18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1810.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PageNo"/>
  <p:tag name="EE4P_AGENDAWIZARD_PROPERTIES" val="904.8554/427.2879/8.45685/31.50472"/>
  <p:tag name="EE4P_AGENDAWIZARD_CONTENT" val="/171"/>
</p:tagLst>
</file>

<file path=ppt/tags/tag1811.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Topic"/>
  <p:tag name="EE4P_AGENDAWIZARD_CONTENT" val="/Modular Approaches"/>
  <p:tag name="EE4P_AGENDAWIZARD_PROPERTIES" val="113.5094/427.2879/232.6248/31.50472"/>
</p:tagLst>
</file>

<file path=ppt/tags/tag1812.xml><?xml version="1.0" encoding="utf-8"?>
<p:tagLst xmlns:a="http://schemas.openxmlformats.org/drawingml/2006/main" xmlns:r="http://schemas.openxmlformats.org/officeDocument/2006/relationships" xmlns:p="http://schemas.openxmlformats.org/presentationml/2006/main">
  <p:tag name="EE4P_AGENDAWIZARD" val="item_490ebd79-5f3a-4dcf-a71e-ca959b8c6277_ItemNo"/>
  <p:tag name="EE4P_AGENDAWIZARD_CONTENT" val="/3.6"/>
  <p:tag name="EE4P_AGENDAWIZARD_PROPERTIES" val="77.00465/427.2879/31.50472/31.50472"/>
</p:tagLst>
</file>

<file path=ppt/tags/tag1813.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PageNo"/>
  <p:tag name="EE4P_AGENDAWIZARD_PROPERTIES" val="904.8554/390.7831/8.45685/31.50472"/>
  <p:tag name="EE4P_AGENDAWIZARD_CONTENT" val="/168"/>
</p:tagLst>
</file>

<file path=ppt/tags/tag1814.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Topic"/>
  <p:tag name="EE4P_AGENDAWIZARD_CONTENT" val="/End-to-End Approaches"/>
  <p:tag name="EE4P_AGENDAWIZARD_PROPERTIES" val="113.5094/390.7831/232.6248/31.50472"/>
</p:tagLst>
</file>

<file path=ppt/tags/tag1815.xml><?xml version="1.0" encoding="utf-8"?>
<p:tagLst xmlns:a="http://schemas.openxmlformats.org/drawingml/2006/main" xmlns:r="http://schemas.openxmlformats.org/officeDocument/2006/relationships" xmlns:p="http://schemas.openxmlformats.org/presentationml/2006/main">
  <p:tag name="EE4P_AGENDAWIZARD" val="item_256ceb1b-5282-479b-b09f-b280e8d56277_ItemNo"/>
  <p:tag name="EE4P_AGENDAWIZARD_CONTENT" val="/3.5"/>
  <p:tag name="EE4P_AGENDAWIZARD_PROPERTIES" val="77.00465/390.7831/31.50472/31.50472"/>
</p:tagLst>
</file>

<file path=ppt/tags/tag1816.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PageNo"/>
  <p:tag name="EE4P_AGENDAWIZARD_PROPERTIES" val="904.8554/354.2784/8.45685/31.5048"/>
  <p:tag name="EE4P_AGENDAWIZARD_CONTENT" val="/165"/>
</p:tagLst>
</file>

<file path=ppt/tags/tag1817.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Topic"/>
  <p:tag name="EE4P_AGENDAWIZARD_CONTENT" val="/Language-Guided Grasping"/>
  <p:tag name="EE4P_AGENDAWIZARD_PROPERTIES" val="113.5094/354.2784/232.6248/31.5048"/>
</p:tagLst>
</file>

<file path=ppt/tags/tag1818.xml><?xml version="1.0" encoding="utf-8"?>
<p:tagLst xmlns:a="http://schemas.openxmlformats.org/drawingml/2006/main" xmlns:r="http://schemas.openxmlformats.org/officeDocument/2006/relationships" xmlns:p="http://schemas.openxmlformats.org/presentationml/2006/main">
  <p:tag name="EE4P_AGENDAWIZARD" val="item_d4700447-82fe-436d-ba5c-cd5d3ff38b60_ItemNo"/>
  <p:tag name="EE4P_AGENDAWIZARD_CONTENT" val="/3.4"/>
  <p:tag name="EE4P_AGENDAWIZARD_PROPERTIES" val="77.00465/354.2784/31.50472/31.5048"/>
</p:tagLst>
</file>

<file path=ppt/tags/tag1819.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PageNo"/>
  <p:tag name="EE4P_AGENDAWIZARD_PROPERTIES" val="904.8554/317.7736/8.45685/31.50472"/>
  <p:tag name="EE4P_AGENDAWIZARD_CONTENT" val="/163"/>
</p:tagLst>
</file>

<file path=ppt/tags/tag182.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1820.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Topic"/>
  <p:tag name="EE4P_AGENDAWIZARD_CONTENT" val="/Datasets"/>
  <p:tag name="EE4P_AGENDAWIZARD_PROPERTIES" val="113.5094/317.7736/232.6248/31.50472"/>
</p:tagLst>
</file>

<file path=ppt/tags/tag1821.xml><?xml version="1.0" encoding="utf-8"?>
<p:tagLst xmlns:a="http://schemas.openxmlformats.org/drawingml/2006/main" xmlns:r="http://schemas.openxmlformats.org/officeDocument/2006/relationships" xmlns:p="http://schemas.openxmlformats.org/presentationml/2006/main">
  <p:tag name="EE4P_AGENDAWIZARD" val="item_61aaad74-1b3f-4ca1-8828-95a4ba0041a8_ItemNo"/>
  <p:tag name="EE4P_AGENDAWIZARD_CONTENT" val="/3.3"/>
  <p:tag name="EE4P_AGENDAWIZARD_PROPERTIES" val="77.00465/317.7736/31.50472/31.50472"/>
</p:tagLst>
</file>

<file path=ppt/tags/tag1822.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PageNo"/>
  <p:tag name="EE4P_AGENDAWIZARD_PROPERTIES" val="904.8554/281.2689/8.45685/31.50472"/>
  <p:tag name="EE4P_AGENDAWIZARD_CONTENT" val="/158"/>
</p:tagLst>
</file>

<file path=ppt/tags/tag1823.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Topic"/>
  <p:tag name="EE4P_AGENDAWIZARD_CONTENT" val="/Gripper"/>
  <p:tag name="EE4P_AGENDAWIZARD_PROPERTIES" val="113.5094/281.2689/232.6248/31.50472"/>
</p:tagLst>
</file>

<file path=ppt/tags/tag1824.xml><?xml version="1.0" encoding="utf-8"?>
<p:tagLst xmlns:a="http://schemas.openxmlformats.org/drawingml/2006/main" xmlns:r="http://schemas.openxmlformats.org/officeDocument/2006/relationships" xmlns:p="http://schemas.openxmlformats.org/presentationml/2006/main">
  <p:tag name="EE4P_AGENDAWIZARD" val="item_e35312c2-b13d-480a-b122-ef828e839690_ItemNo"/>
  <p:tag name="EE4P_AGENDAWIZARD_CONTENT" val="/3.2"/>
  <p:tag name="EE4P_AGENDAWIZARD_PROPERTIES" val="77.00465/281.2689/31.50472/31.50472"/>
</p:tagLst>
</file>

<file path=ppt/tags/tag1825.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PageNo"/>
  <p:tag name="EE4P_AGENDAWIZARD_PROPERTIES" val="904.8554/244.7642/8.45685/31.50472"/>
  <p:tag name="EE4P_AGENDAWIZARD_CONTENT" val="/156"/>
</p:tagLst>
</file>

<file path=ppt/tags/tag1826.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Topic"/>
  <p:tag name="EE4P_AGENDAWIZARD_CONTENT" val="/Introduction"/>
  <p:tag name="EE4P_AGENDAWIZARD_PROPERTIES" val="113.5094/244.7642/232.6248/31.50472"/>
</p:tagLst>
</file>

<file path=ppt/tags/tag1827.xml><?xml version="1.0" encoding="utf-8"?>
<p:tagLst xmlns:a="http://schemas.openxmlformats.org/drawingml/2006/main" xmlns:r="http://schemas.openxmlformats.org/officeDocument/2006/relationships" xmlns:p="http://schemas.openxmlformats.org/presentationml/2006/main">
  <p:tag name="EE4P_AGENDAWIZARD" val="item_da1c1820-914e-4525-b41c-30a13a4a07c8_ItemNo"/>
  <p:tag name="EE4P_AGENDAWIZARD_CONTENT" val="/3.1"/>
  <p:tag name="EE4P_AGENDAWIZARD_PROPERTIES" val="77.00465/244.7642/31.50472/31.50472"/>
</p:tagLst>
</file>

<file path=ppt/tags/tag1828.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PageNo"/>
  <p:tag name="EE4P_AGENDAWIZARD_PROPERTIES" val="904.8554/208.2594/8.45685/31.50472"/>
  <p:tag name="EE4P_AGENDAWIZARD_CONTENT" val="/154"/>
</p:tagLst>
</file>

<file path=ppt/tags/tag1829.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Topic"/>
  <p:tag name="EE4P_AGENDAWIZARD_CONTENT" val="/Embodied Grasping"/>
  <p:tag name="EE4P_AGENDAWIZARD_PROPERTIES" val="77.00465/208.2594/269.1295/31.50472"/>
</p:tagLst>
</file>

<file path=ppt/tags/tag183.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1830.xml><?xml version="1.0" encoding="utf-8"?>
<p:tagLst xmlns:a="http://schemas.openxmlformats.org/drawingml/2006/main" xmlns:r="http://schemas.openxmlformats.org/officeDocument/2006/relationships" xmlns:p="http://schemas.openxmlformats.org/presentationml/2006/main">
  <p:tag name="EE4P_AGENDAWIZARD" val="item_aa97632e-69ec-43e2-a47a-f6f29ab47838_ItemNo"/>
  <p:tag name="EE4P_AGENDAWIZARD_CONTENT" val="/3"/>
  <p:tag name="EE4P_AGENDAWIZARD_PROPERTIES" val="40.49992/208.2594/31.50472/31.50472"/>
</p:tagLst>
</file>

<file path=ppt/tags/tag1831.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PageNo"/>
  <p:tag name="EE4P_AGENDAWIZARD_PROPERTIES" val="904.8554/171.7547/8.45685/31.50472"/>
  <p:tag name="EE4P_AGENDAWIZARD_CONTENT" val="/129"/>
</p:tagLst>
</file>

<file path=ppt/tags/tag1832.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Topic"/>
  <p:tag name="EE4P_AGENDAWIZARD_CONTENT" val="/Embodied Question Answering"/>
  <p:tag name="EE4P_AGENDAWIZARD_PROPERTIES" val="77.00465/171.7547/269.1295/31.50472"/>
</p:tagLst>
</file>

<file path=ppt/tags/tag1833.xml><?xml version="1.0" encoding="utf-8"?>
<p:tagLst xmlns:a="http://schemas.openxmlformats.org/drawingml/2006/main" xmlns:r="http://schemas.openxmlformats.org/officeDocument/2006/relationships" xmlns:p="http://schemas.openxmlformats.org/presentationml/2006/main">
  <p:tag name="EE4P_AGENDAWIZARD" val="item_90e94714-1a67-4c93-8738-6aa6f2b37237_ItemNo"/>
  <p:tag name="EE4P_AGENDAWIZARD_CONTENT" val="/2"/>
  <p:tag name="EE4P_AGENDAWIZARD_PROPERTIES" val="40.49992/171.7547/31.50472/31.50472"/>
</p:tagLst>
</file>

<file path=ppt/tags/tag1834.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PageNo"/>
  <p:tag name="EE4P_AGENDAWIZARD_PROPERTIES" val="904.8554/135.25/8.45685/31.50472"/>
  <p:tag name="EE4P_AGENDAWIZARD_CONTENT" val="/127"/>
</p:tagLst>
</file>

<file path=ppt/tags/tag1835.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Topic"/>
  <p:tag name="EE4P_AGENDAWIZARD_CONTENT" val="/Introduction"/>
  <p:tag name="EE4P_AGENDAWIZARD_PROPERTIES" val="77.00465/135.25/269.1295/31.50472"/>
</p:tagLst>
</file>

<file path=ppt/tags/tag1836.xml><?xml version="1.0" encoding="utf-8"?>
<p:tagLst xmlns:a="http://schemas.openxmlformats.org/drawingml/2006/main" xmlns:r="http://schemas.openxmlformats.org/officeDocument/2006/relationships" xmlns:p="http://schemas.openxmlformats.org/presentationml/2006/main">
  <p:tag name="EE4P_AGENDAWIZARD" val="item_bbf40df1-5f6a-4591-b9a9-b8a6b6f60026_ItemNo"/>
  <p:tag name="EE4P_AGENDAWIZARD_CONTENT" val="/1"/>
  <p:tag name="EE4P_AGENDAWIZARD_PROPERTIES" val="40.49992/135.25/31.50472/31.50472"/>
</p:tagLst>
</file>

<file path=ppt/tags/tag183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18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4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846.xml><?xml version="1.0" encoding="utf-8"?>
<p:tagLst xmlns:a="http://schemas.openxmlformats.org/drawingml/2006/main" xmlns:r="http://schemas.openxmlformats.org/officeDocument/2006/relationships" xmlns:p="http://schemas.openxmlformats.org/presentationml/2006/main">
  <p:tag name="EE4P_SLIDEID" val="bfbc024c-c859-49ab-aab7-ef408c11f3ea"/>
</p:tagLst>
</file>

<file path=ppt/tags/tag1847.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3"/>
</p:tagLst>
</file>

<file path=ppt/tags/tag184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184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18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1850.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6"/>
</p:tagLst>
</file>

<file path=ppt/tags/tag185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185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1853.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Element"/>
</p:tagLst>
</file>

<file path=ppt/tags/tag185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185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185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185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185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185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186.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186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186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186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1863.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86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186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1866.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186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186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1869.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18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Element"/>
</p:tagLst>
</file>

<file path=ppt/tags/tag187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187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18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4.xml><?xml version="1.0" encoding="utf-8"?>
<p:tagLst xmlns:a="http://schemas.openxmlformats.org/drawingml/2006/main" xmlns:r="http://schemas.openxmlformats.org/officeDocument/2006/relationships" xmlns:p="http://schemas.openxmlformats.org/presentationml/2006/main">
  <p:tag name="EE4P_SLIDEID" val="f8be7a2d-7264-4b68-8ac3-01c050178dfa"/>
</p:tagLst>
</file>

<file path=ppt/tags/tag18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8"/>
</p:tagLst>
</file>

<file path=ppt/tags/tag18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7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87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8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188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88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88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88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88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Element"/>
</p:tagLst>
</file>

<file path=ppt/tags/tag188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88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88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88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8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18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95.xml><?xml version="1.0" encoding="utf-8"?>
<p:tagLst xmlns:a="http://schemas.openxmlformats.org/drawingml/2006/main" xmlns:r="http://schemas.openxmlformats.org/officeDocument/2006/relationships" xmlns:p="http://schemas.openxmlformats.org/presentationml/2006/main">
  <p:tag name="EE4P_SLIDEID" val="c51189d9-a7b4-400a-9bf7-d8f1268b6aaa"/>
</p:tagLst>
</file>

<file path=ppt/tags/tag189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8"/>
</p:tagLst>
</file>

<file path=ppt/tags/tag189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189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189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190.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190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0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0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Element"/>
</p:tagLst>
</file>

<file path=ppt/tags/tag190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0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0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0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0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0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0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19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1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192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3.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29.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1930.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1.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2.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4.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37.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8.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194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2.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1944.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4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946.xml><?xml version="1.0" encoding="utf-8"?>
<p:tagLst xmlns:a="http://schemas.openxmlformats.org/drawingml/2006/main" xmlns:r="http://schemas.openxmlformats.org/officeDocument/2006/relationships" xmlns:p="http://schemas.openxmlformats.org/presentationml/2006/main">
  <p:tag name="EE4P_SLIDEID" val="c313a3bf-972a-4020-ac80-414f000d153f"/>
</p:tagLst>
</file>

<file path=ppt/tags/tag194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8"/>
</p:tagLst>
</file>

<file path=ppt/tags/tag194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4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5.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195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6"/>
</p:tagLst>
</file>

<file path=ppt/tags/tag195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52.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5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4"/>
</p:tagLst>
</file>

<file path=ppt/tags/tag195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55.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5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195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5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5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6.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196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6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6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Element"/>
</p:tagLst>
</file>

<file path=ppt/tags/tag196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6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65.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6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6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68.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6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197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71.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197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19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4.xml><?xml version="1.0" encoding="utf-8"?>
<p:tagLst xmlns:a="http://schemas.openxmlformats.org/drawingml/2006/main" xmlns:r="http://schemas.openxmlformats.org/officeDocument/2006/relationships" xmlns:p="http://schemas.openxmlformats.org/presentationml/2006/main">
  <p:tag name="EE4P_SLIDEID" val="d3177b66-0d59-4daf-8adb-c2bf8581c1c0"/>
</p:tagLst>
</file>

<file path=ppt/tags/tag197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8"/>
</p:tagLst>
</file>

<file path=ppt/tags/tag197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197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197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6"/>
</p:tagLst>
</file>

<file path=ppt/tags/tag197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198.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198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198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4"/>
</p:tagLst>
</file>

<file path=ppt/tags/tag198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198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198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198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198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198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Element"/>
</p:tagLst>
</file>

<file path=ppt/tags/tag198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198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199.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199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199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199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199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199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199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199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199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199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199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0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0.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1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15.xml><?xml version="1.0" encoding="utf-8"?>
<p:tagLst xmlns:a="http://schemas.openxmlformats.org/drawingml/2006/main" xmlns:r="http://schemas.openxmlformats.org/officeDocument/2006/relationships" xmlns:p="http://schemas.openxmlformats.org/presentationml/2006/main">
  <p:tag name="EE4P_SLIDEID" val="28910f72-0685-4cd2-9f71-cefc8c70e099"/>
</p:tagLst>
</file>

<file path=ppt/tags/tag201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8"/>
</p:tagLst>
</file>

<file path=ppt/tags/tag2017.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19.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6"/>
</p:tagLst>
</file>

<file path=ppt/tags/tag2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20.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21.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2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4"/>
</p:tagLst>
</file>

<file path=ppt/tags/tag2023.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24.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2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Element"/>
</p:tagLst>
</file>

<file path=ppt/tags/tag2026.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027.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028.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029.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30.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031.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03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3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3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3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03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3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3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03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04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047.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48.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49.xml><?xml version="1.0" encoding="utf-8"?>
<p:tagLst xmlns:a="http://schemas.openxmlformats.org/drawingml/2006/main" xmlns:r="http://schemas.openxmlformats.org/officeDocument/2006/relationships" xmlns:p="http://schemas.openxmlformats.org/presentationml/2006/main">
  <p:tag name="EE4P_TEMPLATESTYLE" val="3"/>
</p:tagLst>
</file>

<file path=ppt/tags/tag205.xml><?xml version="1.0" encoding="utf-8"?>
<p:tagLst xmlns:a="http://schemas.openxmlformats.org/drawingml/2006/main" xmlns:r="http://schemas.openxmlformats.org/officeDocument/2006/relationships" xmlns:p="http://schemas.openxmlformats.org/presentationml/2006/main">
  <p:tag name="EE4P_SLIDEID" val="24995929-fa19-48d7-9998-ba4410cbdff6"/>
</p:tagLst>
</file>

<file path=ppt/tags/tag20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2.xml><?xml version="1.0" encoding="utf-8"?>
<p:tagLst xmlns:a="http://schemas.openxmlformats.org/drawingml/2006/main" xmlns:r="http://schemas.openxmlformats.org/officeDocument/2006/relationships" xmlns:p="http://schemas.openxmlformats.org/presentationml/2006/main">
  <p:tag name="EE4P_SLIDEID" val="432bc900-8e29-4e9f-bc1b-c9eb72ae30b7"/>
</p:tagLst>
</file>

<file path=ppt/tags/tag205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8"/>
</p:tagLst>
</file>

<file path=ppt/tags/tag205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5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5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6"/>
</p:tagLst>
</file>

<file path=ppt/tags/tag205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58.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5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Element"/>
</p:tagLst>
</file>

<file path=ppt/tags/tag20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06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4"/>
</p:tagLst>
</file>

<file path=ppt/tags/tag2061.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62.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6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064.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065.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06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067.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068.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06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070.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71.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07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073.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074.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07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076.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077.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0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0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080.xml><?xml version="1.0" encoding="utf-8"?>
<p:tagLst xmlns:a="http://schemas.openxmlformats.org/drawingml/2006/main" xmlns:r="http://schemas.openxmlformats.org/officeDocument/2006/relationships" xmlns:p="http://schemas.openxmlformats.org/presentationml/2006/main">
  <p:tag name="EE4P_SLIDEID" val="5634d75c-9c3e-4b22-bc68-c8e001457ed3"/>
</p:tagLst>
</file>

<file path=ppt/tags/tag208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390.7831/8.45685/31.50472"/>
  <p:tag name="EE4P_AGENDAWIZARD_CONTENT" val="/198"/>
</p:tagLst>
</file>

<file path=ppt/tags/tag2082.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390.7831/592.3807/31.50472"/>
</p:tagLst>
</file>

<file path=ppt/tags/tag2083.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390.7831/31.50472/31.50472"/>
</p:tagLst>
</file>

<file path=ppt/tags/tag2084.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Element"/>
</p:tagLst>
</file>

<file path=ppt/tags/tag2085.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PageNo"/>
  <p:tag name="EE4P_AGENDAWIZARD_PROPERTIES" val="904.8554/354.2784/8.45685/31.5048"/>
  <p:tag name="EE4P_AGENDAWIZARD_CONTENT" val="/196"/>
</p:tagLst>
</file>

<file path=ppt/tags/tag2086.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Topic"/>
  <p:tag name="EE4P_AGENDAWIZARD_CONTENT" val="/Planning Utilizing the VLMs"/>
  <p:tag name="EE4P_AGENDAWIZARD_PROPERTIES" val="113.5094/354.2784/555.876/31.5048"/>
</p:tagLst>
</file>

<file path=ppt/tags/tag2087.xml><?xml version="1.0" encoding="utf-8"?>
<p:tagLst xmlns:a="http://schemas.openxmlformats.org/drawingml/2006/main" xmlns:r="http://schemas.openxmlformats.org/officeDocument/2006/relationships" xmlns:p="http://schemas.openxmlformats.org/presentationml/2006/main">
  <p:tag name="EE4P_AGENDAWIZARD" val="item_5634d75c-9c3e-4b22-bc68-c8e001457ed3_ItemNo"/>
  <p:tag name="EE4P_AGENDAWIZARD_CONTENT" val="/3.4"/>
  <p:tag name="EE4P_AGENDAWIZARD_PROPERTIES" val="77.00465/354.2784/31.50472/31.5048"/>
</p:tagLst>
</file>

<file path=ppt/tags/tag2088.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PageNo"/>
  <p:tag name="EE4P_AGENDAWIZARD_PROPERTIES" val="904.8554/317.7736/8.45685/31.50472"/>
  <p:tag name="EE4P_AGENDAWIZARD_CONTENT" val="/194"/>
</p:tagLst>
</file>

<file path=ppt/tags/tag2089.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Topic"/>
  <p:tag name="EE4P_AGENDAWIZARD_CONTENT" val="/Planning Utilizing the Visual Information from Embodied Perception Model"/>
  <p:tag name="EE4P_AGENDAWIZARD_PROPERTIES" val="113.5094/317.7736/555.876/31.50472"/>
</p:tagLst>
</file>

<file path=ppt/tags/tag20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090.xml><?xml version="1.0" encoding="utf-8"?>
<p:tagLst xmlns:a="http://schemas.openxmlformats.org/drawingml/2006/main" xmlns:r="http://schemas.openxmlformats.org/officeDocument/2006/relationships" xmlns:p="http://schemas.openxmlformats.org/presentationml/2006/main">
  <p:tag name="EE4P_AGENDAWIZARD" val="item_432bc900-8e29-4e9f-bc1b-c9eb72ae30b7_ItemNo"/>
  <p:tag name="EE4P_AGENDAWIZARD_CONTENT" val="/3.3"/>
  <p:tag name="EE4P_AGENDAWIZARD_PROPERTIES" val="77.00465/317.7736/31.50472/31.50472"/>
</p:tagLst>
</file>

<file path=ppt/tags/tag2091.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PageNo"/>
  <p:tag name="EE4P_AGENDAWIZARD_PROPERTIES" val="904.8554/281.2689/8.45685/31.50472"/>
  <p:tag name="EE4P_AGENDAWIZARD_CONTENT" val="/190"/>
</p:tagLst>
</file>

<file path=ppt/tags/tag2092.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Topic"/>
  <p:tag name="EE4P_AGENDAWIZARD_CONTENT" val="/Planning Utilizing the Emergent Capabilities of LLMs"/>
  <p:tag name="EE4P_AGENDAWIZARD_PROPERTIES" val="113.5094/281.2689/555.876/31.50472"/>
</p:tagLst>
</file>

<file path=ppt/tags/tag2093.xml><?xml version="1.0" encoding="utf-8"?>
<p:tagLst xmlns:a="http://schemas.openxmlformats.org/drawingml/2006/main" xmlns:r="http://schemas.openxmlformats.org/officeDocument/2006/relationships" xmlns:p="http://schemas.openxmlformats.org/presentationml/2006/main">
  <p:tag name="EE4P_AGENDAWIZARD" val="item_28910f72-0685-4cd2-9f71-cefc8c70e099_ItemNo"/>
  <p:tag name="EE4P_AGENDAWIZARD_CONTENT" val="/3.2"/>
  <p:tag name="EE4P_AGENDAWIZARD_PROPERTIES" val="77.00465/281.2689/31.50472/31.50472"/>
</p:tagLst>
</file>

<file path=ppt/tags/tag2094.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PageNo"/>
  <p:tag name="EE4P_AGENDAWIZARD_PROPERTIES" val="904.8554/244.7642/8.45685/31.50472"/>
  <p:tag name="EE4P_AGENDAWIZARD_CONTENT" val="/187"/>
</p:tagLst>
</file>

<file path=ppt/tags/tag2095.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Topic"/>
  <p:tag name="EE4P_AGENDAWIZARD_CONTENT" val="/Introduction"/>
  <p:tag name="EE4P_AGENDAWIZARD_PROPERTIES" val="113.5094/244.7642/555.876/31.50472"/>
</p:tagLst>
</file>

<file path=ppt/tags/tag2096.xml><?xml version="1.0" encoding="utf-8"?>
<p:tagLst xmlns:a="http://schemas.openxmlformats.org/drawingml/2006/main" xmlns:r="http://schemas.openxmlformats.org/officeDocument/2006/relationships" xmlns:p="http://schemas.openxmlformats.org/presentationml/2006/main">
  <p:tag name="EE4P_AGENDAWIZARD" val="item_d3177b66-0d59-4daf-8adb-c2bf8581c1c0_ItemNo"/>
  <p:tag name="EE4P_AGENDAWIZARD_CONTENT" val="/3.1"/>
  <p:tag name="EE4P_AGENDAWIZARD_PROPERTIES" val="77.00465/244.7642/31.50472/31.50472"/>
</p:tagLst>
</file>

<file path=ppt/tags/tag209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09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09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1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10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0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0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0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0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0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8.xml><?xml version="1.0" encoding="utf-8"?>
<p:tagLst xmlns:a="http://schemas.openxmlformats.org/drawingml/2006/main" xmlns:r="http://schemas.openxmlformats.org/officeDocument/2006/relationships" xmlns:p="http://schemas.openxmlformats.org/presentationml/2006/main">
  <p:tag name="EE4P_SLIDEID" val="d8cfb65e-70e8-41a7-8879-1b50e375f9ea"/>
</p:tagLst>
</file>

<file path=ppt/tags/tag210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04"/>
</p:tagLst>
</file>

<file path=ppt/tags/tag21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11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11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11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02"/>
</p:tagLst>
</file>

<file path=ppt/tags/tag211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11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115.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00"/>
</p:tagLst>
</file>

<file path=ppt/tags/tag211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11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118.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Element"/>
</p:tagLst>
</file>

<file path=ppt/tags/tag211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8"/>
</p:tagLst>
</file>

<file path=ppt/tags/tag21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Element"/>
</p:tagLst>
</file>

<file path=ppt/tags/tag212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12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12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2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2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2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2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2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2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2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13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3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3.xml><?xml version="1.0" encoding="utf-8"?>
<p:tagLst xmlns:a="http://schemas.openxmlformats.org/drawingml/2006/main" xmlns:r="http://schemas.openxmlformats.org/officeDocument/2006/relationships" xmlns:p="http://schemas.openxmlformats.org/presentationml/2006/main">
  <p:tag name="EE4P_SLIDEID" val="b66ba090-89f9-4c6c-abb7-d091a89169c1"/>
</p:tagLst>
</file>

<file path=ppt/tags/tag213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04"/>
</p:tagLst>
</file>

<file path=ppt/tags/tag213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13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137.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02"/>
</p:tagLst>
</file>

<file path=ppt/tags/tag213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13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1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140.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Element"/>
</p:tagLst>
</file>

<file path=ppt/tags/tag214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00"/>
</p:tagLst>
</file>

<file path=ppt/tags/tag214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14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14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8"/>
</p:tagLst>
</file>

<file path=ppt/tags/tag214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14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14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4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4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5.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15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5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5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5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5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5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5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8.xml><?xml version="1.0" encoding="utf-8"?>
<p:tagLst xmlns:a="http://schemas.openxmlformats.org/drawingml/2006/main" xmlns:r="http://schemas.openxmlformats.org/officeDocument/2006/relationships" xmlns:p="http://schemas.openxmlformats.org/presentationml/2006/main">
  <p:tag name="EE4P_SLIDEID" val="6b9f091a-1059-4b47-b866-db164c1f044a"/>
</p:tagLst>
</file>

<file path=ppt/tags/tag2159.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04"/>
</p:tagLst>
</file>

<file path=ppt/tags/tag21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160.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161.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162.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Element"/>
</p:tagLst>
</file>

<file path=ppt/tags/tag2163.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02"/>
</p:tagLst>
</file>

<file path=ppt/tags/tag2164.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165.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166.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00"/>
</p:tagLst>
</file>

<file path=ppt/tags/tag2167.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168.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169.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8"/>
</p:tagLst>
</file>

<file path=ppt/tags/tag21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170.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171.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172.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73.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74.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175.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176.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177.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178.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179.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18.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180.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18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3.xml><?xml version="1.0" encoding="utf-8"?>
<p:tagLst xmlns:a="http://schemas.openxmlformats.org/drawingml/2006/main" xmlns:r="http://schemas.openxmlformats.org/officeDocument/2006/relationships" xmlns:p="http://schemas.openxmlformats.org/presentationml/2006/main">
  <p:tag name="EE4P_SLIDEID" val="ee5a6348-d765-4f58-8929-d3d5aa3325d6"/>
</p:tagLst>
</file>

<file path=ppt/tags/tag2184.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Element"/>
</p:tagLst>
</file>

<file path=ppt/tags/tag2185.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PageNo"/>
  <p:tag name="EE4P_AGENDAWIZARD_PROPERTIES" val="904.8554/354.2784/8.45685/31.5048"/>
  <p:tag name="EE4P_AGENDAWIZARD_CONTENT" val="/204"/>
</p:tagLst>
</file>

<file path=ppt/tags/tag2186.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Topic"/>
  <p:tag name="EE4P_AGENDAWIZARD_CONTENT" val="/Action Utilizing VLA Model"/>
  <p:tag name="EE4P_AGENDAWIZARD_PROPERTIES" val="113.5094/354.2784/555.876/31.5048"/>
</p:tagLst>
</file>

<file path=ppt/tags/tag2187.xml><?xml version="1.0" encoding="utf-8"?>
<p:tagLst xmlns:a="http://schemas.openxmlformats.org/drawingml/2006/main" xmlns:r="http://schemas.openxmlformats.org/officeDocument/2006/relationships" xmlns:p="http://schemas.openxmlformats.org/presentationml/2006/main">
  <p:tag name="EE4P_AGENDAWIZARD" val="item_ee5a6348-d765-4f58-8929-d3d5aa3325d6_ItemNo"/>
  <p:tag name="EE4P_AGENDAWIZARD_CONTENT" val="/4.3"/>
  <p:tag name="EE4P_AGENDAWIZARD_PROPERTIES" val="77.00465/354.2784/31.50472/31.5048"/>
</p:tagLst>
</file>

<file path=ppt/tags/tag2188.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PageNo"/>
  <p:tag name="EE4P_AGENDAWIZARD_PROPERTIES" val="904.8554/317.7736/8.45685/31.50472"/>
  <p:tag name="EE4P_AGENDAWIZARD_CONTENT" val="/202"/>
</p:tagLst>
</file>

<file path=ppt/tags/tag2189.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Topic"/>
  <p:tag name="EE4P_AGENDAWIZARD_CONTENT" val="/Action Utilizing APIs"/>
  <p:tag name="EE4P_AGENDAWIZARD_PROPERTIES" val="113.5094/317.7736/555.876/31.50472"/>
</p:tagLst>
</file>

<file path=ppt/tags/tag21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190.xml><?xml version="1.0" encoding="utf-8"?>
<p:tagLst xmlns:a="http://schemas.openxmlformats.org/drawingml/2006/main" xmlns:r="http://schemas.openxmlformats.org/officeDocument/2006/relationships" xmlns:p="http://schemas.openxmlformats.org/presentationml/2006/main">
  <p:tag name="EE4P_AGENDAWIZARD" val="item_6b9f091a-1059-4b47-b866-db164c1f044a_ItemNo"/>
  <p:tag name="EE4P_AGENDAWIZARD_CONTENT" val="/4.2"/>
  <p:tag name="EE4P_AGENDAWIZARD_PROPERTIES" val="77.00465/317.7736/31.50472/31.50472"/>
</p:tagLst>
</file>

<file path=ppt/tags/tag2191.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PageNo"/>
  <p:tag name="EE4P_AGENDAWIZARD_PROPERTIES" val="904.8554/281.2689/8.45685/31.50472"/>
  <p:tag name="EE4P_AGENDAWIZARD_CONTENT" val="/200"/>
</p:tagLst>
</file>

<file path=ppt/tags/tag2192.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Topic"/>
  <p:tag name="EE4P_AGENDAWIZARD_CONTENT" val="/Introduction"/>
  <p:tag name="EE4P_AGENDAWIZARD_PROPERTIES" val="113.5094/281.2689/555.876/31.50472"/>
</p:tagLst>
</file>

<file path=ppt/tags/tag2193.xml><?xml version="1.0" encoding="utf-8"?>
<p:tagLst xmlns:a="http://schemas.openxmlformats.org/drawingml/2006/main" xmlns:r="http://schemas.openxmlformats.org/officeDocument/2006/relationships" xmlns:p="http://schemas.openxmlformats.org/presentationml/2006/main">
  <p:tag name="EE4P_AGENDAWIZARD" val="item_b66ba090-89f9-4c6c-abb7-d091a89169c1_ItemNo"/>
  <p:tag name="EE4P_AGENDAWIZARD_CONTENT" val="/4.1"/>
  <p:tag name="EE4P_AGENDAWIZARD_PROPERTIES" val="77.00465/281.2689/31.50472/31.50472"/>
</p:tagLst>
</file>

<file path=ppt/tags/tag2194.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PageNo"/>
  <p:tag name="EE4P_AGENDAWIZARD_PROPERTIES" val="904.8554/244.7642/8.45685/31.50472"/>
  <p:tag name="EE4P_AGENDAWIZARD_CONTENT" val="/198"/>
</p:tagLst>
</file>

<file path=ppt/tags/tag2195.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Topic"/>
  <p:tag name="EE4P_AGENDAWIZARD_CONTENT" val="/Embodied Action Planning"/>
  <p:tag name="EE4P_AGENDAWIZARD_PROPERTIES" val="77.00465/244.7642/592.3807/31.50472"/>
</p:tagLst>
</file>

<file path=ppt/tags/tag2196.xml><?xml version="1.0" encoding="utf-8"?>
<p:tagLst xmlns:a="http://schemas.openxmlformats.org/drawingml/2006/main" xmlns:r="http://schemas.openxmlformats.org/officeDocument/2006/relationships" xmlns:p="http://schemas.openxmlformats.org/presentationml/2006/main">
  <p:tag name="EE4P_AGENDAWIZARD" val="item_d8cfb65e-70e8-41a7-8879-1b50e375f9ea_ItemNo"/>
  <p:tag name="EE4P_AGENDAWIZARD_CONTENT" val="/4"/>
  <p:tag name="EE4P_AGENDAWIZARD_PROPERTIES" val="40.49992/244.7642/31.50472/31.50472"/>
</p:tagLst>
</file>

<file path=ppt/tags/tag2197.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PageNo"/>
  <p:tag name="EE4P_AGENDAWIZARD_PROPERTIES" val="904.8554/208.2594/8.45685/31.50472"/>
  <p:tag name="EE4P_AGENDAWIZARD_CONTENT" val="/185"/>
</p:tagLst>
</file>

<file path=ppt/tags/tag2198.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Topic"/>
  <p:tag name="EE4P_AGENDAWIZARD_CONTENT" val="/Embodied Task Planning"/>
  <p:tag name="EE4P_AGENDAWIZARD_PROPERTIES" val="77.00465/208.2594/592.3807/31.50472"/>
</p:tagLst>
</file>

<file path=ppt/tags/tag2199.xml><?xml version="1.0" encoding="utf-8"?>
<p:tagLst xmlns:a="http://schemas.openxmlformats.org/drawingml/2006/main" xmlns:r="http://schemas.openxmlformats.org/officeDocument/2006/relationships" xmlns:p="http://schemas.openxmlformats.org/presentationml/2006/main">
  <p:tag name="EE4P_AGENDAWIZARD" val="item_c313a3bf-972a-4020-ac80-414f000d153f_ItemNo"/>
  <p:tag name="EE4P_AGENDAWIZARD_CONTENT" val="/3"/>
  <p:tag name="EE4P_AGENDAWIZARD_PROPERTIES" val="40.49992/208.2594/31.50472/31.50472"/>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2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200.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PageNo"/>
  <p:tag name="EE4P_AGENDAWIZARD_PROPERTIES" val="904.8554/171.7547/8.45685/31.50472"/>
  <p:tag name="EE4P_AGENDAWIZARD_CONTENT" val="/179"/>
</p:tagLst>
</file>

<file path=ppt/tags/tag2201.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Topic"/>
  <p:tag name="EE4P_AGENDAWIZARD_CONTENT" val="/Embodied Multimodal Foundation Model"/>
  <p:tag name="EE4P_AGENDAWIZARD_PROPERTIES" val="77.00465/171.7547/592.3807/31.50472"/>
</p:tagLst>
</file>

<file path=ppt/tags/tag2202.xml><?xml version="1.0" encoding="utf-8"?>
<p:tagLst xmlns:a="http://schemas.openxmlformats.org/drawingml/2006/main" xmlns:r="http://schemas.openxmlformats.org/officeDocument/2006/relationships" xmlns:p="http://schemas.openxmlformats.org/presentationml/2006/main">
  <p:tag name="EE4P_AGENDAWIZARD" val="item_c51189d9-a7b4-400a-9bf7-d8f1268b6aaa_ItemNo"/>
  <p:tag name="EE4P_AGENDAWIZARD_CONTENT" val="/2"/>
  <p:tag name="EE4P_AGENDAWIZARD_PROPERTIES" val="40.49992/171.7547/31.50472/31.50472"/>
</p:tagLst>
</file>

<file path=ppt/tags/tag2203.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PageNo"/>
  <p:tag name="EE4P_AGENDAWIZARD_PROPERTIES" val="904.8554/135.25/8.45685/31.50472"/>
  <p:tag name="EE4P_AGENDAWIZARD_CONTENT" val="/175"/>
</p:tagLst>
</file>

<file path=ppt/tags/tag2204.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Topic"/>
  <p:tag name="EE4P_AGENDAWIZARD_CONTENT" val="/Introduction"/>
  <p:tag name="EE4P_AGENDAWIZARD_PROPERTIES" val="77.00465/135.25/592.3807/31.50472"/>
</p:tagLst>
</file>

<file path=ppt/tags/tag2205.xml><?xml version="1.0" encoding="utf-8"?>
<p:tagLst xmlns:a="http://schemas.openxmlformats.org/drawingml/2006/main" xmlns:r="http://schemas.openxmlformats.org/officeDocument/2006/relationships" xmlns:p="http://schemas.openxmlformats.org/presentationml/2006/main">
  <p:tag name="EE4P_AGENDAWIZARD" val="item_f8be7a2d-7264-4b68-8ac3-01c050178dfa_ItemNo"/>
  <p:tag name="EE4P_AGENDAWIZARD_CONTENT" val="/1"/>
  <p:tag name="EE4P_AGENDAWIZARD_PROPERTIES" val="40.49992/135.25/31.50472/31.50472"/>
</p:tagLst>
</file>

<file path=ppt/tags/tag220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8.xml><?xml version="1.0" encoding="utf-8"?>
<p:tagLst xmlns:a="http://schemas.openxmlformats.org/drawingml/2006/main" xmlns:r="http://schemas.openxmlformats.org/officeDocument/2006/relationships" xmlns:p="http://schemas.openxmlformats.org/presentationml/2006/main">
  <p:tag name="EE4P_SLIDEID" val="8c58e9c7-5a89-438d-b39d-d315e205025c"/>
</p:tagLst>
</file>

<file path=ppt/tags/tag220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3"/>
</p:tagLst>
</file>

<file path=ppt/tags/tag221.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21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211.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21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Element"/>
</p:tagLst>
</file>

<file path=ppt/tags/tag221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6"/>
</p:tagLst>
</file>

<file path=ppt/tags/tag2214.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21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21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217.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21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21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22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220.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22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22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222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22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22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222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22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22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22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2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23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23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23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23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23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6.xml><?xml version="1.0" encoding="utf-8"?>
<p:tagLst xmlns:a="http://schemas.openxmlformats.org/drawingml/2006/main" xmlns:r="http://schemas.openxmlformats.org/officeDocument/2006/relationships" xmlns:p="http://schemas.openxmlformats.org/presentationml/2006/main">
  <p:tag name="EE4P_SLIDEID" val="fbc01936-e15e-4a39-8cf0-fa1187d1fd47"/>
</p:tagLst>
</file>

<file path=ppt/tags/tag223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50"/>
</p:tagLst>
</file>

<file path=ppt/tags/tag223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23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24.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24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9"/>
</p:tagLst>
</file>

<file path=ppt/tags/tag224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24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24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24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24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24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24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4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4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Element"/>
</p:tagLst>
</file>

<file path=ppt/tags/tag22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25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25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5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5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6.xml><?xml version="1.0" encoding="utf-8"?>
<p:tagLst xmlns:a="http://schemas.openxmlformats.org/drawingml/2006/main" xmlns:r="http://schemas.openxmlformats.org/officeDocument/2006/relationships" xmlns:p="http://schemas.openxmlformats.org/presentationml/2006/main">
  <p:tag name="EE4P_SLIDEID" val="9223e5eb-8d86-4678-8a36-2499c0368022"/>
</p:tagLst>
</file>

<file path=ppt/tags/tag225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25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5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26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26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6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6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2"/>
</p:tagLst>
</file>

<file path=ppt/tags/tag226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26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266.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20"/>
</p:tagLst>
</file>

<file path=ppt/tags/tag226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26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269.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8"/>
</p:tagLst>
</file>

<file path=ppt/tags/tag227.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27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27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272.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6"/>
</p:tagLst>
</file>

<file path=ppt/tags/tag227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27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275.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2"/>
</p:tagLst>
</file>

<file path=ppt/tags/tag227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27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27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Element"/>
</p:tagLst>
</file>

<file path=ppt/tags/tag227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28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28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28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28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28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7.xml><?xml version="1.0" encoding="utf-8"?>
<p:tagLst xmlns:a="http://schemas.openxmlformats.org/drawingml/2006/main" xmlns:r="http://schemas.openxmlformats.org/officeDocument/2006/relationships" xmlns:p="http://schemas.openxmlformats.org/presentationml/2006/main">
  <p:tag name="EE4P_SLIDEID" val="6bb57237-a722-41cd-af03-dd48e1113687"/>
</p:tagLst>
</file>

<file path=ppt/tags/tag228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28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29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29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29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29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2"/>
</p:tagLst>
</file>

<file path=ppt/tags/tag229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29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297.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20"/>
</p:tagLst>
</file>

<file path=ppt/tags/tag2298.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299.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0.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8"/>
</p:tagLst>
</file>

<file path=ppt/tags/tag2301.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302.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303.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6"/>
</p:tagLst>
</file>

<file path=ppt/tags/tag2304.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305.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306.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Element"/>
</p:tagLst>
</file>

<file path=ppt/tags/tag2307.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2"/>
</p:tagLst>
</file>

<file path=ppt/tags/tag2308.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309.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1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31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1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1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31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1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1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20.xml><?xml version="1.0" encoding="utf-8"?>
<p:tagLst xmlns:a="http://schemas.openxmlformats.org/drawingml/2006/main" xmlns:r="http://schemas.openxmlformats.org/officeDocument/2006/relationships" xmlns:p="http://schemas.openxmlformats.org/presentationml/2006/main">
  <p:tag name="EE4P_SLIDEID" val="014f61ee-facc-431e-af9e-5113d8f0f904"/>
</p:tagLst>
</file>

<file path=ppt/tags/tag232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32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2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2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32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2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2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2"/>
</p:tagLst>
</file>

<file path=ppt/tags/tag23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3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30.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20"/>
</p:tagLst>
</file>

<file path=ppt/tags/tag233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33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333.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8"/>
</p:tagLst>
</file>

<file path=ppt/tags/tag233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33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336.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Element"/>
</p:tagLst>
</file>

<file path=ppt/tags/tag2337.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6"/>
</p:tagLst>
</file>

<file path=ppt/tags/tag233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33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34.xml><?xml version="1.0" encoding="utf-8"?>
<p:tagLst xmlns:a="http://schemas.openxmlformats.org/drawingml/2006/main" xmlns:r="http://schemas.openxmlformats.org/officeDocument/2006/relationships" xmlns:p="http://schemas.openxmlformats.org/presentationml/2006/main">
  <p:tag name="EE4P_SLIDEID" val="f19d3b96-f418-4dff-bb6e-3607952884af"/>
</p:tagLst>
</file>

<file path=ppt/tags/tag2340.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2"/>
</p:tagLst>
</file>

<file path=ppt/tags/tag234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34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34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34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4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4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34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4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1.xml><?xml version="1.0" encoding="utf-8"?>
<p:tagLst xmlns:a="http://schemas.openxmlformats.org/drawingml/2006/main" xmlns:r="http://schemas.openxmlformats.org/officeDocument/2006/relationships" xmlns:p="http://schemas.openxmlformats.org/presentationml/2006/main">
  <p:tag name="EE4P_SLIDEID" val="06ff5979-c13a-4ccd-a951-32189b4a3c1a"/>
</p:tagLst>
</file>

<file path=ppt/tags/tag235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35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5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35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5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2"/>
</p:tagLst>
</file>

<file path=ppt/tags/tag23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3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3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361.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20"/>
</p:tagLst>
</file>

<file path=ppt/tags/tag236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36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364.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Element"/>
</p:tagLst>
</file>

<file path=ppt/tags/tag2365.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8"/>
</p:tagLst>
</file>

<file path=ppt/tags/tag236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36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368.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6"/>
</p:tagLst>
</file>

<file path=ppt/tags/tag236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3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37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371.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2"/>
</p:tagLst>
</file>

<file path=ppt/tags/tag237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37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37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37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37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37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37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37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3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Element"/>
</p:tagLst>
</file>

<file path=ppt/tags/tag23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2.xml><?xml version="1.0" encoding="utf-8"?>
<p:tagLst xmlns:a="http://schemas.openxmlformats.org/drawingml/2006/main" xmlns:r="http://schemas.openxmlformats.org/officeDocument/2006/relationships" xmlns:p="http://schemas.openxmlformats.org/presentationml/2006/main">
  <p:tag name="EE4P_SLIDEID" val="cdfa8ac1-14f7-4e55-8dd8-45cbfbde56eb"/>
</p:tagLst>
</file>

<file path=ppt/tags/tag238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38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38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38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38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38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3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354.2784/8.45685/31.5048"/>
  <p:tag name="EE4P_AGENDAWIZARD_CONTENT" val="/222"/>
</p:tagLst>
</file>

<file path=ppt/tags/tag23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3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354.2784/261.3039/31.5048"/>
</p:tagLst>
</file>

<file path=ppt/tags/tag239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354.2784/31.50472/31.5048"/>
</p:tagLst>
</file>

<file path=ppt/tags/tag2392.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Element"/>
</p:tagLst>
</file>

<file path=ppt/tags/tag2393.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PageNo"/>
  <p:tag name="EE4P_AGENDAWIZARD_PROPERTIES" val="904.8554/317.7736/8.45685/31.50472"/>
  <p:tag name="EE4P_AGENDAWIZARD_CONTENT" val="/220"/>
</p:tagLst>
</file>

<file path=ppt/tags/tag2394.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Topic"/>
  <p:tag name="EE4P_AGENDAWIZARD_CONTENT" val="/Knowledge-driven Methods"/>
  <p:tag name="EE4P_AGENDAWIZARD_PROPERTIES" val="113.5094/317.7736/224.7991/31.50472"/>
</p:tagLst>
</file>

<file path=ppt/tags/tag2395.xml><?xml version="1.0" encoding="utf-8"?>
<p:tagLst xmlns:a="http://schemas.openxmlformats.org/drawingml/2006/main" xmlns:r="http://schemas.openxmlformats.org/officeDocument/2006/relationships" xmlns:p="http://schemas.openxmlformats.org/presentationml/2006/main">
  <p:tag name="EE4P_AGENDAWIZARD" val="item_cdfa8ac1-14f7-4e55-8dd8-45cbfbde56eb_ItemNo"/>
  <p:tag name="EE4P_AGENDAWIZARD_CONTENT" val="/2.4"/>
  <p:tag name="EE4P_AGENDAWIZARD_PROPERTIES" val="77.00465/317.7736/31.50472/31.50472"/>
</p:tagLst>
</file>

<file path=ppt/tags/tag2396.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PageNo"/>
  <p:tag name="EE4P_AGENDAWIZARD_PROPERTIES" val="904.8554/281.2689/8.45685/31.50472"/>
  <p:tag name="EE4P_AGENDAWIZARD_CONTENT" val="/218"/>
</p:tagLst>
</file>

<file path=ppt/tags/tag2397.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Topic"/>
  <p:tag name="EE4P_AGENDAWIZARD_CONTENT" val="/Prediction-based Methods"/>
  <p:tag name="EE4P_AGENDAWIZARD_PROPERTIES" val="113.5094/281.2689/224.7991/31.50472"/>
</p:tagLst>
</file>

<file path=ppt/tags/tag2398.xml><?xml version="1.0" encoding="utf-8"?>
<p:tagLst xmlns:a="http://schemas.openxmlformats.org/drawingml/2006/main" xmlns:r="http://schemas.openxmlformats.org/officeDocument/2006/relationships" xmlns:p="http://schemas.openxmlformats.org/presentationml/2006/main">
  <p:tag name="EE4P_AGENDAWIZARD" val="item_06ff5979-c13a-4ccd-a951-32189b4a3c1a_ItemNo"/>
  <p:tag name="EE4P_AGENDAWIZARD_CONTENT" val="/2.3"/>
  <p:tag name="EE4P_AGENDAWIZARD_PROPERTIES" val="77.00465/281.2689/31.50472/31.50472"/>
</p:tagLst>
</file>

<file path=ppt/tags/tag2399.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PageNo"/>
  <p:tag name="EE4P_AGENDAWIZARD_PROPERTIES" val="904.8554/244.7642/8.45685/31.50472"/>
  <p:tag name="EE4P_AGENDAWIZARD_CONTENT" val="/216"/>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4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400.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Topic"/>
  <p:tag name="EE4P_AGENDAWIZARD_CONTENT" val="/Generation-based Methods"/>
  <p:tag name="EE4P_AGENDAWIZARD_PROPERTIES" val="113.5094/244.7642/224.7991/31.50472"/>
</p:tagLst>
</file>

<file path=ppt/tags/tag2401.xml><?xml version="1.0" encoding="utf-8"?>
<p:tagLst xmlns:a="http://schemas.openxmlformats.org/drawingml/2006/main" xmlns:r="http://schemas.openxmlformats.org/officeDocument/2006/relationships" xmlns:p="http://schemas.openxmlformats.org/presentationml/2006/main">
  <p:tag name="EE4P_AGENDAWIZARD" val="item_014f61ee-facc-431e-af9e-5113d8f0f904_ItemNo"/>
  <p:tag name="EE4P_AGENDAWIZARD_CONTENT" val="/2.2"/>
  <p:tag name="EE4P_AGENDAWIZARD_PROPERTIES" val="77.00465/244.7642/31.50472/31.50472"/>
</p:tagLst>
</file>

<file path=ppt/tags/tag2402.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PageNo"/>
  <p:tag name="EE4P_AGENDAWIZARD_PROPERTIES" val="904.8554/208.2594/8.45685/31.50472"/>
  <p:tag name="EE4P_AGENDAWIZARD_CONTENT" val="/212"/>
</p:tagLst>
</file>

<file path=ppt/tags/tag2403.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Topic"/>
  <p:tag name="EE4P_AGENDAWIZARD_CONTENT" val="/Introduction"/>
  <p:tag name="EE4P_AGENDAWIZARD_PROPERTIES" val="113.5094/208.2594/224.7991/31.50472"/>
</p:tagLst>
</file>

<file path=ppt/tags/tag2404.xml><?xml version="1.0" encoding="utf-8"?>
<p:tagLst xmlns:a="http://schemas.openxmlformats.org/drawingml/2006/main" xmlns:r="http://schemas.openxmlformats.org/officeDocument/2006/relationships" xmlns:p="http://schemas.openxmlformats.org/presentationml/2006/main">
  <p:tag name="EE4P_AGENDAWIZARD" val="item_6bb57237-a722-41cd-af03-dd48e1113687_ItemNo"/>
  <p:tag name="EE4P_AGENDAWIZARD_CONTENT" val="/2.1"/>
  <p:tag name="EE4P_AGENDAWIZARD_PROPERTIES" val="77.00465/208.2594/31.50472/31.50472"/>
</p:tagLst>
</file>

<file path=ppt/tags/tag2405.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40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0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08.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40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1.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41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1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3.xml><?xml version="1.0" encoding="utf-8"?>
<p:tagLst xmlns:a="http://schemas.openxmlformats.org/drawingml/2006/main" xmlns:r="http://schemas.openxmlformats.org/officeDocument/2006/relationships" xmlns:p="http://schemas.openxmlformats.org/presentationml/2006/main">
  <p:tag name="EE4P_SLIDEID" val="b6c90b23-7fd8-417f-b696-4f0705444a0a"/>
</p:tagLst>
</file>

<file path=ppt/tags/tag241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41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1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1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4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1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420.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1"/>
</p:tagLst>
</file>

<file path=ppt/tags/tag242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42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423.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9"/>
</p:tagLst>
</file>

<file path=ppt/tags/tag242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42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426.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7"/>
</p:tagLst>
</file>

<file path=ppt/tags/tag242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42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429.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4"/>
</p:tagLst>
</file>

<file path=ppt/tags/tag24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43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43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432.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Element"/>
</p:tagLst>
</file>

<file path=ppt/tags/tag2433.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43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3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36.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43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3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39.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44.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44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4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4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4.xml><?xml version="1.0" encoding="utf-8"?>
<p:tagLst xmlns:a="http://schemas.openxmlformats.org/drawingml/2006/main" xmlns:r="http://schemas.openxmlformats.org/officeDocument/2006/relationships" xmlns:p="http://schemas.openxmlformats.org/presentationml/2006/main">
  <p:tag name="EE4P_SLIDEID" val="52f8d7a7-907d-4e46-92a5-a069ae116308"/>
</p:tagLst>
</file>

<file path=ppt/tags/tag244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44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4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4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449.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45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51.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1"/>
</p:tagLst>
</file>

<file path=ppt/tags/tag2452.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45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454.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9"/>
</p:tagLst>
</file>

<file path=ppt/tags/tag2455.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45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457.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7"/>
</p:tagLst>
</file>

<file path=ppt/tags/tag2458.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45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4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460.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Element"/>
</p:tagLst>
</file>

<file path=ppt/tags/tag2461.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4"/>
</p:tagLst>
</file>

<file path=ppt/tags/tag2462.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46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464.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46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6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67.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46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46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47.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470.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47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47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47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4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6.xml><?xml version="1.0" encoding="utf-8"?>
<p:tagLst xmlns:a="http://schemas.openxmlformats.org/drawingml/2006/main" xmlns:r="http://schemas.openxmlformats.org/officeDocument/2006/relationships" xmlns:p="http://schemas.openxmlformats.org/presentationml/2006/main">
  <p:tag name="EE4P_SLIDEID" val="f78db72a-dfbe-48c1-b840-23476a3a2f96"/>
</p:tagLst>
</file>

<file path=ppt/tags/tag24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47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47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4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480.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48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48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483.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1"/>
</p:tagLst>
</file>

<file path=ppt/tags/tag248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48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486.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9"/>
</p:tagLst>
</file>

<file path=ppt/tags/tag248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48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489.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Element"/>
</p:tagLst>
</file>

<file path=ppt/tags/tag24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490.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7"/>
</p:tagLst>
</file>

<file path=ppt/tags/tag249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49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493.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4"/>
</p:tagLst>
</file>

<file path=ppt/tags/tag249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49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49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49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49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4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50.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50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0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50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0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7.xml><?xml version="1.0" encoding="utf-8"?>
<p:tagLst xmlns:a="http://schemas.openxmlformats.org/drawingml/2006/main" xmlns:r="http://schemas.openxmlformats.org/officeDocument/2006/relationships" xmlns:p="http://schemas.openxmlformats.org/presentationml/2006/main">
  <p:tag name="EE4P_SLIDEID" val="0b0779fb-1313-47d4-a7c0-2fda20717667"/>
</p:tagLst>
</file>

<file path=ppt/tags/tag250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50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51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1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51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51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514.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1"/>
</p:tagLst>
</file>

<file path=ppt/tags/tag251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51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517.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Element"/>
</p:tagLst>
</file>

<file path=ppt/tags/tag2518.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9"/>
</p:tagLst>
</file>

<file path=ppt/tags/tag251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5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52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521.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7"/>
</p:tagLst>
</file>

<file path=ppt/tags/tag252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52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524.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4"/>
</p:tagLst>
</file>

<file path=ppt/tags/tag252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52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52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5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2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3.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53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53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3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3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53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3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8.xml><?xml version="1.0" encoding="utf-8"?>
<p:tagLst xmlns:a="http://schemas.openxmlformats.org/drawingml/2006/main" xmlns:r="http://schemas.openxmlformats.org/officeDocument/2006/relationships" xmlns:p="http://schemas.openxmlformats.org/presentationml/2006/main">
  <p:tag name="EE4P_SLIDEID" val="cbd69e8f-bffa-4bd0-8d57-f93ac9c8ea8d"/>
</p:tagLst>
</file>

<file path=ppt/tags/tag253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5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5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4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4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390.7831/8.45685/31.50472"/>
  <p:tag name="EE4P_AGENDAWIZARD_CONTENT" val="/239"/>
</p:tagLst>
</file>

<file path=ppt/tags/tag254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390.7831/261.3039/31.50472"/>
</p:tagLst>
</file>

<file path=ppt/tags/tag254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390.7831/31.50472/31.50472"/>
</p:tagLst>
</file>

<file path=ppt/tags/tag2545.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Element"/>
</p:tagLst>
</file>

<file path=ppt/tags/tag2546.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PageNo"/>
  <p:tag name="EE4P_AGENDAWIZARD_PROPERTIES" val="904.8554/354.2784/8.45685/31.5048"/>
  <p:tag name="EE4P_AGENDAWIZARD_CONTENT" val="/231"/>
</p:tagLst>
</file>

<file path=ppt/tags/tag2547.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Topic"/>
  <p:tag name="EE4P_AGENDAWIZARD_CONTENT" val="/Sim2Real Paradigms"/>
  <p:tag name="EE4P_AGENDAWIZARD_PROPERTIES" val="113.5094/354.2784/224.7991/31.5048"/>
</p:tagLst>
</file>

<file path=ppt/tags/tag2548.xml><?xml version="1.0" encoding="utf-8"?>
<p:tagLst xmlns:a="http://schemas.openxmlformats.org/drawingml/2006/main" xmlns:r="http://schemas.openxmlformats.org/officeDocument/2006/relationships" xmlns:p="http://schemas.openxmlformats.org/presentationml/2006/main">
  <p:tag name="EE4P_AGENDAWIZARD" val="item_cbd69e8f-bffa-4bd0-8d57-f93ac9c8ea8d_ItemNo"/>
  <p:tag name="EE4P_AGENDAWIZARD_CONTENT" val="/3.4"/>
  <p:tag name="EE4P_AGENDAWIZARD_PROPERTIES" val="77.00465/354.2784/31.50472/31.5048"/>
</p:tagLst>
</file>

<file path=ppt/tags/tag2549.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PageNo"/>
  <p:tag name="EE4P_AGENDAWIZARD_PROPERTIES" val="904.8554/317.7736/8.45685/31.50472"/>
  <p:tag name="EE4P_AGENDAWIZARD_CONTENT" val="/229"/>
</p:tagLst>
</file>

<file path=ppt/tags/tag25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550.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Topic"/>
  <p:tag name="EE4P_AGENDAWIZARD_CONTENT" val="/Simulated Data"/>
  <p:tag name="EE4P_AGENDAWIZARD_PROPERTIES" val="113.5094/317.7736/224.7991/31.50472"/>
</p:tagLst>
</file>

<file path=ppt/tags/tag2551.xml><?xml version="1.0" encoding="utf-8"?>
<p:tagLst xmlns:a="http://schemas.openxmlformats.org/drawingml/2006/main" xmlns:r="http://schemas.openxmlformats.org/officeDocument/2006/relationships" xmlns:p="http://schemas.openxmlformats.org/presentationml/2006/main">
  <p:tag name="EE4P_AGENDAWIZARD" val="item_0b0779fb-1313-47d4-a7c0-2fda20717667_ItemNo"/>
  <p:tag name="EE4P_AGENDAWIZARD_CONTENT" val="/3.3"/>
  <p:tag name="EE4P_AGENDAWIZARD_PROPERTIES" val="77.00465/317.7736/31.50472/31.50472"/>
</p:tagLst>
</file>

<file path=ppt/tags/tag2552.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PageNo"/>
  <p:tag name="EE4P_AGENDAWIZARD_PROPERTIES" val="904.8554/281.2689/8.45685/31.50472"/>
  <p:tag name="EE4P_AGENDAWIZARD_CONTENT" val="/227"/>
</p:tagLst>
</file>

<file path=ppt/tags/tag2553.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Topic"/>
  <p:tag name="EE4P_AGENDAWIZARD_CONTENT" val="/Real-World Data"/>
  <p:tag name="EE4P_AGENDAWIZARD_PROPERTIES" val="113.5094/281.2689/224.7991/31.50472"/>
</p:tagLst>
</file>

<file path=ppt/tags/tag2554.xml><?xml version="1.0" encoding="utf-8"?>
<p:tagLst xmlns:a="http://schemas.openxmlformats.org/drawingml/2006/main" xmlns:r="http://schemas.openxmlformats.org/officeDocument/2006/relationships" xmlns:p="http://schemas.openxmlformats.org/presentationml/2006/main">
  <p:tag name="EE4P_AGENDAWIZARD" val="item_f78db72a-dfbe-48c1-b840-23476a3a2f96_ItemNo"/>
  <p:tag name="EE4P_AGENDAWIZARD_CONTENT" val="/3.2"/>
  <p:tag name="EE4P_AGENDAWIZARD_PROPERTIES" val="77.00465/281.2689/31.50472/31.50472"/>
</p:tagLst>
</file>

<file path=ppt/tags/tag2555.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PageNo"/>
  <p:tag name="EE4P_AGENDAWIZARD_PROPERTIES" val="904.8554/244.7642/8.45685/31.50472"/>
  <p:tag name="EE4P_AGENDAWIZARD_CONTENT" val="/224"/>
</p:tagLst>
</file>

<file path=ppt/tags/tag2556.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Topic"/>
  <p:tag name="EE4P_AGENDAWIZARD_CONTENT" val="/Introduction"/>
  <p:tag name="EE4P_AGENDAWIZARD_PROPERTIES" val="113.5094/244.7642/224.7991/31.50472"/>
</p:tagLst>
</file>

<file path=ppt/tags/tag2557.xml><?xml version="1.0" encoding="utf-8"?>
<p:tagLst xmlns:a="http://schemas.openxmlformats.org/drawingml/2006/main" xmlns:r="http://schemas.openxmlformats.org/officeDocument/2006/relationships" xmlns:p="http://schemas.openxmlformats.org/presentationml/2006/main">
  <p:tag name="EE4P_AGENDAWIZARD" val="item_52f8d7a7-907d-4e46-92a5-a069ae116308_ItemNo"/>
  <p:tag name="EE4P_AGENDAWIZARD_CONTENT" val="/3.1"/>
  <p:tag name="EE4P_AGENDAWIZARD_PROPERTIES" val="77.00465/244.7642/31.50472/31.50472"/>
</p:tagLst>
</file>

<file path=ppt/tags/tag25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5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6.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56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6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56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56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56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5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56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56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5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5.xml><?xml version="1.0" encoding="utf-8"?>
<p:tagLst xmlns:a="http://schemas.openxmlformats.org/drawingml/2006/main" xmlns:r="http://schemas.openxmlformats.org/officeDocument/2006/relationships" xmlns:p="http://schemas.openxmlformats.org/presentationml/2006/main">
  <p:tag name="EE4P_SLIDEID" val="bd85f372-35c6-4333-8074-59d3c346b920"/>
</p:tagLst>
</file>

<file path=ppt/tags/tag2576.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57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57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579.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7"/>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58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582.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5"/>
</p:tagLst>
</file>

<file path=ppt/tags/tag258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58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585.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3"/>
</p:tagLst>
</file>

<file path=ppt/tags/tag258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58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588.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1"/>
</p:tagLst>
</file>

<file path=ppt/tags/tag258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591.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Element"/>
</p:tagLst>
</file>

<file path=ppt/tags/tag2592.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9"/>
</p:tagLst>
</file>

<file path=ppt/tags/tag259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59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595.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59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59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598.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59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0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01.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60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0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0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6.xml><?xml version="1.0" encoding="utf-8"?>
<p:tagLst xmlns:a="http://schemas.openxmlformats.org/drawingml/2006/main" xmlns:r="http://schemas.openxmlformats.org/officeDocument/2006/relationships" xmlns:p="http://schemas.openxmlformats.org/presentationml/2006/main">
  <p:tag name="EE4P_SLIDEID" val="37e2f5d8-716e-4b91-93d1-371d4c2ebe3c"/>
</p:tagLst>
</file>

<file path=ppt/tags/tag2607.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60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0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10.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7"/>
</p:tagLst>
</file>

<file path=ppt/tags/tag261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61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613.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5"/>
</p:tagLst>
</file>

<file path=ppt/tags/tag261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61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616.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3"/>
</p:tagLst>
</file>

<file path=ppt/tags/tag261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61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619.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Element"/>
</p:tagLst>
</file>

<file path=ppt/tags/tag2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20.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1"/>
</p:tagLst>
</file>

<file path=ppt/tags/tag262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62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623.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9"/>
</p:tagLst>
</file>

<file path=ppt/tags/tag262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62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626.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62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2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29.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63.xml><?xml version="1.0" encoding="utf-8"?>
<p:tagLst xmlns:a="http://schemas.openxmlformats.org/drawingml/2006/main" xmlns:r="http://schemas.openxmlformats.org/officeDocument/2006/relationships" xmlns:p="http://schemas.openxmlformats.org/presentationml/2006/main">
  <p:tag name="EE4P_SLIDEID" val="48b732f8-3ef4-4489-9966-ee5365a512dc"/>
</p:tagLst>
</file>

<file path=ppt/tags/tag263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3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32.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63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3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3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7.xml><?xml version="1.0" encoding="utf-8"?>
<p:tagLst xmlns:a="http://schemas.openxmlformats.org/drawingml/2006/main" xmlns:r="http://schemas.openxmlformats.org/officeDocument/2006/relationships" xmlns:p="http://schemas.openxmlformats.org/presentationml/2006/main">
  <p:tag name="EE4P_SLIDEID" val="67c4a520-5a2f-4db8-8d2d-7ae745af4bfc"/>
</p:tagLst>
</file>

<file path=ppt/tags/tag2638.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63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Element"/>
</p:tagLst>
</file>

<file path=ppt/tags/tag264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41.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7"/>
</p:tagLst>
</file>

<file path=ppt/tags/tag264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64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644.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5"/>
</p:tagLst>
</file>

<file path=ppt/tags/tag264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64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647.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Element"/>
</p:tagLst>
</file>

<file path=ppt/tags/tag2648.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3"/>
</p:tagLst>
</file>

<file path=ppt/tags/tag264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6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265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651.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1"/>
</p:tagLst>
</file>

<file path=ppt/tags/tag265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65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654.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9"/>
</p:tagLst>
</file>

<file path=ppt/tags/tag265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65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657.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65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5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6.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2660.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66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6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63.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66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6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6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8.xml><?xml version="1.0" encoding="utf-8"?>
<p:tagLst xmlns:a="http://schemas.openxmlformats.org/drawingml/2006/main" xmlns:r="http://schemas.openxmlformats.org/officeDocument/2006/relationships" xmlns:p="http://schemas.openxmlformats.org/presentationml/2006/main">
  <p:tag name="EE4P_SLIDEID" val="4daae6dd-7d27-4aa6-8f73-ac23b79cc732"/>
</p:tagLst>
</file>

<file path=ppt/tags/tag2669.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67.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267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67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672.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7"/>
</p:tagLst>
</file>

<file path=ppt/tags/tag267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67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675.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Element"/>
</p:tagLst>
</file>

<file path=ppt/tags/tag2676.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5"/>
</p:tagLst>
</file>

<file path=ppt/tags/tag267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67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679.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3"/>
</p:tagLst>
</file>

<file path=ppt/tags/tag26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268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68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682.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1"/>
</p:tagLst>
</file>

<file path=ppt/tags/tag268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68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685.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9"/>
</p:tagLst>
</file>

<file path=ppt/tags/tag268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68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688.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68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69.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269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691.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69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69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694.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69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69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69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9.xml><?xml version="1.0" encoding="utf-8"?>
<p:tagLst xmlns:a="http://schemas.openxmlformats.org/drawingml/2006/main" xmlns:r="http://schemas.openxmlformats.org/officeDocument/2006/relationships" xmlns:p="http://schemas.openxmlformats.org/presentationml/2006/main">
  <p:tag name="EE4P_SLIDEID" val="591f9574-3de5-4d05-a533-66bc7228ff7a"/>
</p:tagLst>
</file>

<file path=ppt/tags/tag2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0.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2700.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427.2879/8.45685/31.50472"/>
  <p:tag name="EE4P_AGENDAWIZARD_CONTENT" val="/250"/>
</p:tagLst>
</file>

<file path=ppt/tags/tag2701.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427.2879/261.3039/31.50472"/>
</p:tagLst>
</file>

<file path=ppt/tags/tag270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427.2879/31.50472/31.50472"/>
</p:tagLst>
</file>

<file path=ppt/tags/tag2703.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Element"/>
</p:tagLst>
</file>

<file path=ppt/tags/tag2704.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PageNo"/>
  <p:tag name="EE4P_AGENDAWIZARD_PROPERTIES" val="904.8554/390.7831/8.45685/31.50472"/>
  <p:tag name="EE4P_AGENDAWIZARD_CONTENT" val="/247"/>
</p:tagLst>
</file>

<file path=ppt/tags/tag2705.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Topic"/>
  <p:tag name="EE4P_AGENDAWIZARD_CONTENT" val="/Example of Embodied Control"/>
  <p:tag name="EE4P_AGENDAWIZARD_PROPERTIES" val="113.5094/390.7831/224.7991/31.50472"/>
</p:tagLst>
</file>

<file path=ppt/tags/tag2706.xml><?xml version="1.0" encoding="utf-8"?>
<p:tagLst xmlns:a="http://schemas.openxmlformats.org/drawingml/2006/main" xmlns:r="http://schemas.openxmlformats.org/officeDocument/2006/relationships" xmlns:p="http://schemas.openxmlformats.org/presentationml/2006/main">
  <p:tag name="EE4P_AGENDAWIZARD" val="item_591f9574-3de5-4d05-a533-66bc7228ff7a_ItemNo"/>
  <p:tag name="EE4P_AGENDAWIZARD_CONTENT" val="/4.4"/>
  <p:tag name="EE4P_AGENDAWIZARD_PROPERTIES" val="77.00465/390.7831/31.50472/31.50472"/>
</p:tagLst>
</file>

<file path=ppt/tags/tag2707.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PageNo"/>
  <p:tag name="EE4P_AGENDAWIZARD_PROPERTIES" val="904.8554/354.2784/8.45685/31.5048"/>
  <p:tag name="EE4P_AGENDAWIZARD_CONTENT" val="/245"/>
</p:tagLst>
</file>

<file path=ppt/tags/tag2708.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Topic"/>
  <p:tag name="EE4P_AGENDAWIZARD_CONTENT" val="/Imitation Learning"/>
  <p:tag name="EE4P_AGENDAWIZARD_PROPERTIES" val="113.5094/354.2784/224.7991/31.5048"/>
</p:tagLst>
</file>

<file path=ppt/tags/tag2709.xml><?xml version="1.0" encoding="utf-8"?>
<p:tagLst xmlns:a="http://schemas.openxmlformats.org/drawingml/2006/main" xmlns:r="http://schemas.openxmlformats.org/officeDocument/2006/relationships" xmlns:p="http://schemas.openxmlformats.org/presentationml/2006/main">
  <p:tag name="EE4P_AGENDAWIZARD" val="item_4daae6dd-7d27-4aa6-8f73-ac23b79cc732_ItemNo"/>
  <p:tag name="EE4P_AGENDAWIZARD_CONTENT" val="/4.3"/>
  <p:tag name="EE4P_AGENDAWIZARD_PROPERTIES" val="77.00465/354.2784/31.50472/31.5048"/>
</p:tagLst>
</file>

<file path=ppt/tags/tag271.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2710.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PageNo"/>
  <p:tag name="EE4P_AGENDAWIZARD_PROPERTIES" val="904.8554/317.7736/8.45685/31.50472"/>
  <p:tag name="EE4P_AGENDAWIZARD_CONTENT" val="/243"/>
</p:tagLst>
</file>

<file path=ppt/tags/tag2711.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Topic"/>
  <p:tag name="EE4P_AGENDAWIZARD_CONTENT" val="/Deep Reinforcement Learning"/>
  <p:tag name="EE4P_AGENDAWIZARD_PROPERTIES" val="113.5094/317.7736/224.7991/31.50472"/>
</p:tagLst>
</file>

<file path=ppt/tags/tag2712.xml><?xml version="1.0" encoding="utf-8"?>
<p:tagLst xmlns:a="http://schemas.openxmlformats.org/drawingml/2006/main" xmlns:r="http://schemas.openxmlformats.org/officeDocument/2006/relationships" xmlns:p="http://schemas.openxmlformats.org/presentationml/2006/main">
  <p:tag name="EE4P_AGENDAWIZARD" val="item_67c4a520-5a2f-4db8-8d2d-7ae745af4bfc_ItemNo"/>
  <p:tag name="EE4P_AGENDAWIZARD_CONTENT" val="/4.2"/>
  <p:tag name="EE4P_AGENDAWIZARD_PROPERTIES" val="77.00465/317.7736/31.50472/31.50472"/>
</p:tagLst>
</file>

<file path=ppt/tags/tag2713.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PageNo"/>
  <p:tag name="EE4P_AGENDAWIZARD_PROPERTIES" val="904.8554/281.2689/8.45685/31.50472"/>
  <p:tag name="EE4P_AGENDAWIZARD_CONTENT" val="/241"/>
</p:tagLst>
</file>

<file path=ppt/tags/tag2714.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Topic"/>
  <p:tag name="EE4P_AGENDAWIZARD_CONTENT" val="/Introduction"/>
  <p:tag name="EE4P_AGENDAWIZARD_PROPERTIES" val="113.5094/281.2689/224.7991/31.50472"/>
</p:tagLst>
</file>

<file path=ppt/tags/tag2715.xml><?xml version="1.0" encoding="utf-8"?>
<p:tagLst xmlns:a="http://schemas.openxmlformats.org/drawingml/2006/main" xmlns:r="http://schemas.openxmlformats.org/officeDocument/2006/relationships" xmlns:p="http://schemas.openxmlformats.org/presentationml/2006/main">
  <p:tag name="EE4P_AGENDAWIZARD" val="item_37e2f5d8-716e-4b91-93d1-371d4c2ebe3c_ItemNo"/>
  <p:tag name="EE4P_AGENDAWIZARD_CONTENT" val="/4.1"/>
  <p:tag name="EE4P_AGENDAWIZARD_PROPERTIES" val="77.00465/281.2689/31.50472/31.50472"/>
</p:tagLst>
</file>

<file path=ppt/tags/tag271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9"/>
</p:tagLst>
</file>

<file path=ppt/tags/tag271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71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71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72.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Topic"/>
  <p:tag name="EE4P_AGENDAWIZARD_CONTENT" val="/Quadruped Robots"/>
  <p:tag name="EE4P_AGENDAWIZARD_PROPERTIES" val="77.00465/281.2689/145.5325/31.50472"/>
</p:tagLst>
</file>

<file path=ppt/tags/tag272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72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72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72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72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72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72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72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7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ItemNo"/>
  <p:tag name="EE4P_AGENDAWIZARD_CONTENT" val="/5"/>
  <p:tag name="EE4P_AGENDAWIZARD_PROPERTIES" val="40.49992/281.2689/31.50472/31.50472"/>
</p:tagLst>
</file>

<file path=ppt/tags/tag27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1.xml><?xml version="1.0" encoding="utf-8"?>
<p:tagLst xmlns:a="http://schemas.openxmlformats.org/drawingml/2006/main" xmlns:r="http://schemas.openxmlformats.org/officeDocument/2006/relationships" xmlns:p="http://schemas.openxmlformats.org/presentationml/2006/main">
  <p:tag name="EE4P_SLIDEID" val="4b5773e0-4f1b-4606-a195-460690ff5236"/>
</p:tagLst>
</file>

<file path=ppt/tags/tag2732.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Element"/>
</p:tagLst>
</file>

<file path=ppt/tags/tag2733.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PageNo"/>
  <p:tag name="EE4P_AGENDAWIZARD_PROPERTIES" val="904.8554/281.2689/8.45685/31.50472"/>
  <p:tag name="EE4P_AGENDAWIZARD_CONTENT" val="/250"/>
</p:tagLst>
</file>

<file path=ppt/tags/tag2734.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Topic"/>
  <p:tag name="EE4P_AGENDAWIZARD_CONTENT" val="/All Robots in One"/>
  <p:tag name="EE4P_AGENDAWIZARD_PROPERTIES" val="77.00465/281.2689/261.3039/31.50472"/>
</p:tagLst>
</file>

<file path=ppt/tags/tag2735.xml><?xml version="1.0" encoding="utf-8"?>
<p:tagLst xmlns:a="http://schemas.openxmlformats.org/drawingml/2006/main" xmlns:r="http://schemas.openxmlformats.org/officeDocument/2006/relationships" xmlns:p="http://schemas.openxmlformats.org/presentationml/2006/main">
  <p:tag name="EE4P_AGENDAWIZARD" val="item_4b5773e0-4f1b-4606-a195-460690ff5236_ItemNo"/>
  <p:tag name="EE4P_AGENDAWIZARD_CONTENT" val="/5"/>
  <p:tag name="EE4P_AGENDAWIZARD_PROPERTIES" val="40.49992/281.2689/31.50472/31.50472"/>
</p:tagLst>
</file>

<file path=ppt/tags/tag2736.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PageNo"/>
  <p:tag name="EE4P_AGENDAWIZARD_PROPERTIES" val="904.8554/244.7642/8.45685/31.50472"/>
  <p:tag name="EE4P_AGENDAWIZARD_CONTENT" val="/239"/>
</p:tagLst>
</file>

<file path=ppt/tags/tag2737.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Topic"/>
  <p:tag name="EE4P_AGENDAWIZARD_CONTENT" val="/Embodied Control"/>
  <p:tag name="EE4P_AGENDAWIZARD_PROPERTIES" val="77.00465/244.7642/261.3039/31.50472"/>
</p:tagLst>
</file>

<file path=ppt/tags/tag2738.xml><?xml version="1.0" encoding="utf-8"?>
<p:tagLst xmlns:a="http://schemas.openxmlformats.org/drawingml/2006/main" xmlns:r="http://schemas.openxmlformats.org/officeDocument/2006/relationships" xmlns:p="http://schemas.openxmlformats.org/presentationml/2006/main">
  <p:tag name="EE4P_AGENDAWIZARD" val="item_bd85f372-35c6-4333-8074-59d3c346b920_ItemNo"/>
  <p:tag name="EE4P_AGENDAWIZARD_CONTENT" val="/4"/>
  <p:tag name="EE4P_AGENDAWIZARD_PROPERTIES" val="40.49992/244.7642/31.50472/31.50472"/>
</p:tagLst>
</file>

<file path=ppt/tags/tag2739.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PageNo"/>
  <p:tag name="EE4P_AGENDAWIZARD_PROPERTIES" val="904.8554/208.2594/8.45685/31.50472"/>
  <p:tag name="EE4P_AGENDAWIZARD_CONTENT" val="/222"/>
</p:tagLst>
</file>

<file path=ppt/tags/tag274.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PageNo"/>
  <p:tag name="EE4P_AGENDAWIZARD_PROPERTIES" val="904.8554/244.7642/8.45685/31.50472"/>
  <p:tag name="EE4P_AGENDAWIZARD_CONTENT" val="/16"/>
</p:tagLst>
</file>

<file path=ppt/tags/tag2740.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Topic"/>
  <p:tag name="EE4P_AGENDAWIZARD_CONTENT" val="/Data Collection and Training"/>
  <p:tag name="EE4P_AGENDAWIZARD_PROPERTIES" val="77.00465/208.2594/261.3039/31.50472"/>
</p:tagLst>
</file>

<file path=ppt/tags/tag2741.xml><?xml version="1.0" encoding="utf-8"?>
<p:tagLst xmlns:a="http://schemas.openxmlformats.org/drawingml/2006/main" xmlns:r="http://schemas.openxmlformats.org/officeDocument/2006/relationships" xmlns:p="http://schemas.openxmlformats.org/presentationml/2006/main">
  <p:tag name="EE4P_AGENDAWIZARD" val="item_b6c90b23-7fd8-417f-b696-4f0705444a0a_ItemNo"/>
  <p:tag name="EE4P_AGENDAWIZARD_CONTENT" val="/3"/>
  <p:tag name="EE4P_AGENDAWIZARD_PROPERTIES" val="40.49992/208.2594/31.50472/31.50472"/>
</p:tagLst>
</file>

<file path=ppt/tags/tag2742.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PageNo"/>
  <p:tag name="EE4P_AGENDAWIZARD_PROPERTIES" val="904.8554/171.7547/8.45685/31.50472"/>
  <p:tag name="EE4P_AGENDAWIZARD_CONTENT" val="/210"/>
</p:tagLst>
</file>

<file path=ppt/tags/tag2743.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Topic"/>
  <p:tag name="EE4P_AGENDAWIZARD_CONTENT" val="/Embodied World Model"/>
  <p:tag name="EE4P_AGENDAWIZARD_PROPERTIES" val="77.00465/171.7547/261.3039/31.50472"/>
</p:tagLst>
</file>

<file path=ppt/tags/tag2744.xml><?xml version="1.0" encoding="utf-8"?>
<p:tagLst xmlns:a="http://schemas.openxmlformats.org/drawingml/2006/main" xmlns:r="http://schemas.openxmlformats.org/officeDocument/2006/relationships" xmlns:p="http://schemas.openxmlformats.org/presentationml/2006/main">
  <p:tag name="EE4P_AGENDAWIZARD" val="item_9223e5eb-8d86-4678-8a36-2499c0368022_ItemNo"/>
  <p:tag name="EE4P_AGENDAWIZARD_CONTENT" val="/2"/>
  <p:tag name="EE4P_AGENDAWIZARD_PROPERTIES" val="40.49992/171.7547/31.50472/31.50472"/>
</p:tagLst>
</file>

<file path=ppt/tags/tag2745.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PageNo"/>
  <p:tag name="EE4P_AGENDAWIZARD_PROPERTIES" val="904.8554/135.25/8.45685/31.50472"/>
  <p:tag name="EE4P_AGENDAWIZARD_CONTENT" val="/208"/>
</p:tagLst>
</file>

<file path=ppt/tags/tag2746.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Topic"/>
  <p:tag name="EE4P_AGENDAWIZARD_CONTENT" val="/Introduction"/>
  <p:tag name="EE4P_AGENDAWIZARD_PROPERTIES" val="77.00465/135.25/261.3039/31.50472"/>
</p:tagLst>
</file>

<file path=ppt/tags/tag2747.xml><?xml version="1.0" encoding="utf-8"?>
<p:tagLst xmlns:a="http://schemas.openxmlformats.org/drawingml/2006/main" xmlns:r="http://schemas.openxmlformats.org/officeDocument/2006/relationships" xmlns:p="http://schemas.openxmlformats.org/presentationml/2006/main">
  <p:tag name="EE4P_AGENDAWIZARD" val="item_fbc01936-e15e-4a39-8cf0-fa1187d1fd47_ItemNo"/>
  <p:tag name="EE4P_AGENDAWIZARD_CONTENT" val="/1"/>
  <p:tag name="EE4P_AGENDAWIZARD_PROPERTIES" val="40.49992/135.25/31.50472/31.50472"/>
</p:tagLst>
</file>

<file path=ppt/tags/tag274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Topic"/>
  <p:tag name="EE4P_AGENDAWIZARD_CONTENT" val="/Tracked Robots"/>
  <p:tag name="EE4P_AGENDAWIZARD_PROPERTIES" val="77.00465/244.7642/145.5325/31.50472"/>
</p:tagLst>
</file>

<file path=ppt/tags/tag27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2.xml><?xml version="1.0" encoding="utf-8"?>
<p:tagLst xmlns:a="http://schemas.openxmlformats.org/drawingml/2006/main" xmlns:r="http://schemas.openxmlformats.org/officeDocument/2006/relationships" xmlns:p="http://schemas.openxmlformats.org/presentationml/2006/main">
  <p:tag name="EE4P_SLIDEID" val="f85da62d-55ff-4b76-a140-1234dd11014c"/>
</p:tagLst>
</file>

<file path=ppt/tags/tag275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Element"/>
</p:tagLst>
</file>

<file path=ppt/tags/tag275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3"/>
</p:tagLst>
</file>

<file path=ppt/tags/tag275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75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75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6"/>
</p:tagLst>
</file>

<file path=ppt/tags/tag275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75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76.xml><?xml version="1.0" encoding="utf-8"?>
<p:tagLst xmlns:a="http://schemas.openxmlformats.org/drawingml/2006/main" xmlns:r="http://schemas.openxmlformats.org/officeDocument/2006/relationships" xmlns:p="http://schemas.openxmlformats.org/presentationml/2006/main">
  <p:tag name="EE4P_AGENDAWIZARD" val="item_1da464e7-3bc2-4c05-9aaa-fed99bfa0207_ItemNo"/>
  <p:tag name="EE4P_AGENDAWIZARD_CONTENT" val="/4"/>
  <p:tag name="EE4P_AGENDAWIZARD_PROPERTIES" val="40.49992/244.7642/31.50472/31.50472"/>
</p:tagLst>
</file>

<file path=ppt/tags/tag276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276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276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276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276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276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276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276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276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276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277.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PageNo"/>
  <p:tag name="EE4P_AGENDAWIZARD_PROPERTIES" val="904.8554/208.2594/8.45685/31.50472"/>
  <p:tag name="EE4P_AGENDAWIZARD_CONTENT" val="/14"/>
</p:tagLst>
</file>

<file path=ppt/tags/tag277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277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277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277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277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277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277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277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277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7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Topic"/>
  <p:tag name="EE4P_AGENDAWIZARD_CONTENT" val="/Wheeled Robots"/>
  <p:tag name="EE4P_AGENDAWIZARD_PROPERTIES" val="77.00465/208.2594/145.5325/31.50472"/>
</p:tagLst>
</file>

<file path=ppt/tags/tag27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1.xml><?xml version="1.0" encoding="utf-8"?>
<p:tagLst xmlns:a="http://schemas.openxmlformats.org/drawingml/2006/main" xmlns:r="http://schemas.openxmlformats.org/officeDocument/2006/relationships" xmlns:p="http://schemas.openxmlformats.org/presentationml/2006/main">
  <p:tag name="EE4P_SLIDEID" val="a0616639-b8e9-4cf9-98c0-5f9b2745af0f"/>
</p:tagLst>
</file>

<file path=ppt/tags/tag2782.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7"/>
</p:tagLst>
</file>

<file path=ppt/tags/tag278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78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785.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5"/>
</p:tagLst>
</file>

<file path=ppt/tags/tag278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78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788.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3"/>
</p:tagLst>
</file>

<file path=ppt/tags/tag278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79.xml><?xml version="1.0" encoding="utf-8"?>
<p:tagLst xmlns:a="http://schemas.openxmlformats.org/drawingml/2006/main" xmlns:r="http://schemas.openxmlformats.org/officeDocument/2006/relationships" xmlns:p="http://schemas.openxmlformats.org/presentationml/2006/main">
  <p:tag name="EE4P_AGENDAWIZARD" val="item_51d2a717-9dd7-4626-a97c-02ee6a77a1e8_ItemNo"/>
  <p:tag name="EE4P_AGENDAWIZARD_CONTENT" val="/3"/>
  <p:tag name="EE4P_AGENDAWIZARD_PROPERTIES" val="40.49992/208.2594/31.50472/31.50472"/>
</p:tagLst>
</file>

<file path=ppt/tags/tag279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791.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1"/>
</p:tagLst>
</file>

<file path=ppt/tags/tag279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79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794.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9"/>
</p:tagLst>
</file>

<file path=ppt/tags/tag279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79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797.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7"/>
</p:tagLst>
</file>

<file path=ppt/tags/tag2798.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79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PageNo"/>
  <p:tag name="EE4P_AGENDAWIZARD_PROPERTIES" val="904.8554/171.7547/8.45685/31.50472"/>
  <p:tag name="EE4P_AGENDAWIZARD_CONTENT" val="/12"/>
</p:tagLst>
</file>

<file path=ppt/tags/tag2800.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Element"/>
</p:tagLst>
</file>

<file path=ppt/tags/tag2801.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5"/>
</p:tagLst>
</file>

<file path=ppt/tags/tag280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80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80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7.xml><?xml version="1.0" encoding="utf-8"?>
<p:tagLst xmlns:a="http://schemas.openxmlformats.org/drawingml/2006/main" xmlns:r="http://schemas.openxmlformats.org/officeDocument/2006/relationships" xmlns:p="http://schemas.openxmlformats.org/presentationml/2006/main">
  <p:tag name="EE4P_SLIDEID" val="302bddaa-b818-4dbc-b331-69aceee73407"/>
</p:tagLst>
</file>

<file path=ppt/tags/tag280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7"/>
</p:tagLst>
</file>

<file path=ppt/tags/tag280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81.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Topic"/>
  <p:tag name="EE4P_AGENDAWIZARD_CONTENT" val="/Fixed-base Robots"/>
  <p:tag name="EE4P_AGENDAWIZARD_PROPERTIES" val="77.00465/171.7547/145.5325/31.50472"/>
</p:tagLst>
</file>

<file path=ppt/tags/tag281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81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5"/>
</p:tagLst>
</file>

<file path=ppt/tags/tag281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81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81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3"/>
</p:tagLst>
</file>

<file path=ppt/tags/tag281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81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81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1"/>
</p:tagLst>
</file>

<file path=ppt/tags/tag281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81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82.xml><?xml version="1.0" encoding="utf-8"?>
<p:tagLst xmlns:a="http://schemas.openxmlformats.org/drawingml/2006/main" xmlns:r="http://schemas.openxmlformats.org/officeDocument/2006/relationships" xmlns:p="http://schemas.openxmlformats.org/presentationml/2006/main">
  <p:tag name="EE4P_AGENDAWIZARD" val="item_3efdf9b6-3494-4f4d-b961-6949580c130d_ItemNo"/>
  <p:tag name="EE4P_AGENDAWIZARD_CONTENT" val="/2"/>
  <p:tag name="EE4P_AGENDAWIZARD_PROPERTIES" val="40.49992/171.7547/31.50472/31.50472"/>
</p:tagLst>
</file>

<file path=ppt/tags/tag2820.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9"/>
</p:tagLst>
</file>

<file path=ppt/tags/tag282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82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823.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Element"/>
</p:tagLst>
</file>

<file path=ppt/tags/tag282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7"/>
</p:tagLst>
</file>

<file path=ppt/tags/tag282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82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82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5"/>
</p:tagLst>
</file>

<file path=ppt/tags/tag282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82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83.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PageNo"/>
  <p:tag name="EE4P_AGENDAWIZARD_PROPERTIES" val="904.8554/135.25/8.45685/31.50472"/>
  <p:tag name="EE4P_AGENDAWIZARD_CONTENT" val="/10"/>
</p:tagLst>
</file>

<file path=ppt/tags/tag28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2.xml><?xml version="1.0" encoding="utf-8"?>
<p:tagLst xmlns:a="http://schemas.openxmlformats.org/drawingml/2006/main" xmlns:r="http://schemas.openxmlformats.org/officeDocument/2006/relationships" xmlns:p="http://schemas.openxmlformats.org/presentationml/2006/main">
  <p:tag name="EE4P_SLIDEID" val="7d024657-cbb6-4c93-8065-91c2ce2e72e0"/>
</p:tagLst>
</file>

<file path=ppt/tags/tag283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7"/>
</p:tagLst>
</file>

<file path=ppt/tags/tag283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83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83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5"/>
</p:tagLst>
</file>

<file path=ppt/tags/tag283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83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83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3"/>
</p:tagLst>
</file>

<file path=ppt/tags/tag284.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Topic"/>
  <p:tag name="EE4P_AGENDAWIZARD_CONTENT" val="/Introduction"/>
  <p:tag name="EE4P_AGENDAWIZARD_PROPERTIES" val="77.00465/135.25/145.5325/31.50472"/>
</p:tagLst>
</file>

<file path=ppt/tags/tag284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84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842.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1"/>
</p:tagLst>
</file>

<file path=ppt/tags/tag284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84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845.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Element"/>
</p:tagLst>
</file>

<file path=ppt/tags/tag284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9"/>
</p:tagLst>
</file>

<file path=ppt/tags/tag284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84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84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7"/>
</p:tagLst>
</file>

<file path=ppt/tags/tag285.xml><?xml version="1.0" encoding="utf-8"?>
<p:tagLst xmlns:a="http://schemas.openxmlformats.org/drawingml/2006/main" xmlns:r="http://schemas.openxmlformats.org/officeDocument/2006/relationships" xmlns:p="http://schemas.openxmlformats.org/presentationml/2006/main">
  <p:tag name="EE4P_AGENDAWIZARD" val="item_3153a492-dcd4-45be-b8ba-2d318043d54b_ItemNo"/>
  <p:tag name="EE4P_AGENDAWIZARD_CONTENT" val="/1"/>
  <p:tag name="EE4P_AGENDAWIZARD_PROPERTIES" val="40.49992/135.25/31.50472/31.50472"/>
</p:tagLst>
</file>

<file path=ppt/tags/tag285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85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85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5"/>
</p:tagLst>
</file>

<file path=ppt/tags/tag285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85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8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7.xml><?xml version="1.0" encoding="utf-8"?>
<p:tagLst xmlns:a="http://schemas.openxmlformats.org/drawingml/2006/main" xmlns:r="http://schemas.openxmlformats.org/officeDocument/2006/relationships" xmlns:p="http://schemas.openxmlformats.org/presentationml/2006/main">
  <p:tag name="EE4P_SLIDEID" val="d8017fa5-4196-4d0d-8b39-a7e1d2936f76"/>
</p:tagLst>
</file>

<file path=ppt/tags/tag285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7"/>
</p:tagLst>
</file>

<file path=ppt/tags/tag285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8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6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86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5"/>
</p:tagLst>
</file>

<file path=ppt/tags/tag286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86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864.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3"/>
</p:tagLst>
</file>

<file path=ppt/tags/tag286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86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867.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Element"/>
</p:tagLst>
</file>

<file path=ppt/tags/tag286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1"/>
</p:tagLst>
</file>

<file path=ppt/tags/tag286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87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9"/>
</p:tagLst>
</file>

<file path=ppt/tags/tag287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87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87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7"/>
</p:tagLst>
</file>

<file path=ppt/tags/tag287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87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87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5"/>
</p:tagLst>
</file>

<file path=ppt/tags/tag287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87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8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2.xml><?xml version="1.0" encoding="utf-8"?>
<p:tagLst xmlns:a="http://schemas.openxmlformats.org/drawingml/2006/main" xmlns:r="http://schemas.openxmlformats.org/officeDocument/2006/relationships" xmlns:p="http://schemas.openxmlformats.org/presentationml/2006/main">
  <p:tag name="EE4P_SLIDEID" val="c88fb87e-0939-46c9-88db-d88e6c971aa4"/>
</p:tagLst>
</file>

<file path=ppt/tags/tag288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7"/>
</p:tagLst>
</file>

<file path=ppt/tags/tag288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88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886.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5"/>
</p:tagLst>
</file>

<file path=ppt/tags/tag288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88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889.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Element"/>
</p:tagLst>
</file>

<file path=ppt/tags/tag289.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9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3"/>
</p:tagLst>
</file>

<file path=ppt/tags/tag289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89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89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1"/>
</p:tagLst>
</file>

<file path=ppt/tags/tag289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89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89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9"/>
</p:tagLst>
</file>

<file path=ppt/tags/tag289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89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89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7"/>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0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90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90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5"/>
</p:tagLst>
</file>

<file path=ppt/tags/tag290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90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90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7.xml><?xml version="1.0" encoding="utf-8"?>
<p:tagLst xmlns:a="http://schemas.openxmlformats.org/drawingml/2006/main" xmlns:r="http://schemas.openxmlformats.org/officeDocument/2006/relationships" xmlns:p="http://schemas.openxmlformats.org/presentationml/2006/main">
  <p:tag name="EE4P_SLIDEID" val="e83b14b4-b080-43fe-91ec-53c14d2ae9e5"/>
</p:tagLst>
</file>

<file path=ppt/tags/tag2908.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7"/>
</p:tagLst>
</file>

<file path=ppt/tags/tag2909.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9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10.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911.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Element"/>
</p:tagLst>
</file>

<file path=ppt/tags/tag2912.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5"/>
</p:tagLst>
</file>

<file path=ppt/tags/tag2913.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914.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915.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3"/>
</p:tagLst>
</file>

<file path=ppt/tags/tag2916.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917.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918.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1"/>
</p:tagLst>
</file>

<file path=ppt/tags/tag2919.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92.xml><?xml version="1.0" encoding="utf-8"?>
<p:tagLst xmlns:a="http://schemas.openxmlformats.org/drawingml/2006/main" xmlns:r="http://schemas.openxmlformats.org/officeDocument/2006/relationships" xmlns:p="http://schemas.openxmlformats.org/presentationml/2006/main">
  <p:tag name="EE4P_SLIDEID" val="57f756fa-0a0d-4faf-86b4-61abd619b9a9"/>
</p:tagLst>
</file>

<file path=ppt/tags/tag2920.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921.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9"/>
</p:tagLst>
</file>

<file path=ppt/tags/tag2922.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923.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924.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7"/>
</p:tagLst>
</file>

<file path=ppt/tags/tag2925.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926.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927.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5"/>
</p:tagLst>
</file>

<file path=ppt/tags/tag2928.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929.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9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3"/>
</p:tagLst>
</file>

<file path=ppt/tags/tag293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2.xml><?xml version="1.0" encoding="utf-8"?>
<p:tagLst xmlns:a="http://schemas.openxmlformats.org/drawingml/2006/main" xmlns:r="http://schemas.openxmlformats.org/officeDocument/2006/relationships" xmlns:p="http://schemas.openxmlformats.org/presentationml/2006/main">
  <p:tag name="EE4P_SLIDEID" val="8d5a955c-da9c-4446-975f-6d5e8d74dcb7"/>
</p:tagLst>
</file>

<file path=ppt/tags/tag2933.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Element"/>
</p:tagLst>
</file>

<file path=ppt/tags/tag2934.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PageNo"/>
  <p:tag name="EE4P_AGENDAWIZARD_PROPERTIES" val="904.8554/354.2784/8.45685/31.5048"/>
  <p:tag name="EE4P_AGENDAWIZARD_CONTENT" val="/267"/>
</p:tagLst>
</file>

<file path=ppt/tags/tag2935.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Topic"/>
  <p:tag name="EE4P_AGENDAWIZARD_CONTENT" val="/Unified Evaluation Benchmark"/>
  <p:tag name="EE4P_AGENDAWIZARD_PROPERTIES" val="77.00465/354.2784/374.6231/31.5048"/>
</p:tagLst>
</file>

<file path=ppt/tags/tag2936.xml><?xml version="1.0" encoding="utf-8"?>
<p:tagLst xmlns:a="http://schemas.openxmlformats.org/drawingml/2006/main" xmlns:r="http://schemas.openxmlformats.org/officeDocument/2006/relationships" xmlns:p="http://schemas.openxmlformats.org/presentationml/2006/main">
  <p:tag name="EE4P_AGENDAWIZARD" val="item_8d5a955c-da9c-4446-975f-6d5e8d74dcb7_ItemNo"/>
  <p:tag name="EE4P_AGENDAWIZARD_CONTENT" val="/7"/>
  <p:tag name="EE4P_AGENDAWIZARD_PROPERTIES" val="40.49992/354.2784/31.50472/31.5048"/>
</p:tagLst>
</file>

<file path=ppt/tags/tag2937.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PageNo"/>
  <p:tag name="EE4P_AGENDAWIZARD_PROPERTIES" val="904.8554/317.7736/8.45685/31.50472"/>
  <p:tag name="EE4P_AGENDAWIZARD_CONTENT" val="/265"/>
</p:tagLst>
</file>

<file path=ppt/tags/tag2938.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Topic"/>
  <p:tag name="EE4P_AGENDAWIZARD_CONTENT" val="/Continual Learning"/>
  <p:tag name="EE4P_AGENDAWIZARD_PROPERTIES" val="77.00465/317.7736/374.6231/31.50472"/>
</p:tagLst>
</file>

<file path=ppt/tags/tag2939.xml><?xml version="1.0" encoding="utf-8"?>
<p:tagLst xmlns:a="http://schemas.openxmlformats.org/drawingml/2006/main" xmlns:r="http://schemas.openxmlformats.org/officeDocument/2006/relationships" xmlns:p="http://schemas.openxmlformats.org/presentationml/2006/main">
  <p:tag name="EE4P_AGENDAWIZARD" val="item_e83b14b4-b080-43fe-91ec-53c14d2ae9e5_ItemNo"/>
  <p:tag name="EE4P_AGENDAWIZARD_CONTENT" val="/6"/>
  <p:tag name="EE4P_AGENDAWIZARD_PROPERTIES" val="40.49992/317.7736/31.50472/31.50472"/>
</p:tagLst>
</file>

<file path=ppt/tags/tag29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2940.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PageNo"/>
  <p:tag name="EE4P_AGENDAWIZARD_PROPERTIES" val="904.8554/281.2689/8.45685/31.50472"/>
  <p:tag name="EE4P_AGENDAWIZARD_CONTENT" val="/263"/>
</p:tagLst>
</file>

<file path=ppt/tags/tag2941.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Topic"/>
  <p:tag name="EE4P_AGENDAWIZARD_CONTENT" val="/Causal Relation Discovery"/>
  <p:tag name="EE4P_AGENDAWIZARD_PROPERTIES" val="77.00465/281.2689/374.6231/31.50472"/>
</p:tagLst>
</file>

<file path=ppt/tags/tag2942.xml><?xml version="1.0" encoding="utf-8"?>
<p:tagLst xmlns:a="http://schemas.openxmlformats.org/drawingml/2006/main" xmlns:r="http://schemas.openxmlformats.org/officeDocument/2006/relationships" xmlns:p="http://schemas.openxmlformats.org/presentationml/2006/main">
  <p:tag name="EE4P_AGENDAWIZARD" val="item_c88fb87e-0939-46c9-88db-d88e6c971aa4_ItemNo"/>
  <p:tag name="EE4P_AGENDAWIZARD_CONTENT" val="/5"/>
  <p:tag name="EE4P_AGENDAWIZARD_PROPERTIES" val="40.49992/281.2689/31.50472/31.50472"/>
</p:tagLst>
</file>

<file path=ppt/tags/tag2943.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PageNo"/>
  <p:tag name="EE4P_AGENDAWIZARD_PROPERTIES" val="904.8554/244.7642/8.45685/31.50472"/>
  <p:tag name="EE4P_AGENDAWIZARD_CONTENT" val="/261"/>
</p:tagLst>
</file>

<file path=ppt/tags/tag2944.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Topic"/>
  <p:tag name="EE4P_AGENDAWIZARD_CONTENT" val="/Long-Horizon Task Execution"/>
  <p:tag name="EE4P_AGENDAWIZARD_PROPERTIES" val="77.00465/244.7642/374.6231/31.50472"/>
</p:tagLst>
</file>

<file path=ppt/tags/tag2945.xml><?xml version="1.0" encoding="utf-8"?>
<p:tagLst xmlns:a="http://schemas.openxmlformats.org/drawingml/2006/main" xmlns:r="http://schemas.openxmlformats.org/officeDocument/2006/relationships" xmlns:p="http://schemas.openxmlformats.org/presentationml/2006/main">
  <p:tag name="EE4P_AGENDAWIZARD" val="item_d8017fa5-4196-4d0d-8b39-a7e1d2936f76_ItemNo"/>
  <p:tag name="EE4P_AGENDAWIZARD_CONTENT" val="/4"/>
  <p:tag name="EE4P_AGENDAWIZARD_PROPERTIES" val="40.49992/244.7642/31.50472/31.50472"/>
</p:tagLst>
</file>

<file path=ppt/tags/tag2946.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PageNo"/>
  <p:tag name="EE4P_AGENDAWIZARD_PROPERTIES" val="904.8554/208.2594/8.45685/31.50472"/>
  <p:tag name="EE4P_AGENDAWIZARD_CONTENT" val="/259"/>
</p:tagLst>
</file>

<file path=ppt/tags/tag2947.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Topic"/>
  <p:tag name="EE4P_AGENDAWIZARD_CONTENT" val="/Cognition of Complex Environment"/>
  <p:tag name="EE4P_AGENDAWIZARD_PROPERTIES" val="77.00465/208.2594/374.6231/31.50472"/>
</p:tagLst>
</file>

<file path=ppt/tags/tag2948.xml><?xml version="1.0" encoding="utf-8"?>
<p:tagLst xmlns:a="http://schemas.openxmlformats.org/drawingml/2006/main" xmlns:r="http://schemas.openxmlformats.org/officeDocument/2006/relationships" xmlns:p="http://schemas.openxmlformats.org/presentationml/2006/main">
  <p:tag name="EE4P_AGENDAWIZARD" val="item_7d024657-cbb6-4c93-8065-91c2ce2e72e0_ItemNo"/>
  <p:tag name="EE4P_AGENDAWIZARD_CONTENT" val="/3"/>
  <p:tag name="EE4P_AGENDAWIZARD_PROPERTIES" val="40.49992/208.2594/31.50472/31.50472"/>
</p:tagLst>
</file>

<file path=ppt/tags/tag2949.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PageNo"/>
  <p:tag name="EE4P_AGENDAWIZARD_PROPERTIES" val="904.8554/171.7547/8.45685/31.50472"/>
  <p:tag name="EE4P_AGENDAWIZARD_CONTENT" val="/257"/>
</p:tagLst>
</file>

<file path=ppt/tags/tag29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2950.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Topic"/>
  <p:tag name="EE4P_AGENDAWIZARD_CONTENT" val="/Efficient Utilization of Human Demonstration Data"/>
  <p:tag name="EE4P_AGENDAWIZARD_PROPERTIES" val="77.00465/171.7547/374.6231/31.50472"/>
</p:tagLst>
</file>

<file path=ppt/tags/tag2951.xml><?xml version="1.0" encoding="utf-8"?>
<p:tagLst xmlns:a="http://schemas.openxmlformats.org/drawingml/2006/main" xmlns:r="http://schemas.openxmlformats.org/officeDocument/2006/relationships" xmlns:p="http://schemas.openxmlformats.org/presentationml/2006/main">
  <p:tag name="EE4P_AGENDAWIZARD" val="item_302bddaa-b818-4dbc-b331-69aceee73407_ItemNo"/>
  <p:tag name="EE4P_AGENDAWIZARD_CONTENT" val="/2"/>
  <p:tag name="EE4P_AGENDAWIZARD_PROPERTIES" val="40.49992/171.7547/31.50472/31.50472"/>
</p:tagLst>
</file>

<file path=ppt/tags/tag2952.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PageNo"/>
  <p:tag name="EE4P_AGENDAWIZARD_PROPERTIES" val="904.8554/135.25/8.45685/31.50472"/>
  <p:tag name="EE4P_AGENDAWIZARD_CONTENT" val="/255"/>
</p:tagLst>
</file>

<file path=ppt/tags/tag2953.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Topic"/>
  <p:tag name="EE4P_AGENDAWIZARD_CONTENT" val="/High-quality Robotic Datasets"/>
  <p:tag name="EE4P_AGENDAWIZARD_PROPERTIES" val="77.00465/135.25/374.6231/31.50472"/>
</p:tagLst>
</file>

<file path=ppt/tags/tag2954.xml><?xml version="1.0" encoding="utf-8"?>
<p:tagLst xmlns:a="http://schemas.openxmlformats.org/drawingml/2006/main" xmlns:r="http://schemas.openxmlformats.org/officeDocument/2006/relationships" xmlns:p="http://schemas.openxmlformats.org/presentationml/2006/main">
  <p:tag name="EE4P_AGENDAWIZARD" val="item_a0616639-b8e9-4cf9-98c0-5f9b2745af0f_ItemNo"/>
  <p:tag name="EE4P_AGENDAWIZARD_CONTENT" val="/1"/>
  <p:tag name="EE4P_AGENDAWIZARD_PROPERTIES" val="40.49992/135.25/31.50472/31.50472"/>
</p:tagLst>
</file>

<file path=ppt/tags/tag295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9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6"/>
</p:tagLst>
</file>

<file path=ppt/tags/tag29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29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29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xml><?xml version="1.0" encoding="utf-8"?>
<p:tagLst xmlns:a="http://schemas.openxmlformats.org/drawingml/2006/main" xmlns:r="http://schemas.openxmlformats.org/officeDocument/2006/relationships" xmlns:p="http://schemas.openxmlformats.org/presentationml/2006/main">
  <p:tag name="EE4P_SLIDEID" val="34ce8e2c-6fa6-4a85-8197-f9966fba1779"/>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0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30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30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30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30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30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30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30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Element"/>
</p:tagLst>
</file>

<file path=ppt/tags/tag30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31.xml><?xml version="1.0" encoding="utf-8"?>
<p:tagLst xmlns:a="http://schemas.openxmlformats.org/drawingml/2006/main" xmlns:r="http://schemas.openxmlformats.org/officeDocument/2006/relationships" xmlns:p="http://schemas.openxmlformats.org/presentationml/2006/main">
  <p:tag name="EE4P_SLIDEID" val="76084de4-10f5-4c05-946e-d9524c7a6235"/>
</p:tagLst>
</file>

<file path=ppt/tags/tag31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31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31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31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31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31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31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31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318.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3"/>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EE4P_SLIDEID" val="5706621f-8ff1-4d28-95ae-e4f190ffbbcb"/>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2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2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2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2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2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2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3.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33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3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3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Element"/>
</p:tagLst>
</file>

<file path=ppt/tags/tag33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3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3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340.xml><?xml version="1.0" encoding="utf-8"?>
<p:tagLst xmlns:a="http://schemas.openxmlformats.org/drawingml/2006/main" xmlns:r="http://schemas.openxmlformats.org/officeDocument/2006/relationships" xmlns:p="http://schemas.openxmlformats.org/presentationml/2006/main">
  <p:tag name="EE4P_SLIDEID" val="0ecd0b53-8ee5-4c82-a4ed-e77ce0044618"/>
</p:tagLst>
</file>

<file path=ppt/tags/tag34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4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4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4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4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4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47.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Element"/>
</p:tagLst>
</file>

<file path=ppt/tags/tag34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4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5.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6"/>
</p:tagLst>
</file>

<file path=ppt/tags/tag35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5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5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5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5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6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7.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8.xml><?xml version="1.0" encoding="utf-8"?>
<p:tagLst xmlns:a="http://schemas.openxmlformats.org/drawingml/2006/main" xmlns:r="http://schemas.openxmlformats.org/officeDocument/2006/relationships" xmlns:p="http://schemas.openxmlformats.org/presentationml/2006/main">
  <p:tag name="EE4P_TEMPLATESTYLE" val="3"/>
</p:tagLst>
</file>

<file path=ppt/tags/tag379.xml><?xml version="1.0" encoding="utf-8"?>
<p:tagLst xmlns:a="http://schemas.openxmlformats.org/drawingml/2006/main" xmlns:r="http://schemas.openxmlformats.org/officeDocument/2006/relationships" xmlns:p="http://schemas.openxmlformats.org/presentationml/2006/main">
  <p:tag name="EE4P_TEMPLATESTYLE" val="3"/>
</p:tagLst>
</file>

<file path=ppt/tags/tag38.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380.xml><?xml version="1.0" encoding="utf-8"?>
<p:tagLst xmlns:a="http://schemas.openxmlformats.org/drawingml/2006/main" xmlns:r="http://schemas.openxmlformats.org/officeDocument/2006/relationships" xmlns:p="http://schemas.openxmlformats.org/presentationml/2006/main">
  <p:tag name="EE4P_SLIDEID" val="f545c868-7312-400b-8a54-f255c4669ba4"/>
</p:tagLst>
</file>

<file path=ppt/tags/tag381.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382.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383.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384.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Element"/>
</p:tagLst>
</file>

<file path=ppt/tags/tag385.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386.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387.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388.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389.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39.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390.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391.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392.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393.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39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3"/>
</p:tagLst>
</file>

<file path=ppt/tags/tag4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4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13.xml><?xml version="1.0" encoding="utf-8"?>
<p:tagLst xmlns:a="http://schemas.openxmlformats.org/drawingml/2006/main" xmlns:r="http://schemas.openxmlformats.org/officeDocument/2006/relationships" xmlns:p="http://schemas.openxmlformats.org/presentationml/2006/main">
  <p:tag name="EE4P_SLIDEID" val="fa02615a-27a4-4867-b719-805e771519b8"/>
</p:tagLst>
</file>

<file path=ppt/tags/tag414.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Element"/>
</p:tagLst>
</file>

<file path=ppt/tags/tag415.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PageNo"/>
  <p:tag name="EE4P_AGENDAWIZARD_PROPERTIES" val="904.8554/244.7642/8.45685/31.50472"/>
  <p:tag name="EE4P_AGENDAWIZARD_CONTENT" val="/43"/>
</p:tagLst>
</file>

<file path=ppt/tags/tag416.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Topic"/>
  <p:tag name="EE4P_AGENDAWIZARD_CONTENT" val="/Automated Simulation Scene Construction"/>
  <p:tag name="EE4P_AGENDAWIZARD_PROPERTIES" val="77.00465/244.7642/317.1927/31.50472"/>
</p:tagLst>
</file>

<file path=ppt/tags/tag417.xml><?xml version="1.0" encoding="utf-8"?>
<p:tagLst xmlns:a="http://schemas.openxmlformats.org/drawingml/2006/main" xmlns:r="http://schemas.openxmlformats.org/officeDocument/2006/relationships" xmlns:p="http://schemas.openxmlformats.org/presentationml/2006/main">
  <p:tag name="EE4P_AGENDAWIZARD" val="item_fa02615a-27a4-4867-b719-805e771519b8_ItemNo"/>
  <p:tag name="EE4P_AGENDAWIZARD_CONTENT" val="/4"/>
  <p:tag name="EE4P_AGENDAWIZARD_PROPERTIES" val="40.49992/244.7642/31.50472/31.50472"/>
</p:tagLst>
</file>

<file path=ppt/tags/tag418.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PageNo"/>
  <p:tag name="EE4P_AGENDAWIZARD_PROPERTIES" val="904.8554/208.2594/8.45685/31.50472"/>
  <p:tag name="EE4P_AGENDAWIZARD_CONTENT" val="/34"/>
</p:tagLst>
</file>

<file path=ppt/tags/tag419.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Topic"/>
  <p:tag name="EE4P_AGENDAWIZARD_CONTENT" val="/Real-Scene Based Simulators"/>
  <p:tag name="EE4P_AGENDAWIZARD_PROPERTIES" val="77.00465/208.2594/317.1927/31.50472"/>
</p:tagLst>
</file>

<file path=ppt/tags/tag42.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20.xml><?xml version="1.0" encoding="utf-8"?>
<p:tagLst xmlns:a="http://schemas.openxmlformats.org/drawingml/2006/main" xmlns:r="http://schemas.openxmlformats.org/officeDocument/2006/relationships" xmlns:p="http://schemas.openxmlformats.org/presentationml/2006/main">
  <p:tag name="EE4P_AGENDAWIZARD" val="item_f545c868-7312-400b-8a54-f255c4669ba4_ItemNo"/>
  <p:tag name="EE4P_AGENDAWIZARD_CONTENT" val="/3"/>
  <p:tag name="EE4P_AGENDAWIZARD_PROPERTIES" val="40.49992/208.2594/31.50472/31.50472"/>
</p:tagLst>
</file>

<file path=ppt/tags/tag421.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PageNo"/>
  <p:tag name="EE4P_AGENDAWIZARD_PROPERTIES" val="904.8554/171.7547/8.45685/31.50472"/>
  <p:tag name="EE4P_AGENDAWIZARD_CONTENT" val="/28"/>
</p:tagLst>
</file>

<file path=ppt/tags/tag422.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Topic"/>
  <p:tag name="EE4P_AGENDAWIZARD_CONTENT" val="/General Simulator"/>
  <p:tag name="EE4P_AGENDAWIZARD_PROPERTIES" val="77.00465/171.7547/317.1927/31.50472"/>
</p:tagLst>
</file>

<file path=ppt/tags/tag423.xml><?xml version="1.0" encoding="utf-8"?>
<p:tagLst xmlns:a="http://schemas.openxmlformats.org/drawingml/2006/main" xmlns:r="http://schemas.openxmlformats.org/officeDocument/2006/relationships" xmlns:p="http://schemas.openxmlformats.org/presentationml/2006/main">
  <p:tag name="EE4P_AGENDAWIZARD" val="item_0ecd0b53-8ee5-4c82-a4ed-e77ce0044618_ItemNo"/>
  <p:tag name="EE4P_AGENDAWIZARD_CONTENT" val="/2"/>
  <p:tag name="EE4P_AGENDAWIZARD_PROPERTIES" val="40.49992/171.7547/31.50472/31.50472"/>
</p:tagLst>
</file>

<file path=ppt/tags/tag424.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PageNo"/>
  <p:tag name="EE4P_AGENDAWIZARD_PROPERTIES" val="904.8554/135.25/8.45685/31.50472"/>
  <p:tag name="EE4P_AGENDAWIZARD_CONTENT" val="/26"/>
</p:tagLst>
</file>

<file path=ppt/tags/tag425.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Topic"/>
  <p:tag name="EE4P_AGENDAWIZARD_CONTENT" val="/Introduction"/>
  <p:tag name="EE4P_AGENDAWIZARD_PROPERTIES" val="77.00465/135.25/317.1927/31.50472"/>
</p:tagLst>
</file>

<file path=ppt/tags/tag426.xml><?xml version="1.0" encoding="utf-8"?>
<p:tagLst xmlns:a="http://schemas.openxmlformats.org/drawingml/2006/main" xmlns:r="http://schemas.openxmlformats.org/officeDocument/2006/relationships" xmlns:p="http://schemas.openxmlformats.org/presentationml/2006/main">
  <p:tag name="EE4P_AGENDAWIZARD" val="item_5706621f-8ff1-4d28-95ae-e4f190ffbbcb_ItemNo"/>
  <p:tag name="EE4P_AGENDAWIZARD_CONTENT" val="/1"/>
  <p:tag name="EE4P_AGENDAWIZARD_PROPERTIES" val="40.49992/135.25/31.50472/31.50472"/>
</p:tagLst>
</file>

<file path=ppt/tags/tag42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4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4.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5.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6.xml><?xml version="1.0" encoding="utf-8"?>
<p:tagLst xmlns:a="http://schemas.openxmlformats.org/drawingml/2006/main" xmlns:r="http://schemas.openxmlformats.org/officeDocument/2006/relationships" xmlns:p="http://schemas.openxmlformats.org/presentationml/2006/main">
  <p:tag name="EE4P_TEMPLATESTYLE" val="3"/>
</p:tagLst>
</file>

<file path=ppt/tags/tag437.xml><?xml version="1.0" encoding="utf-8"?>
<p:tagLst xmlns:a="http://schemas.openxmlformats.org/drawingml/2006/main" xmlns:r="http://schemas.openxmlformats.org/officeDocument/2006/relationships" xmlns:p="http://schemas.openxmlformats.org/presentationml/2006/main">
  <p:tag name="EE4P_SLIDEID" val="74c0b988-9e18-455e-b196-9685cd0b85bd"/>
</p:tagLst>
</file>

<file path=ppt/tags/tag438.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3"/>
</p:tagLst>
</file>

<file path=ppt/tags/tag439.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44.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40.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441.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6"/>
</p:tagLst>
</file>

<file path=ppt/tags/tag442.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443.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444.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445.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446.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447.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448.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449.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45.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0.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Element"/>
</p:tagLst>
</file>

<file path=ppt/tags/tag451.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452.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453.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54.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55.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56.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57.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458.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459.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4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460.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461.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462.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46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EE4P_SLIDEID" val="8bb23422-855f-4f98-be1e-de522a382985"/>
</p:tagLst>
</file>

<file path=ppt/tags/tag4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281.2689/8.45685/31.50472"/>
  <p:tag name="EE4P_AGENDAWIZARD_CONTENT" val="/104"/>
</p:tagLst>
</file>

<file path=ppt/tags/tag4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281.2689/383.6117/31.50472"/>
</p:tagLst>
</file>

<file path=ppt/tags/tag4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281.2689/31.50472/31.50472"/>
</p:tagLst>
</file>

<file path=ppt/tags/tag4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47.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4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4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47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47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47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47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47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4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47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Element"/>
</p:tagLst>
</file>

<file path=ppt/tags/tag47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48.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4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4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48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EE4P_TEMPLATESTYLE" val="5"/>
</p:tagLst>
</file>

<file path=ppt/tags/tag485.xml><?xml version="1.0" encoding="utf-8"?>
<p:tagLst xmlns:a="http://schemas.openxmlformats.org/drawingml/2006/main" xmlns:r="http://schemas.openxmlformats.org/officeDocument/2006/relationships" xmlns:p="http://schemas.openxmlformats.org/presentationml/2006/main">
  <p:tag name="EE4P_SLIDEID" val="fb523f80-95ea-41a4-b503-8824842d720b"/>
</p:tagLst>
</file>

<file path=ppt/tags/tag48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48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48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48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4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49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49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49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49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49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49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49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49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49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49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50.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50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0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0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0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0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0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0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0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Element"/>
</p:tagLst>
</file>

<file path=ppt/tags/tag50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0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1.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51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1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1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1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14.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EE4P_SLIDEID" val="e27908af-48d7-4e53-a010-497a63fbeb04"/>
</p:tagLst>
</file>

<file path=ppt/tags/tag51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1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1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52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2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2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2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2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2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2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3.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Element"/>
</p:tagLst>
</file>

<file path=ppt/tags/tag53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3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3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3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3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3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Element"/>
</p:tagLst>
</file>

<file path=ppt/tags/tag53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3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3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3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4.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54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4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4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4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4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4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4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55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EE4P_SLIDEID" val="9850884c-3a40-4c66-9f13-5843f4a453f6"/>
</p:tagLst>
</file>

<file path=ppt/tags/tag55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55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55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55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55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5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56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56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56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56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56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565.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566.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56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568.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569.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5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7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Element"/>
</p:tagLst>
</file>

<file path=ppt/tags/tag571.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572.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573.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574.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575.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576.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57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57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579.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58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582.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58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87.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8.xml><?xml version="1.0" encoding="utf-8"?>
<p:tagLst xmlns:a="http://schemas.openxmlformats.org/drawingml/2006/main" xmlns:r="http://schemas.openxmlformats.org/officeDocument/2006/relationships" xmlns:p="http://schemas.openxmlformats.org/presentationml/2006/main">
  <p:tag name="EE4P_TEMPLATESTYLE" val="5"/>
</p:tagLst>
</file>

<file path=ppt/tags/tag589.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0.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5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07.xml><?xml version="1.0" encoding="utf-8"?>
<p:tagLst xmlns:a="http://schemas.openxmlformats.org/drawingml/2006/main" xmlns:r="http://schemas.openxmlformats.org/officeDocument/2006/relationships" xmlns:p="http://schemas.openxmlformats.org/presentationml/2006/main">
  <p:tag name="EE4P_SLIDEID" val="196134e7-3b1d-444c-bab4-613db596f1b8"/>
</p:tagLst>
</file>

<file path=ppt/tags/tag6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1.xml><?xml version="1.0" encoding="utf-8"?>
<p:tagLst xmlns:a="http://schemas.openxmlformats.org/drawingml/2006/main" xmlns:r="http://schemas.openxmlformats.org/officeDocument/2006/relationships" xmlns:p="http://schemas.openxmlformats.org/presentationml/2006/main">
  <p:tag name="EE4P_TEMPLATESTYLE" val="5"/>
</p:tagLst>
</file>

<file path=ppt/tags/tag610.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13.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1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1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16.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17.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18.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19.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Element"/>
</p:tagLst>
</file>

<file path=ppt/tags/tag621.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22.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23.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24.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25.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26.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27.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28.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29.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3.xml><?xml version="1.0" encoding="utf-8"?>
<p:tagLst xmlns:a="http://schemas.openxmlformats.org/drawingml/2006/main" xmlns:r="http://schemas.openxmlformats.org/officeDocument/2006/relationships" xmlns:p="http://schemas.openxmlformats.org/presentationml/2006/main">
  <p:tag name="EE4P_SLIDEID" val="9990acd5-2cb4-45f6-82ce-d8e583c6b0d3"/>
</p:tagLst>
</file>

<file path=ppt/tags/tag630.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3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3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33.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3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3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36.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8.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3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PageNo"/>
  <p:tag name="EE4P_AGENDAWIZARD_PROPERTIES" val="904.8554/390.7831/8.45685/31.50472"/>
  <p:tag name="EE4P_AGENDAWIZARD_CONTENT" val="/253"/>
</p:tagLst>
</file>

<file path=ppt/tags/tag640.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1.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643.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4.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5.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6.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7.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8.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49.xml><?xml version="1.0" encoding="utf-8"?>
<p:tagLst xmlns:a="http://schemas.openxmlformats.org/drawingml/2006/main" xmlns:r="http://schemas.openxmlformats.org/officeDocument/2006/relationships" xmlns:p="http://schemas.openxmlformats.org/presentationml/2006/main">
  <p:tag name="EE4P_TEMPLATESTYLE" val="17"/>
</p:tagLst>
</file>

<file path=ppt/tags/tag65.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Topic"/>
  <p:tag name="EE4P_AGENDAWIZARD_CONTENT" val="/Challenges and Future Directions"/>
  <p:tag name="EE4P_AGENDAWIZARD_PROPERTIES" val="77.00465/390.7831/247.7713/31.50472"/>
</p:tagLst>
</file>

<file path=ppt/tags/tag650.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4.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7.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xml><?xml version="1.0" encoding="utf-8"?>
<p:tagLst xmlns:a="http://schemas.openxmlformats.org/drawingml/2006/main" xmlns:r="http://schemas.openxmlformats.org/officeDocument/2006/relationships" xmlns:p="http://schemas.openxmlformats.org/presentationml/2006/main">
  <p:tag name="EE4P_AGENDAWIZARD" val="item_f85da62d-55ff-4b76-a140-1234dd11014c_ItemNo"/>
  <p:tag name="EE4P_AGENDAWIZARD_CONTENT" val="/8"/>
  <p:tag name="EE4P_AGENDAWIZARD_PROPERTIES" val="40.49992/390.7831/31.50472/31.50472"/>
</p:tagLst>
</file>

<file path=ppt/tags/tag6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61.xml><?xml version="1.0" encoding="utf-8"?>
<p:tagLst xmlns:a="http://schemas.openxmlformats.org/drawingml/2006/main" xmlns:r="http://schemas.openxmlformats.org/officeDocument/2006/relationships" xmlns:p="http://schemas.openxmlformats.org/presentationml/2006/main">
  <p:tag name="EE4P_SLIDEID" val="0b74f1bb-7de5-4621-a211-f4558973634b"/>
</p:tagLst>
</file>

<file path=ppt/tags/tag66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427.2879/8.45685/31.50472"/>
  <p:tag name="EE4P_AGENDAWIZARD_CONTENT" val="/104"/>
</p:tagLst>
</file>

<file path=ppt/tags/tag66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427.2879/383.6117/31.50472"/>
</p:tagLst>
</file>

<file path=ppt/tags/tag6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427.2879/31.50472/31.50472"/>
</p:tagLst>
</file>

<file path=ppt/tags/tag66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90.7831/8.45685/31.50472"/>
  <p:tag name="EE4P_AGENDAWIZARD_CONTENT" val="/79"/>
</p:tagLst>
</file>

<file path=ppt/tags/tag66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90.7831/383.6117/31.50472"/>
</p:tagLst>
</file>

<file path=ppt/tags/tag66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90.7831/31.50472/31.50472"/>
</p:tagLst>
</file>

<file path=ppt/tags/tag66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354.2784/8.45685/31.5048"/>
  <p:tag name="EE4P_AGENDAWIZARD_CONTENT" val="/65"/>
</p:tagLst>
</file>

<file path=ppt/tags/tag66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354.2784/383.6117/31.5048"/>
</p:tagLst>
</file>

<file path=ppt/tags/tag6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6"/>
</p:tagLst>
</file>

<file path=ppt/tags/tag67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354.2784/31.50472/31.5048"/>
</p:tagLst>
</file>

<file path=ppt/tags/tag671.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Element"/>
</p:tagLst>
</file>

<file path=ppt/tags/tag672.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PageNo"/>
  <p:tag name="EE4P_AGENDAWIZARD_PROPERTIES" val="904.8554/317.7736/8.45685/31.50472"/>
  <p:tag name="EE4P_AGENDAWIZARD_CONTENT" val="/62"/>
</p:tagLst>
</file>

<file path=ppt/tags/tag673.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Topic"/>
  <p:tag name="EE4P_AGENDAWIZARD_CONTENT" val="/Active Exploration"/>
  <p:tag name="EE4P_AGENDAWIZARD_PROPERTIES" val="113.5094/317.7736/347.1069/31.50472"/>
</p:tagLst>
</file>

<file path=ppt/tags/tag674.xml><?xml version="1.0" encoding="utf-8"?>
<p:tagLst xmlns:a="http://schemas.openxmlformats.org/drawingml/2006/main" xmlns:r="http://schemas.openxmlformats.org/officeDocument/2006/relationships" xmlns:p="http://schemas.openxmlformats.org/presentationml/2006/main">
  <p:tag name="EE4P_AGENDAWIZARD" val="item_0b74f1bb-7de5-4621-a211-f4558973634b_ItemNo"/>
  <p:tag name="EE4P_AGENDAWIZARD_CONTENT" val="/2.4"/>
  <p:tag name="EE4P_AGENDAWIZARD_PROPERTIES" val="77.00465/317.7736/31.50472/31.50472"/>
</p:tagLst>
</file>

<file path=ppt/tags/tag675.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PageNo"/>
  <p:tag name="EE4P_AGENDAWIZARD_PROPERTIES" val="904.8554/281.2689/8.45685/31.50472"/>
  <p:tag name="EE4P_AGENDAWIZARD_CONTENT" val="/58"/>
</p:tagLst>
</file>

<file path=ppt/tags/tag676.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Topic"/>
  <p:tag name="EE4P_AGENDAWIZARD_CONTENT" val="/3D Scene Understanding"/>
  <p:tag name="EE4P_AGENDAWIZARD_PROPERTIES" val="113.5094/281.2689/347.1069/31.50472"/>
</p:tagLst>
</file>

<file path=ppt/tags/tag677.xml><?xml version="1.0" encoding="utf-8"?>
<p:tagLst xmlns:a="http://schemas.openxmlformats.org/drawingml/2006/main" xmlns:r="http://schemas.openxmlformats.org/officeDocument/2006/relationships" xmlns:p="http://schemas.openxmlformats.org/presentationml/2006/main">
  <p:tag name="EE4P_AGENDAWIZARD" val="item_196134e7-3b1d-444c-bab4-613db596f1b8_ItemNo"/>
  <p:tag name="EE4P_AGENDAWIZARD_CONTENT" val="/2.3"/>
  <p:tag name="EE4P_AGENDAWIZARD_PROPERTIES" val="77.00465/281.2689/31.50472/31.50472"/>
</p:tagLst>
</file>

<file path=ppt/tags/tag678.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PageNo"/>
  <p:tag name="EE4P_AGENDAWIZARD_PROPERTIES" val="904.8554/244.7642/8.45685/31.50472"/>
  <p:tag name="EE4P_AGENDAWIZARD_CONTENT" val="/54"/>
</p:tagLst>
</file>

<file path=ppt/tags/tag679.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Topic"/>
  <p:tag name="EE4P_AGENDAWIZARD_CONTENT" val="/Visual Simultaneous Localization and Mapping"/>
  <p:tag name="EE4P_AGENDAWIZARD_PROPERTIES" val="113.5094/244.7642/347.1069/31.50472"/>
</p:tagLst>
</file>

<file path=ppt/tags/tag6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680.xml><?xml version="1.0" encoding="utf-8"?>
<p:tagLst xmlns:a="http://schemas.openxmlformats.org/drawingml/2006/main" xmlns:r="http://schemas.openxmlformats.org/officeDocument/2006/relationships" xmlns:p="http://schemas.openxmlformats.org/presentationml/2006/main">
  <p:tag name="EE4P_AGENDAWIZARD" val="item_9850884c-3a40-4c66-9f13-5843f4a453f6_ItemNo"/>
  <p:tag name="EE4P_AGENDAWIZARD_CONTENT" val="/2.2"/>
  <p:tag name="EE4P_AGENDAWIZARD_PROPERTIES" val="77.00465/244.7642/31.50472/31.50472"/>
</p:tagLst>
</file>

<file path=ppt/tags/tag681.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PageNo"/>
  <p:tag name="EE4P_AGENDAWIZARD_PROPERTIES" val="904.8554/208.2594/8.45685/31.50472"/>
  <p:tag name="EE4P_AGENDAWIZARD_CONTENT" val="/51"/>
</p:tagLst>
</file>

<file path=ppt/tags/tag682.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Topic"/>
  <p:tag name="EE4P_AGENDAWIZARD_CONTENT" val="/Introduction"/>
  <p:tag name="EE4P_AGENDAWIZARD_PROPERTIES" val="113.5094/208.2594/347.1069/31.50472"/>
</p:tagLst>
</file>

<file path=ppt/tags/tag683.xml><?xml version="1.0" encoding="utf-8"?>
<p:tagLst xmlns:a="http://schemas.openxmlformats.org/drawingml/2006/main" xmlns:r="http://schemas.openxmlformats.org/officeDocument/2006/relationships" xmlns:p="http://schemas.openxmlformats.org/presentationml/2006/main">
  <p:tag name="EE4P_AGENDAWIZARD" val="item_e27908af-48d7-4e53-a010-497a63fbeb04_ItemNo"/>
  <p:tag name="EE4P_AGENDAWIZARD_CONTENT" val="/2.1"/>
  <p:tag name="EE4P_AGENDAWIZARD_PROPERTIES" val="77.00465/208.2594/31.50472/31.50472"/>
</p:tagLst>
</file>

<file path=ppt/tags/tag6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6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6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6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6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6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6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69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2.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EE4P_TEMPLATESTYLE" val="5"/>
</p:tagLst>
</file>

<file path=ppt/tags/tag6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PageNo"/>
  <p:tag name="EE4P_AGENDAWIZARD_PROPERTIES" val="904.8554/354.2784/8.45685/31.5048"/>
  <p:tag name="EE4P_AGENDAWIZARD_CONTENT" val="/206"/>
</p:tagLst>
</file>

<file path=ppt/tags/tag70.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PageNo"/>
  <p:tag name="EE4P_AGENDAWIZARD_PROPERTIES" val="904.8554/317.7736/8.45685/31.50472"/>
  <p:tag name="EE4P_AGENDAWIZARD_CONTENT" val="/173"/>
</p:tagLst>
</file>

<file path=ppt/tags/tag7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702.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706.xml><?xml version="1.0" encoding="utf-8"?>
<p:tagLst xmlns:a="http://schemas.openxmlformats.org/drawingml/2006/main" xmlns:r="http://schemas.openxmlformats.org/officeDocument/2006/relationships" xmlns:p="http://schemas.openxmlformats.org/presentationml/2006/main">
  <p:tag name="EE4P_SLIDEID" val="751fe5d2-7cea-4b0f-9834-a51034efc919"/>
</p:tagLst>
</file>

<file path=ppt/tags/tag70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0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09.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1.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Topic"/>
  <p:tag name="EE4P_AGENDAWIZARD_CONTENT" val="/Task3 Embodied Agent"/>
  <p:tag name="EE4P_AGENDAWIZARD_PROPERTIES" val="77.00465/317.7736/247.7713/31.50472"/>
</p:tagLst>
</file>

<file path=ppt/tags/tag71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1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12.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1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1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15.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1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1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1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1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2.xml><?xml version="1.0" encoding="utf-8"?>
<p:tagLst xmlns:a="http://schemas.openxmlformats.org/drawingml/2006/main" xmlns:r="http://schemas.openxmlformats.org/officeDocument/2006/relationships" xmlns:p="http://schemas.openxmlformats.org/presentationml/2006/main">
  <p:tag name="EE4P_AGENDAWIZARD" val="item_bfbc024c-c859-49ab-aab7-ef408c11f3ea_ItemNo"/>
  <p:tag name="EE4P_AGENDAWIZARD_CONTENT" val="/6"/>
  <p:tag name="EE4P_AGENDAWIZARD_PROPERTIES" val="40.49992/317.7736/31.50472/31.50472"/>
</p:tagLst>
</file>

<file path=ppt/tags/tag72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2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2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Element"/>
</p:tagLst>
</file>

<file path=ppt/tags/tag72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2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25.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2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2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28.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2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3.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PageNo"/>
  <p:tag name="EE4P_AGENDAWIZARD_PROPERTIES" val="904.8554/281.2689/8.45685/31.50472"/>
  <p:tag name="EE4P_AGENDAWIZARD_CONTENT" val="/125"/>
</p:tagLst>
</file>

<file path=ppt/tags/tag73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31.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32.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4.xml><?xml version="1.0" encoding="utf-8"?>
<p:tagLst xmlns:a="http://schemas.openxmlformats.org/drawingml/2006/main" xmlns:r="http://schemas.openxmlformats.org/officeDocument/2006/relationships" xmlns:p="http://schemas.openxmlformats.org/presentationml/2006/main">
  <p:tag name="EE4P_SLIDEID" val="2d82ac53-4287-4488-b28b-eb237bfba996"/>
</p:tagLst>
</file>

<file path=ppt/tags/tag73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3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3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4.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Topic"/>
  <p:tag name="EE4P_AGENDAWIZARD_CONTENT" val="/Task2 Embodied Interaction"/>
  <p:tag name="EE4P_AGENDAWIZARD_PROPERTIES" val="77.00465/281.2689/247.7713/31.50472"/>
</p:tagLst>
</file>

<file path=ppt/tags/tag74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4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4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4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44.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4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4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47.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Element"/>
</p:tagLst>
</file>

<file path=ppt/tags/tag74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4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5.xml><?xml version="1.0" encoding="utf-8"?>
<p:tagLst xmlns:a="http://schemas.openxmlformats.org/drawingml/2006/main" xmlns:r="http://schemas.openxmlformats.org/officeDocument/2006/relationships" xmlns:p="http://schemas.openxmlformats.org/presentationml/2006/main">
  <p:tag name="EE4P_AGENDAWIZARD" val="item_5bbeccca-bead-4fab-949a-86055cf9ea7e_ItemNo"/>
  <p:tag name="EE4P_AGENDAWIZARD_CONTENT" val="/5"/>
  <p:tag name="EE4P_AGENDAWIZARD_PROPERTIES" val="40.49992/281.2689/31.50472/31.50472"/>
</p:tagLst>
</file>

<file path=ppt/tags/tag75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5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5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5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5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5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5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5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5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5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6.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PageNo"/>
  <p:tag name="EE4P_AGENDAWIZARD_PROPERTIES" val="904.8554/244.7642/8.45685/31.50472"/>
  <p:tag name="EE4P_AGENDAWIZARD_CONTENT" val="/45"/>
</p:tagLst>
</file>

<file path=ppt/tags/tag76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2.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65.xml><?xml version="1.0" encoding="utf-8"?>
<p:tagLst xmlns:a="http://schemas.openxmlformats.org/drawingml/2006/main" xmlns:r="http://schemas.openxmlformats.org/officeDocument/2006/relationships" xmlns:p="http://schemas.openxmlformats.org/presentationml/2006/main">
  <p:tag name="EE4P_SLIDEID" val="60c9dbde-0ac6-4a81-9933-5ee65dd1bb4a"/>
</p:tagLst>
</file>

<file path=ppt/tags/tag7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76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768.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76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77.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Topic"/>
  <p:tag name="EE4P_AGENDAWIZARD_CONTENT" val="/Task1 Embodied Perception"/>
  <p:tag name="EE4P_AGENDAWIZARD_PROPERTIES" val="77.00465/244.7642/247.7713/31.50472"/>
</p:tagLst>
</file>

<file path=ppt/tags/tag77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771.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77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77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77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77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Element"/>
</p:tagLst>
</file>

<file path=ppt/tags/tag77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77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778.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77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78.xml><?xml version="1.0" encoding="utf-8"?>
<p:tagLst xmlns:a="http://schemas.openxmlformats.org/drawingml/2006/main" xmlns:r="http://schemas.openxmlformats.org/officeDocument/2006/relationships" xmlns:p="http://schemas.openxmlformats.org/presentationml/2006/main">
  <p:tag name="EE4P_AGENDAWIZARD" val="item_74c0b988-9e18-455e-b196-9685cd0b85bd_ItemNo"/>
  <p:tag name="EE4P_AGENDAWIZARD_CONTENT" val="/4"/>
  <p:tag name="EE4P_AGENDAWIZARD_PROPERTIES" val="40.49992/244.7642/31.50472/31.50472"/>
</p:tagLst>
</file>

<file path=ppt/tags/tag78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781.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7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78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784.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7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78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787.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7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78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79.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PageNo"/>
  <p:tag name="EE4P_AGENDAWIZARD_PROPERTIES" val="904.8554/208.2594/8.45685/31.50472"/>
  <p:tag name="EE4P_AGENDAWIZARD_CONTENT" val="/24"/>
</p:tagLst>
</file>

<file path=ppt/tags/tag790.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791.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3.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4.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5.xml><?xml version="1.0" encoding="utf-8"?>
<p:tagLst xmlns:a="http://schemas.openxmlformats.org/drawingml/2006/main" xmlns:r="http://schemas.openxmlformats.org/officeDocument/2006/relationships" xmlns:p="http://schemas.openxmlformats.org/presentationml/2006/main">
  <p:tag name="EE4P_TEMPLATESTYLE" val="5"/>
</p:tagLst>
</file>

<file path=ppt/tags/tag796.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7.xml><?xml version="1.0" encoding="utf-8"?>
<p:tagLst xmlns:a="http://schemas.openxmlformats.org/drawingml/2006/main" xmlns:r="http://schemas.openxmlformats.org/officeDocument/2006/relationships" xmlns:p="http://schemas.openxmlformats.org/presentationml/2006/main">
  <p:tag name="EE4P_TEMPLATESTYLE" val="3"/>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Topic"/>
  <p:tag name="EE4P_AGENDAWIZARD_CONTENT" val="/Task4 Sim2Real Adaptation"/>
  <p:tag name="EE4P_AGENDAWIZARD_PROPERTIES" val="77.00465/354.2784/247.7713/31.5048"/>
</p:tagLst>
</file>

<file path=ppt/tags/tag80.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Topic"/>
  <p:tag name="EE4P_AGENDAWIZARD_CONTENT" val="/Tool2 Embodied Simulators"/>
  <p:tag name="EE4P_AGENDAWIZARD_PROPERTIES" val="77.00465/208.2594/247.7713/31.50472"/>
</p:tagLst>
</file>

<file path=ppt/tags/tag80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3.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4.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0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xml><?xml version="1.0" encoding="utf-8"?>
<p:tagLst xmlns:a="http://schemas.openxmlformats.org/drawingml/2006/main" xmlns:r="http://schemas.openxmlformats.org/officeDocument/2006/relationships" xmlns:p="http://schemas.openxmlformats.org/presentationml/2006/main">
  <p:tag name="EE4P_AGENDAWIZARD" val="item_57f756fa-0a0d-4faf-86b4-61abd619b9a9_ItemNo"/>
  <p:tag name="EE4P_AGENDAWIZARD_CONTENT" val="/3"/>
  <p:tag name="EE4P_AGENDAWIZARD_PROPERTIES" val="40.49992/208.2594/31.50472/31.50472"/>
</p:tagLst>
</file>

<file path=ppt/tags/tag8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5.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6.xml><?xml version="1.0" encoding="utf-8"?>
<p:tagLst xmlns:a="http://schemas.openxmlformats.org/drawingml/2006/main" xmlns:r="http://schemas.openxmlformats.org/officeDocument/2006/relationships" xmlns:p="http://schemas.openxmlformats.org/presentationml/2006/main">
  <p:tag name="EE4P_TEMPLATESTYLE" val="5"/>
</p:tagLst>
</file>

<file path=ppt/tags/tag817.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8.xml><?xml version="1.0" encoding="utf-8"?>
<p:tagLst xmlns:a="http://schemas.openxmlformats.org/drawingml/2006/main" xmlns:r="http://schemas.openxmlformats.org/officeDocument/2006/relationships" xmlns:p="http://schemas.openxmlformats.org/presentationml/2006/main">
  <p:tag name="EE4P_TEMPLATESTYLE" val="3"/>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Element"/>
</p:tagLst>
</file>

<file path=ppt/tags/tag8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24.xml><?xml version="1.0" encoding="utf-8"?>
<p:tagLst xmlns:a="http://schemas.openxmlformats.org/drawingml/2006/main" xmlns:r="http://schemas.openxmlformats.org/officeDocument/2006/relationships" xmlns:p="http://schemas.openxmlformats.org/presentationml/2006/main">
  <p:tag name="EE4P_SLIDEID" val="4022e9d9-6589-4a5a-9aa1-84836a3a2822"/>
</p:tagLst>
</file>

<file path=ppt/tags/tag8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27.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2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354.2784/8.45685/31.5048"/>
  <p:tag name="EE4P_AGENDAWIZARD_CONTENT" val="/79"/>
</p:tagLst>
</file>

<file path=ppt/tags/tag82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354.2784/383.6117/31.5048"/>
</p:tagLst>
</file>

<file path=ppt/tags/tag83.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PageNo"/>
  <p:tag name="EE4P_AGENDAWIZARD_PROPERTIES" val="904.8554/171.7547/8.45685/31.50472"/>
  <p:tag name="EE4P_AGENDAWIZARD_CONTENT" val="/8"/>
</p:tagLst>
</file>

<file path=ppt/tags/tag830.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354.2784/31.50472/31.5048"/>
</p:tagLst>
</file>

<file path=ppt/tags/tag831.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Element"/>
</p:tagLst>
</file>

<file path=ppt/tags/tag832.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PageNo"/>
  <p:tag name="EE4P_AGENDAWIZARD_PROPERTIES" val="904.8554/317.7736/8.45685/31.50472"/>
  <p:tag name="EE4P_AGENDAWIZARD_CONTENT" val="/76"/>
</p:tagLst>
</file>

<file path=ppt/tags/tag833.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Topic"/>
  <p:tag name="EE4P_AGENDAWIZARD_CONTENT" val="/One Stage"/>
  <p:tag name="EE4P_AGENDAWIZARD_PROPERTIES" val="113.5094/317.7736/347.1069/31.50472"/>
</p:tagLst>
</file>

<file path=ppt/tags/tag834.xml><?xml version="1.0" encoding="utf-8"?>
<p:tagLst xmlns:a="http://schemas.openxmlformats.org/drawingml/2006/main" xmlns:r="http://schemas.openxmlformats.org/officeDocument/2006/relationships" xmlns:p="http://schemas.openxmlformats.org/presentationml/2006/main">
  <p:tag name="EE4P_AGENDAWIZARD" val="item_4022e9d9-6589-4a5a-9aa1-84836a3a2822_ItemNo"/>
  <p:tag name="EE4P_AGENDAWIZARD_CONTENT" val="/3.3"/>
  <p:tag name="EE4P_AGENDAWIZARD_PROPERTIES" val="77.00465/317.7736/31.50472/31.50472"/>
</p:tagLst>
</file>

<file path=ppt/tags/tag835.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PageNo"/>
  <p:tag name="EE4P_AGENDAWIZARD_PROPERTIES" val="904.8554/281.2689/8.45685/31.50472"/>
  <p:tag name="EE4P_AGENDAWIZARD_CONTENT" val="/70"/>
</p:tagLst>
</file>

<file path=ppt/tags/tag836.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Topic"/>
  <p:tag name="EE4P_AGENDAWIZARD_CONTENT" val="/Two Stage"/>
  <p:tag name="EE4P_AGENDAWIZARD_PROPERTIES" val="113.5094/281.2689/347.1069/31.50472"/>
</p:tagLst>
</file>

<file path=ppt/tags/tag837.xml><?xml version="1.0" encoding="utf-8"?>
<p:tagLst xmlns:a="http://schemas.openxmlformats.org/drawingml/2006/main" xmlns:r="http://schemas.openxmlformats.org/officeDocument/2006/relationships" xmlns:p="http://schemas.openxmlformats.org/presentationml/2006/main">
  <p:tag name="EE4P_AGENDAWIZARD" val="item_60c9dbde-0ac6-4a81-9933-5ee65dd1bb4a_ItemNo"/>
  <p:tag name="EE4P_AGENDAWIZARD_CONTENT" val="/3.2"/>
  <p:tag name="EE4P_AGENDAWIZARD_PROPERTIES" val="77.00465/281.2689/31.50472/31.50472"/>
</p:tagLst>
</file>

<file path=ppt/tags/tag838.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PageNo"/>
  <p:tag name="EE4P_AGENDAWIZARD_PROPERTIES" val="904.8554/244.7642/8.45685/31.50472"/>
  <p:tag name="EE4P_AGENDAWIZARD_CONTENT" val="/67"/>
</p:tagLst>
</file>

<file path=ppt/tags/tag839.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Topic"/>
  <p:tag name="EE4P_AGENDAWIZARD_CONTENT" val="/Introduction"/>
  <p:tag name="EE4P_AGENDAWIZARD_PROPERTIES" val="113.5094/244.7642/347.1069/31.50472"/>
</p:tagLst>
</file>

<file path=ppt/tags/tag84.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Topic"/>
  <p:tag name="EE4P_AGENDAWIZARD_CONTENT" val="/Tool1 Embodied Robots"/>
  <p:tag name="EE4P_AGENDAWIZARD_PROPERTIES" val="77.00465/171.7547/247.7713/31.50472"/>
</p:tagLst>
</file>

<file path=ppt/tags/tag840.xml><?xml version="1.0" encoding="utf-8"?>
<p:tagLst xmlns:a="http://schemas.openxmlformats.org/drawingml/2006/main" xmlns:r="http://schemas.openxmlformats.org/officeDocument/2006/relationships" xmlns:p="http://schemas.openxmlformats.org/presentationml/2006/main">
  <p:tag name="EE4P_AGENDAWIZARD" val="item_2d82ac53-4287-4488-b28b-eb237bfba996_ItemNo"/>
  <p:tag name="EE4P_AGENDAWIZARD_CONTENT" val="/3.1"/>
  <p:tag name="EE4P_AGENDAWIZARD_PROPERTIES" val="77.00465/244.7642/31.50472/31.50472"/>
</p:tagLst>
</file>

<file path=ppt/tags/tag8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43.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46.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49.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5.xml><?xml version="1.0" encoding="utf-8"?>
<p:tagLst xmlns:a="http://schemas.openxmlformats.org/drawingml/2006/main" xmlns:r="http://schemas.openxmlformats.org/officeDocument/2006/relationships" xmlns:p="http://schemas.openxmlformats.org/presentationml/2006/main">
  <p:tag name="EE4P_AGENDAWIZARD" val="item_9990acd5-2cb4-45f6-82ce-d8e583c6b0d3_ItemNo"/>
  <p:tag name="EE4P_AGENDAWIZARD_CONTENT" val="/2"/>
  <p:tag name="EE4P_AGENDAWIZARD_PROPERTIES" val="40.49992/171.7547/31.50472/31.50472"/>
</p:tagLst>
</file>

<file path=ppt/tags/tag850.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2.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8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PageNo"/>
  <p:tag name="EE4P_AGENDAWIZARD_PROPERTIES" val="904.8554/135.25/8.45685/31.50472"/>
  <p:tag name="EE4P_AGENDAWIZARD_CONTENT" val="/4"/>
</p:tagLst>
</file>

<file path=ppt/tags/tag860.xml><?xml version="1.0" encoding="utf-8"?>
<p:tagLst xmlns:a="http://schemas.openxmlformats.org/drawingml/2006/main" xmlns:r="http://schemas.openxmlformats.org/officeDocument/2006/relationships" xmlns:p="http://schemas.openxmlformats.org/presentationml/2006/main">
  <p:tag name="EE4P_TEMPLATESTYLE" val="5"/>
</p:tagLst>
</file>

<file path=ppt/tags/tag8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863.xml><?xml version="1.0" encoding="utf-8"?>
<p:tagLst xmlns:a="http://schemas.openxmlformats.org/drawingml/2006/main" xmlns:r="http://schemas.openxmlformats.org/officeDocument/2006/relationships" xmlns:p="http://schemas.openxmlformats.org/presentationml/2006/main">
  <p:tag name="EE4P_SLIDEID" val="f4a5854f-9f61-4cc7-9857-2c3066370348"/>
</p:tagLst>
</file>

<file path=ppt/tags/tag86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6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6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6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6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6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7.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Topic"/>
  <p:tag name="EE4P_AGENDAWIZARD_CONTENT" val="/Introduction"/>
  <p:tag name="EE4P_AGENDAWIZARD_PROPERTIES" val="77.00465/135.25/247.7713/31.50472"/>
</p:tagLst>
</file>

<file path=ppt/tags/tag87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7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87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87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87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87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87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Element"/>
</p:tagLst>
</file>

<file path=ppt/tags/tag87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87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87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88.xml><?xml version="1.0" encoding="utf-8"?>
<p:tagLst xmlns:a="http://schemas.openxmlformats.org/drawingml/2006/main" xmlns:r="http://schemas.openxmlformats.org/officeDocument/2006/relationships" xmlns:p="http://schemas.openxmlformats.org/presentationml/2006/main">
  <p:tag name="EE4P_AGENDAWIZARD" val="item_76084de4-10f5-4c05-946e-d9524c7a6235_ItemNo"/>
  <p:tag name="EE4P_AGENDAWIZARD_CONTENT" val="/1"/>
  <p:tag name="EE4P_AGENDAWIZARD_PROPERTIES" val="40.49992/135.25/31.50472/31.50472"/>
</p:tagLst>
</file>

<file path=ppt/tags/tag88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88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88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88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88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88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88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88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88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8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1.xml><?xml version="1.0" encoding="utf-8"?>
<p:tagLst xmlns:a="http://schemas.openxmlformats.org/drawingml/2006/main" xmlns:r="http://schemas.openxmlformats.org/officeDocument/2006/relationships" xmlns:p="http://schemas.openxmlformats.org/presentationml/2006/main">
  <p:tag name="EE4P_SLIDEID" val="7de8a299-dfc1-4c4b-a9df-3cc9d095c4f0"/>
</p:tagLst>
</file>

<file path=ppt/tags/tag892.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89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89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895.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89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89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898.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899.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8c58e9c7-5a89-438d-b39d-d315e205025c_ItemNo"/>
  <p:tag name="EE4P_AGENDAWIZARD_CONTENT" val="/7"/>
  <p:tag name="EE4P_AGENDAWIZARD_PROPERTIES" val="40.49992/354.2784/31.50472/31.5048"/>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01.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Element"/>
</p:tagLst>
</file>

<file path=ppt/tags/tag902.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0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0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05.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0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0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08.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0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11.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12.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1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14.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15.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1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17.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xml><?xml version="1.0" encoding="utf-8"?>
<p:tagLst xmlns:a="http://schemas.openxmlformats.org/drawingml/2006/main" xmlns:r="http://schemas.openxmlformats.org/officeDocument/2006/relationships" xmlns:p="http://schemas.openxmlformats.org/presentationml/2006/main">
  <p:tag name="EE4P_SLIDEID" val="3153a492-dcd4-45be-b8ba-2d318043d54b"/>
</p:tagLst>
</file>

<file path=ppt/tags/tag9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923.xml><?xml version="1.0" encoding="utf-8"?>
<p:tagLst xmlns:a="http://schemas.openxmlformats.org/drawingml/2006/main" xmlns:r="http://schemas.openxmlformats.org/officeDocument/2006/relationships" xmlns:p="http://schemas.openxmlformats.org/presentationml/2006/main">
  <p:tag name="EE4P_SLIDEID" val="5f6576a0-fde0-4b3f-b85d-ed052301378b"/>
</p:tagLst>
</file>

<file path=ppt/tags/tag92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2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26.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2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2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2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3.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PageNo"/>
  <p:tag name="EE4P_AGENDAWIZARD_PROPERTIES" val="904.8554/354.2784/8.45685/31.5048"/>
  <p:tag name="EE4P_AGENDAWIZARD_CONTENT" val="/22"/>
</p:tagLst>
</file>

<file path=ppt/tags/tag93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Element"/>
</p:tagLst>
</file>

<file path=ppt/tags/tag93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3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33.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3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3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36.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3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3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39.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4.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Topic"/>
  <p:tag name="EE4P_AGENDAWIZARD_CONTENT" val="/Biomimetic Robots"/>
  <p:tag name="EE4P_AGENDAWIZARD_PROPERTIES" val="77.00465/354.2784/145.5325/31.5048"/>
</p:tagLst>
</file>

<file path=ppt/tags/tag940.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ags/tag941.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Topic"/>
  <p:tag name="EE4P_AGENDAWIZARD_CONTENT" val="/3D Visual Grounding"/>
  <p:tag name="EE4P_AGENDAWIZARD_PROPERTIES" val="77.00465/208.2594/383.6117/31.50472"/>
</p:tagLst>
</file>

<file path=ppt/tags/tag942.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ItemNo"/>
  <p:tag name="EE4P_AGENDAWIZARD_CONTENT" val="/3"/>
  <p:tag name="EE4P_AGENDAWIZARD_PROPERTIES" val="40.49992/208.2594/31.50472/31.50472"/>
</p:tagLst>
</file>

<file path=ppt/tags/tag943.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PageNo"/>
  <p:tag name="EE4P_AGENDAWIZARD_PROPERTIES" val="904.8554/171.7547/8.45685/31.50472"/>
  <p:tag name="EE4P_AGENDAWIZARD_CONTENT" val="/49"/>
</p:tagLst>
</file>

<file path=ppt/tags/tag944.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Topic"/>
  <p:tag name="EE4P_AGENDAWIZARD_CONTENT" val="/Active Visual Perception"/>
  <p:tag name="EE4P_AGENDAWIZARD_PROPERTIES" val="77.00465/171.7547/383.6117/31.50472"/>
</p:tagLst>
</file>

<file path=ppt/tags/tag945.xml><?xml version="1.0" encoding="utf-8"?>
<p:tagLst xmlns:a="http://schemas.openxmlformats.org/drawingml/2006/main" xmlns:r="http://schemas.openxmlformats.org/officeDocument/2006/relationships" xmlns:p="http://schemas.openxmlformats.org/presentationml/2006/main">
  <p:tag name="EE4P_AGENDAWIZARD" val="item_fb523f80-95ea-41a4-b503-8824842d720b_ItemNo"/>
  <p:tag name="EE4P_AGENDAWIZARD_CONTENT" val="/2"/>
  <p:tag name="EE4P_AGENDAWIZARD_PROPERTIES" val="40.49992/171.7547/31.50472/31.50472"/>
</p:tagLst>
</file>

<file path=ppt/tags/tag946.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PageNo"/>
  <p:tag name="EE4P_AGENDAWIZARD_PROPERTIES" val="904.8554/135.25/8.45685/31.50472"/>
  <p:tag name="EE4P_AGENDAWIZARD_CONTENT" val="/47"/>
</p:tagLst>
</file>

<file path=ppt/tags/tag947.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Topic"/>
  <p:tag name="EE4P_AGENDAWIZARD_CONTENT" val="/Introduction"/>
  <p:tag name="EE4P_AGENDAWIZARD_PROPERTIES" val="77.00465/135.25/383.6117/31.50472"/>
</p:tagLst>
</file>

<file path=ppt/tags/tag948.xml><?xml version="1.0" encoding="utf-8"?>
<p:tagLst xmlns:a="http://schemas.openxmlformats.org/drawingml/2006/main" xmlns:r="http://schemas.openxmlformats.org/officeDocument/2006/relationships" xmlns:p="http://schemas.openxmlformats.org/presentationml/2006/main">
  <p:tag name="EE4P_AGENDAWIZARD" val="item_8bb23422-855f-4f98-be1e-de522a382985_ItemNo"/>
  <p:tag name="EE4P_AGENDAWIZARD_CONTENT" val="/1"/>
  <p:tag name="EE4P_AGENDAWIZARD_PROPERTIES" val="40.49992/135.25/31.50472/31.50472"/>
</p:tagLst>
</file>

<file path=ppt/tags/tag94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95.xml><?xml version="1.0" encoding="utf-8"?>
<p:tagLst xmlns:a="http://schemas.openxmlformats.org/drawingml/2006/main" xmlns:r="http://schemas.openxmlformats.org/officeDocument/2006/relationships" xmlns:p="http://schemas.openxmlformats.org/presentationml/2006/main">
  <p:tag name="EE4P_AGENDAWIZARD" val="item_48b732f8-3ef4-4489-9966-ee5365a512dc_ItemNo"/>
  <p:tag name="EE4P_AGENDAWIZARD_CONTENT" val="/7"/>
  <p:tag name="EE4P_AGENDAWIZARD_PROPERTIES" val="40.49992/354.2784/31.50472/31.5048"/>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1.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5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PageNo"/>
  <p:tag name="EE4P_AGENDAWIZARD_PROPERTIES" val="904.8554/317.7736/8.45685/31.50472"/>
  <p:tag name="EE4P_AGENDAWIZARD_CONTENT" val="/20"/>
</p:tagLst>
</file>

<file path=ppt/tags/tag9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6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Topic"/>
  <p:tag name="EE4P_AGENDAWIZARD_CONTENT" val="/Humanoid Robots"/>
  <p:tag name="EE4P_AGENDAWIZARD_PROPERTIES" val="77.00465/317.7736/145.5325/31.50472"/>
</p:tagLst>
</file>

<file path=ppt/tags/tag97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3.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4.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5.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6.xml><?xml version="1.0" encoding="utf-8"?>
<p:tagLst xmlns:a="http://schemas.openxmlformats.org/drawingml/2006/main" xmlns:r="http://schemas.openxmlformats.org/officeDocument/2006/relationships" xmlns:p="http://schemas.openxmlformats.org/presentationml/2006/main">
  <p:tag name="EE4P_TEMPLATESTYLE" val="3"/>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79.xml><?xml version="1.0" encoding="utf-8"?>
<p:tagLst xmlns:a="http://schemas.openxmlformats.org/drawingml/2006/main" xmlns:r="http://schemas.openxmlformats.org/officeDocument/2006/relationships" xmlns:p="http://schemas.openxmlformats.org/presentationml/2006/main">
  <p:tag name="EE4P_TEMPLATESTYLE" val="5"/>
</p:tagLst>
</file>

<file path=ppt/tags/tag98.xml><?xml version="1.0" encoding="utf-8"?>
<p:tagLst xmlns:a="http://schemas.openxmlformats.org/drawingml/2006/main" xmlns:r="http://schemas.openxmlformats.org/officeDocument/2006/relationships" xmlns:p="http://schemas.openxmlformats.org/presentationml/2006/main">
  <p:tag name="EE4P_AGENDAWIZARD" val="item_f19d3b96-f418-4dff-bb6e-3607952884af_ItemNo"/>
  <p:tag name="EE4P_AGENDAWIZARD_CONTENT" val="/6"/>
  <p:tag name="EE4P_AGENDAWIZARD_PROPERTIES" val="40.49992/317.7736/31.50472/31.50472"/>
</p:tagLst>
</file>

<file path=ppt/tags/tag980.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1.xml><?xml version="1.0" encoding="utf-8"?>
<p:tagLst xmlns:a="http://schemas.openxmlformats.org/drawingml/2006/main" xmlns:r="http://schemas.openxmlformats.org/officeDocument/2006/relationships" xmlns:p="http://schemas.openxmlformats.org/presentationml/2006/main">
  <p:tag name="EE4P_TEMPLATESTYLE" val="3"/>
</p:tagLst>
</file>

<file path=ppt/tags/tag982.xml><?xml version="1.0" encoding="utf-8"?>
<p:tagLst xmlns:a="http://schemas.openxmlformats.org/drawingml/2006/main" xmlns:r="http://schemas.openxmlformats.org/officeDocument/2006/relationships" xmlns:p="http://schemas.openxmlformats.org/presentationml/2006/main">
  <p:tag name="EE4P_SLIDEID" val="bbcab6b7-1a8a-4ac3-8cfa-0f26e545cc82"/>
</p:tagLst>
</file>

<file path=ppt/tags/tag983.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PageNo"/>
  <p:tag name="EE4P_AGENDAWIZARD_PROPERTIES" val="904.8554/390.7831/8.45685/31.50472"/>
  <p:tag name="EE4P_AGENDAWIZARD_CONTENT" val="/104"/>
</p:tagLst>
</file>

<file path=ppt/tags/tag984.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Topic"/>
  <p:tag name="EE4P_AGENDAWIZARD_CONTENT" val="/Non-Visual Perception: Tactile"/>
  <p:tag name="EE4P_AGENDAWIZARD_PROPERTIES" val="77.00465/390.7831/383.6117/31.50472"/>
</p:tagLst>
</file>

<file path=ppt/tags/tag985.xml><?xml version="1.0" encoding="utf-8"?>
<p:tagLst xmlns:a="http://schemas.openxmlformats.org/drawingml/2006/main" xmlns:r="http://schemas.openxmlformats.org/officeDocument/2006/relationships" xmlns:p="http://schemas.openxmlformats.org/presentationml/2006/main">
  <p:tag name="EE4P_AGENDAWIZARD" val="item_fa92ebc4-2bbc-4dea-930d-e195e2b5cc79_ItemNo"/>
  <p:tag name="EE4P_AGENDAWIZARD_CONTENT" val="/5"/>
  <p:tag name="EE4P_AGENDAWIZARD_PROPERTIES" val="40.49992/390.7831/31.50472/31.50472"/>
</p:tagLst>
</file>

<file path=ppt/tags/tag986.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Element"/>
</p:tagLst>
</file>

<file path=ppt/tags/tag987.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PageNo"/>
  <p:tag name="EE4P_AGENDAWIZARD_PROPERTIES" val="904.8554/354.2784/8.45685/31.5048"/>
  <p:tag name="EE4P_AGENDAWIZARD_CONTENT" val="/92"/>
</p:tagLst>
</file>

<file path=ppt/tags/tag988.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Topic"/>
  <p:tag name="EE4P_AGENDAWIZARD_CONTENT" val="/Methods"/>
  <p:tag name="EE4P_AGENDAWIZARD_PROPERTIES" val="113.5094/354.2784/347.1069/31.5048"/>
</p:tagLst>
</file>

<file path=ppt/tags/tag989.xml><?xml version="1.0" encoding="utf-8"?>
<p:tagLst xmlns:a="http://schemas.openxmlformats.org/drawingml/2006/main" xmlns:r="http://schemas.openxmlformats.org/officeDocument/2006/relationships" xmlns:p="http://schemas.openxmlformats.org/presentationml/2006/main">
  <p:tag name="EE4P_AGENDAWIZARD" val="item_bbcab6b7-1a8a-4ac3-8cfa-0f26e545cc82_ItemNo"/>
  <p:tag name="EE4P_AGENDAWIZARD_CONTENT" val="/4.3"/>
  <p:tag name="EE4P_AGENDAWIZARD_PROPERTIES" val="77.00465/354.2784/31.50472/31.5048"/>
</p:tagLst>
</file>

<file path=ppt/tags/tag99.xml><?xml version="1.0" encoding="utf-8"?>
<p:tagLst xmlns:a="http://schemas.openxmlformats.org/drawingml/2006/main" xmlns:r="http://schemas.openxmlformats.org/officeDocument/2006/relationships" xmlns:p="http://schemas.openxmlformats.org/presentationml/2006/main">
  <p:tag name="EE4P_AGENDAWIZARD" val="item_24995929-fa19-48d7-9998-ba4410cbdff6_PageNo"/>
  <p:tag name="EE4P_AGENDAWIZARD_PROPERTIES" val="904.8554/281.2689/8.45685/31.50472"/>
  <p:tag name="EE4P_AGENDAWIZARD_CONTENT" val="/18"/>
</p:tagLst>
</file>

<file path=ppt/tags/tag990.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PageNo"/>
  <p:tag name="EE4P_AGENDAWIZARD_PROPERTIES" val="904.8554/317.7736/8.45685/31.50472"/>
  <p:tag name="EE4P_AGENDAWIZARD_CONTENT" val="/84"/>
</p:tagLst>
</file>

<file path=ppt/tags/tag991.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Topic"/>
  <p:tag name="EE4P_AGENDAWIZARD_CONTENT" val="/Datasets"/>
  <p:tag name="EE4P_AGENDAWIZARD_PROPERTIES" val="113.5094/317.7736/347.1069/31.50472"/>
</p:tagLst>
</file>

<file path=ppt/tags/tag992.xml><?xml version="1.0" encoding="utf-8"?>
<p:tagLst xmlns:a="http://schemas.openxmlformats.org/drawingml/2006/main" xmlns:r="http://schemas.openxmlformats.org/officeDocument/2006/relationships" xmlns:p="http://schemas.openxmlformats.org/presentationml/2006/main">
  <p:tag name="EE4P_AGENDAWIZARD" val="item_5f6576a0-fde0-4b3f-b85d-ed052301378b_ItemNo"/>
  <p:tag name="EE4P_AGENDAWIZARD_CONTENT" val="/4.2"/>
  <p:tag name="EE4P_AGENDAWIZARD_PROPERTIES" val="77.00465/317.7736/31.50472/31.50472"/>
</p:tagLst>
</file>

<file path=ppt/tags/tag993.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PageNo"/>
  <p:tag name="EE4P_AGENDAWIZARD_PROPERTIES" val="904.8554/281.2689/8.45685/31.50472"/>
  <p:tag name="EE4P_AGENDAWIZARD_CONTENT" val="/81"/>
</p:tagLst>
</file>

<file path=ppt/tags/tag994.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Topic"/>
  <p:tag name="EE4P_AGENDAWIZARD_CONTENT" val="/Introduction"/>
  <p:tag name="EE4P_AGENDAWIZARD_PROPERTIES" val="113.5094/281.2689/347.1069/31.50472"/>
</p:tagLst>
</file>

<file path=ppt/tags/tag995.xml><?xml version="1.0" encoding="utf-8"?>
<p:tagLst xmlns:a="http://schemas.openxmlformats.org/drawingml/2006/main" xmlns:r="http://schemas.openxmlformats.org/officeDocument/2006/relationships" xmlns:p="http://schemas.openxmlformats.org/presentationml/2006/main">
  <p:tag name="EE4P_AGENDAWIZARD" val="item_7de8a299-dfc1-4c4b-a9df-3cc9d095c4f0_ItemNo"/>
  <p:tag name="EE4P_AGENDAWIZARD_CONTENT" val="/4.1"/>
  <p:tag name="EE4P_AGENDAWIZARD_PROPERTIES" val="77.00465/281.2689/31.50472/31.50472"/>
</p:tagLst>
</file>

<file path=ppt/tags/tag996.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PageNo"/>
  <p:tag name="EE4P_AGENDAWIZARD_PROPERTIES" val="904.8554/244.7642/8.45685/31.50472"/>
  <p:tag name="EE4P_AGENDAWIZARD_CONTENT" val="/79"/>
</p:tagLst>
</file>

<file path=ppt/tags/tag997.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Topic"/>
  <p:tag name="EE4P_AGENDAWIZARD_CONTENT" val="/Visual Language Navigation"/>
  <p:tag name="EE4P_AGENDAWIZARD_PROPERTIES" val="77.00465/244.7642/383.6117/31.50472"/>
</p:tagLst>
</file>

<file path=ppt/tags/tag998.xml><?xml version="1.0" encoding="utf-8"?>
<p:tagLst xmlns:a="http://schemas.openxmlformats.org/drawingml/2006/main" xmlns:r="http://schemas.openxmlformats.org/officeDocument/2006/relationships" xmlns:p="http://schemas.openxmlformats.org/presentationml/2006/main">
  <p:tag name="EE4P_AGENDAWIZARD" val="item_f4a5854f-9f61-4cc7-9857-2c3066370348_ItemNo"/>
  <p:tag name="EE4P_AGENDAWIZARD_CONTENT" val="/4"/>
  <p:tag name="EE4P_AGENDAWIZARD_PROPERTIES" val="40.49992/244.7642/31.50472/31.50472"/>
</p:tagLst>
</file>

<file path=ppt/tags/tag999.xml><?xml version="1.0" encoding="utf-8"?>
<p:tagLst xmlns:a="http://schemas.openxmlformats.org/drawingml/2006/main" xmlns:r="http://schemas.openxmlformats.org/officeDocument/2006/relationships" xmlns:p="http://schemas.openxmlformats.org/presentationml/2006/main">
  <p:tag name="EE4P_AGENDAWIZARD" val="item_751fe5d2-7cea-4b0f-9834-a51034efc919_PageNo"/>
  <p:tag name="EE4P_AGENDAWIZARD_PROPERTIES" val="904.8554/208.2594/8.45685/31.50472"/>
  <p:tag name="EE4P_AGENDAWIZARD_CONTENT" val="/6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2731</TotalTime>
  <Words>24380</Words>
  <Application>Microsoft Office PowerPoint</Application>
  <PresentationFormat>宽屏</PresentationFormat>
  <Paragraphs>3128</Paragraphs>
  <Slides>268</Slides>
  <Notes>0</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268</vt:i4>
      </vt:variant>
    </vt:vector>
  </HeadingPairs>
  <TitlesOfParts>
    <vt:vector size="277" baseType="lpstr">
      <vt:lpstr>等线</vt:lpstr>
      <vt:lpstr>等线 Light</vt:lpstr>
      <vt:lpstr>Arial</vt:lpstr>
      <vt:lpstr>Cambria Math</vt:lpstr>
      <vt:lpstr>Montserrat</vt:lpstr>
      <vt:lpstr>Times New Roman</vt:lpstr>
      <vt:lpstr>Wingdings</vt:lpstr>
      <vt:lpstr>Office 主题​​</vt:lpstr>
      <vt:lpstr>think-cell 幻灯片</vt:lpstr>
      <vt:lpstr>PowerPoint 演示文稿</vt:lpstr>
      <vt:lpstr>Embodied AI</vt:lpstr>
      <vt:lpstr>PowerPoint 演示文稿</vt:lpstr>
      <vt:lpstr>Embodied AI</vt:lpstr>
      <vt:lpstr>Introduction</vt:lpstr>
      <vt:lpstr>Introduction</vt:lpstr>
      <vt:lpstr>Introduction</vt:lpstr>
      <vt:lpstr>Embodied AI</vt:lpstr>
      <vt:lpstr>PowerPoint 演示文稿</vt:lpstr>
      <vt:lpstr>Embodied Robots</vt:lpstr>
      <vt:lpstr>Introduction</vt:lpstr>
      <vt:lpstr>Embodied Robots</vt:lpstr>
      <vt:lpstr>Fixed-base Robots</vt:lpstr>
      <vt:lpstr>Embodied Robots</vt:lpstr>
      <vt:lpstr>Wheeled Robots</vt:lpstr>
      <vt:lpstr>Embodied Robots</vt:lpstr>
      <vt:lpstr>Tracked Robots</vt:lpstr>
      <vt:lpstr>Embodied Robots</vt:lpstr>
      <vt:lpstr>Quadruped Robots</vt:lpstr>
      <vt:lpstr>Embodied Robots</vt:lpstr>
      <vt:lpstr>Humanoid Robots</vt:lpstr>
      <vt:lpstr>Embodied Robots</vt:lpstr>
      <vt:lpstr>Biomimetic Robots</vt:lpstr>
      <vt:lpstr>Embodied AI</vt:lpstr>
      <vt:lpstr>PowerPoint 演示文稿</vt:lpstr>
      <vt:lpstr>Embodied Simulators</vt:lpstr>
      <vt:lpstr>Introduction</vt:lpstr>
      <vt:lpstr>Embodied Simulators</vt:lpstr>
      <vt:lpstr>General Simulator</vt:lpstr>
      <vt:lpstr>General Simulator</vt:lpstr>
      <vt:lpstr>General Simulator</vt:lpstr>
      <vt:lpstr>General Simulator</vt:lpstr>
      <vt:lpstr>General Simulator</vt:lpstr>
      <vt:lpstr>Embodied Simulators</vt:lpstr>
      <vt:lpstr>Real-Scene Based Simulators</vt:lpstr>
      <vt:lpstr>Real-Scene Based Simulators——AI2-THOR</vt:lpstr>
      <vt:lpstr>Real-Scene Based Simulators——Matterport 3D</vt:lpstr>
      <vt:lpstr>Real-Scene Based Simulators——Habitat</vt:lpstr>
      <vt:lpstr>Real-Scene Based Simulators——Virtual Home</vt:lpstr>
      <vt:lpstr>Real-Scene Based Simulators——SAPIEN</vt:lpstr>
      <vt:lpstr>Real-Scene Based Simulators——iGibson</vt:lpstr>
      <vt:lpstr>Real-Scene Based Simulators——TDW</vt:lpstr>
      <vt:lpstr>Embodied Simulators</vt:lpstr>
      <vt:lpstr>Automated Simulation Scene Construction</vt:lpstr>
      <vt:lpstr>Embodied AI</vt:lpstr>
      <vt:lpstr>PowerPoint 演示文稿</vt:lpstr>
      <vt:lpstr>Embodied Perception</vt:lpstr>
      <vt:lpstr>Introduction</vt:lpstr>
      <vt:lpstr>Embodied Perception</vt:lpstr>
      <vt:lpstr>PowerPoint 演示文稿</vt:lpstr>
      <vt:lpstr>Embodied Perception</vt:lpstr>
      <vt:lpstr>Introduction</vt:lpstr>
      <vt:lpstr>Introduction</vt:lpstr>
      <vt:lpstr>Embodied Perception</vt:lpstr>
      <vt:lpstr>VSLAM</vt:lpstr>
      <vt:lpstr>VSLAM——语义 vSLAM</vt:lpstr>
      <vt:lpstr>VSLAM——语义 vSLAM</vt:lpstr>
      <vt:lpstr>Embodied Perception</vt:lpstr>
      <vt:lpstr>3D Scene Understanding</vt:lpstr>
      <vt:lpstr>3D Scene Understanding</vt:lpstr>
      <vt:lpstr>3D Scene Understanding——基于体素</vt:lpstr>
      <vt:lpstr>Embodied Perception</vt:lpstr>
      <vt:lpstr>Active Exploration</vt:lpstr>
      <vt:lpstr>Active Exploration——改变视角</vt:lpstr>
      <vt:lpstr>Embodied Perception</vt:lpstr>
      <vt:lpstr>PowerPoint 演示文稿</vt:lpstr>
      <vt:lpstr>Embodied Perception</vt:lpstr>
      <vt:lpstr>Introduction</vt:lpstr>
      <vt:lpstr>Introduction</vt:lpstr>
      <vt:lpstr>Embodied Perception</vt:lpstr>
      <vt:lpstr>Two Stage</vt:lpstr>
      <vt:lpstr>Two Stage——Transformer ——特定视角</vt:lpstr>
      <vt:lpstr>Two Stage——Transformer——多视角</vt:lpstr>
      <vt:lpstr>Two Stage</vt:lpstr>
      <vt:lpstr>Two Stage——问题</vt:lpstr>
      <vt:lpstr>Embodied Perception</vt:lpstr>
      <vt:lpstr>One Stage</vt:lpstr>
      <vt:lpstr>One Stage</vt:lpstr>
      <vt:lpstr>Embodied Perception</vt:lpstr>
      <vt:lpstr>PowerPoint 演示文稿</vt:lpstr>
      <vt:lpstr>Embodied Perception</vt:lpstr>
      <vt:lpstr>Introduction</vt:lpstr>
      <vt:lpstr>Introduction</vt:lpstr>
      <vt:lpstr>Embodied Perception</vt:lpstr>
      <vt:lpstr>Datasets</vt:lpstr>
      <vt:lpstr>Datasets</vt:lpstr>
      <vt:lpstr>Datasets</vt:lpstr>
      <vt:lpstr>Datasets</vt:lpstr>
      <vt:lpstr>Datasets</vt:lpstr>
      <vt:lpstr>Datasets</vt:lpstr>
      <vt:lpstr>Datasets 引入了额外的预测，而具身智能体需要通过提问来获得更多有利于导航的信息</vt:lpstr>
      <vt:lpstr>Embodied Perception</vt:lpstr>
      <vt:lpstr>Methods</vt:lpstr>
      <vt:lpstr>Methods</vt:lpstr>
      <vt:lpstr>Methods——基于记忆理解</vt:lpstr>
      <vt:lpstr>Methods——基于记忆理解</vt:lpstr>
      <vt:lpstr>Methods——基于记忆理解</vt:lpstr>
      <vt:lpstr>Methods——基于记忆理解</vt:lpstr>
      <vt:lpstr>Methods——基于记忆理解</vt:lpstr>
      <vt:lpstr>Methods——基于未来预测</vt:lpstr>
      <vt:lpstr>Methods——基于未来预测</vt:lpstr>
      <vt:lpstr>Methods——基于未来预测</vt:lpstr>
      <vt:lpstr>Methods——其他</vt:lpstr>
      <vt:lpstr>Embodied Perception</vt:lpstr>
      <vt:lpstr>PowerPoint 演示文稿</vt:lpstr>
      <vt:lpstr>Embodied Perception</vt:lpstr>
      <vt:lpstr>Introduction</vt:lpstr>
      <vt:lpstr>Introduction</vt:lpstr>
      <vt:lpstr>Embodied Perception</vt:lpstr>
      <vt:lpstr>Sensor Design</vt:lpstr>
      <vt:lpstr>Embodied Perception</vt:lpstr>
      <vt:lpstr>Datasets</vt:lpstr>
      <vt:lpstr>Embodied Perception</vt:lpstr>
      <vt:lpstr>Methods——Estimation</vt:lpstr>
      <vt:lpstr>Methods—Estimation—Robotic Manipulation—Reinforcement Learning method</vt:lpstr>
      <vt:lpstr>Methods—Estimation—Robotic Manipulation—Reinforcement Learning method</vt:lpstr>
      <vt:lpstr>Methods—Estimation—Robotic Manipulation—GAN-based method</vt:lpstr>
      <vt:lpstr>Methods—Recognition—Traditional Methods</vt:lpstr>
      <vt:lpstr>Methods—Recognition—Traditional Methods</vt:lpstr>
      <vt:lpstr>Methods—Recognition—Traditional Methods</vt:lpstr>
      <vt:lpstr>Methods—Recognition—Traditional Methods</vt:lpstr>
      <vt:lpstr>Methods—Recognition—Traditional Methods</vt:lpstr>
      <vt:lpstr>Methods——Recognition——LLMs&amp;VLMs Methods</vt:lpstr>
      <vt:lpstr>Methods——Difficulties</vt:lpstr>
      <vt:lpstr>Embodied AI</vt:lpstr>
      <vt:lpstr>PowerPoint 演示文稿</vt:lpstr>
      <vt:lpstr>Embodied Interaction</vt:lpstr>
      <vt:lpstr>Introduction</vt:lpstr>
      <vt:lpstr>Embodied Interaction</vt:lpstr>
      <vt:lpstr>PowerPoint 演示文稿</vt:lpstr>
      <vt:lpstr>Embodied Interaction</vt:lpstr>
      <vt:lpstr>Introduction</vt:lpstr>
      <vt:lpstr>Introduction</vt:lpstr>
      <vt:lpstr>Embodied Interaction</vt:lpstr>
      <vt:lpstr>Datasets</vt:lpstr>
      <vt:lpstr>Datasets</vt:lpstr>
      <vt:lpstr>Datasets</vt:lpstr>
      <vt:lpstr>Datasets</vt:lpstr>
      <vt:lpstr>Datasets</vt:lpstr>
      <vt:lpstr>Datasets</vt:lpstr>
      <vt:lpstr>Embodied Interaction</vt:lpstr>
      <vt:lpstr>Methods——神经网络方法</vt:lpstr>
      <vt:lpstr>Methods——神经网络方法</vt:lpstr>
      <vt:lpstr>Methods——神经网络方法</vt:lpstr>
      <vt:lpstr>Methods——神经网络方法</vt:lpstr>
      <vt:lpstr>Methods——LLM/VLM 方法</vt:lpstr>
      <vt:lpstr>Methods——LLM/VLM 方法</vt:lpstr>
      <vt:lpstr>Methods——LLM/VLM 方法</vt:lpstr>
      <vt:lpstr>Embodied Interaction</vt:lpstr>
      <vt:lpstr>Metrics——导航</vt:lpstr>
      <vt:lpstr>Metrics——问答</vt:lpstr>
      <vt:lpstr>Embodied Interaction</vt:lpstr>
      <vt:lpstr>Limitations</vt:lpstr>
      <vt:lpstr>Embodied Interaction</vt:lpstr>
      <vt:lpstr>PowerPoint 演示文稿</vt:lpstr>
      <vt:lpstr>Embodied Interaction</vt:lpstr>
      <vt:lpstr>Introduction</vt:lpstr>
      <vt:lpstr>Embodied Interaction</vt:lpstr>
      <vt:lpstr>Gripper</vt:lpstr>
      <vt:lpstr>Gripper——4-DOF</vt:lpstr>
      <vt:lpstr>Gripper——6-DOF</vt:lpstr>
      <vt:lpstr>Gripper</vt:lpstr>
      <vt:lpstr>Embodied Interaction</vt:lpstr>
      <vt:lpstr>Datasets——Introduction</vt:lpstr>
      <vt:lpstr>Embodied Interaction</vt:lpstr>
      <vt:lpstr>Language-Guided Grasping</vt:lpstr>
      <vt:lpstr>Language-Guided Grasping</vt:lpstr>
      <vt:lpstr>Embodied Interaction</vt:lpstr>
      <vt:lpstr>End-to-End Approaches</vt:lpstr>
      <vt:lpstr>End-to-End Approaches</vt:lpstr>
      <vt:lpstr>Embodied Interaction</vt:lpstr>
      <vt:lpstr>Modular Approaches</vt:lpstr>
      <vt:lpstr>Embodied AI</vt:lpstr>
      <vt:lpstr>PowerPoint 演示文稿</vt:lpstr>
      <vt:lpstr>Embodied Agent</vt:lpstr>
      <vt:lpstr>Introduction</vt:lpstr>
      <vt:lpstr>Introduction</vt:lpstr>
      <vt:lpstr>PowerPoint 演示文稿</vt:lpstr>
      <vt:lpstr>Embodied Agent</vt:lpstr>
      <vt:lpstr>Embodied Multimodal Foundation Model</vt:lpstr>
      <vt:lpstr>Embodied Multimodal Foundation Model</vt:lpstr>
      <vt:lpstr>Embodied Multimodal Foundation Model</vt:lpstr>
      <vt:lpstr>Embodied Multimodal Foundation Model</vt:lpstr>
      <vt:lpstr>Embodied Multimodal Foundation Model</vt:lpstr>
      <vt:lpstr>Embodied Agent</vt:lpstr>
      <vt:lpstr>PowerPoint 演示文稿</vt:lpstr>
      <vt:lpstr>Embodied Agent</vt:lpstr>
      <vt:lpstr>Introduction</vt:lpstr>
      <vt:lpstr>Introduction</vt:lpstr>
      <vt:lpstr>Embodied Agent</vt:lpstr>
      <vt:lpstr>Planning utilizing the Emergent Capabilities of LLMs</vt:lpstr>
      <vt:lpstr>Planning utilizing the Emergent Capabilities of LLMs——基于LLM推理</vt:lpstr>
      <vt:lpstr>Planning utilizing the Emergent Capabilities of LLMs</vt:lpstr>
      <vt:lpstr>Embodied Agent</vt:lpstr>
      <vt:lpstr>Planning utilizing the visual information from embodied perception model</vt:lpstr>
      <vt:lpstr>Embodied Agent</vt:lpstr>
      <vt:lpstr>Planning utilizing the VLMs</vt:lpstr>
      <vt:lpstr>Embodied Agent</vt:lpstr>
      <vt:lpstr>PowerPoint 演示文稿</vt:lpstr>
      <vt:lpstr>Embodied Agent</vt:lpstr>
      <vt:lpstr>Introduction</vt:lpstr>
      <vt:lpstr>Embodied Agent</vt:lpstr>
      <vt:lpstr>Action utilizing APIs</vt:lpstr>
      <vt:lpstr>Embodied Agent</vt:lpstr>
      <vt:lpstr>Action utilizing VLA model</vt:lpstr>
      <vt:lpstr>Embodied AI</vt:lpstr>
      <vt:lpstr>PowerPoint 演示文稿</vt:lpstr>
      <vt:lpstr>Sim2Real Adaptation</vt:lpstr>
      <vt:lpstr>Introduction</vt:lpstr>
      <vt:lpstr>Sim2Real Adaptation</vt:lpstr>
      <vt:lpstr>PowerPoint 演示文稿</vt:lpstr>
      <vt:lpstr>Sim2Real Adaptation</vt:lpstr>
      <vt:lpstr>Introduction</vt:lpstr>
      <vt:lpstr>Introduction</vt:lpstr>
      <vt:lpstr>Introduction</vt:lpstr>
      <vt:lpstr>Sim2Real Adaptation</vt:lpstr>
      <vt:lpstr>Generation-based Methods</vt:lpstr>
      <vt:lpstr>Sim2Real Adaptation</vt:lpstr>
      <vt:lpstr>Prediction-based Methods</vt:lpstr>
      <vt:lpstr>Sim2Real Adaptation</vt:lpstr>
      <vt:lpstr>Knowledge-driven Methods</vt:lpstr>
      <vt:lpstr>Sim2Real Adaptation</vt:lpstr>
      <vt:lpstr>PowerPoint 演示文稿</vt:lpstr>
      <vt:lpstr>Sim2Real Adaptation</vt:lpstr>
      <vt:lpstr>Introduction</vt:lpstr>
      <vt:lpstr>Introduction</vt:lpstr>
      <vt:lpstr>Sim2Real Adaptation</vt:lpstr>
      <vt:lpstr>Real-World Data</vt:lpstr>
      <vt:lpstr>Sim2Real Adaptation</vt:lpstr>
      <vt:lpstr>Simulated Data</vt:lpstr>
      <vt:lpstr>Sim2Real Adaptation</vt:lpstr>
      <vt:lpstr>Sim2Real Paradigms——Introduction</vt:lpstr>
      <vt:lpstr>Sim2Real Paradigms——Introduction</vt:lpstr>
      <vt:lpstr>Sim2Real Paradigms——Real2Sim2real</vt:lpstr>
      <vt:lpstr>Sim2Real Paradigms——TRANSIC</vt:lpstr>
      <vt:lpstr>Sim2Real Paradigms——Domain Randomization</vt:lpstr>
      <vt:lpstr>Sim2Real Paradigms——System Identification</vt:lpstr>
      <vt:lpstr>Sim2Real Paradigms——Lang4sim2real</vt:lpstr>
      <vt:lpstr>Sim2Real Adaptation</vt:lpstr>
      <vt:lpstr>PowerPoint 演示文稿</vt:lpstr>
      <vt:lpstr>Sim2Real Adaptation</vt:lpstr>
      <vt:lpstr>Introduction</vt:lpstr>
      <vt:lpstr>Sim2Real Adaptation</vt:lpstr>
      <vt:lpstr>Deep Reinforcement Learning</vt:lpstr>
      <vt:lpstr>Sim2Real Adaptation</vt:lpstr>
      <vt:lpstr>Imitation Learning</vt:lpstr>
      <vt:lpstr>Sim2Real Adaptation</vt:lpstr>
      <vt:lpstr>Example of embodied control</vt:lpstr>
      <vt:lpstr>Example of embodied control</vt:lpstr>
      <vt:lpstr>Sim2Real Adaptation</vt:lpstr>
      <vt:lpstr>All Robots in One</vt:lpstr>
      <vt:lpstr>All Robots in One</vt:lpstr>
      <vt:lpstr>Embodied AI</vt:lpstr>
      <vt:lpstr>PowerPoint 演示文稿</vt:lpstr>
      <vt:lpstr>Challenges and Future Directions</vt:lpstr>
      <vt:lpstr>High-quality Robotic Datasets</vt:lpstr>
      <vt:lpstr>Challenges and Future Directions</vt:lpstr>
      <vt:lpstr>Efficient Utilization of Human Demonstration Data</vt:lpstr>
      <vt:lpstr>Challenges and Future Directions</vt:lpstr>
      <vt:lpstr>Cognition of Complex Environment</vt:lpstr>
      <vt:lpstr>Challenges and Future Directions</vt:lpstr>
      <vt:lpstr>Long-Horizon Task Execution</vt:lpstr>
      <vt:lpstr>Challenges and Future Directions</vt:lpstr>
      <vt:lpstr>Causal Relation Discovery</vt:lpstr>
      <vt:lpstr>Challenges and Future Directions</vt:lpstr>
      <vt:lpstr>Continual Learning</vt:lpstr>
      <vt:lpstr>Challenges and Future Directions</vt:lpstr>
      <vt:lpstr>Unified Evaluation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lizhong zhang</dc:creator>
  <cp:lastModifiedBy>lizhong zhang</cp:lastModifiedBy>
  <cp:revision>1142</cp:revision>
  <cp:lastPrinted>1999-12-31T16:00:00Z</cp:lastPrinted>
  <dcterms:created xsi:type="dcterms:W3CDTF">2024-08-29T02:15:38Z</dcterms:created>
  <dcterms:modified xsi:type="dcterms:W3CDTF">2024-09-27T13:23:49Z</dcterms:modified>
</cp:coreProperties>
</file>